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4287" r:id="rId6"/>
    <p:sldId id="4288" r:id="rId7"/>
    <p:sldId id="4306" r:id="rId8"/>
    <p:sldId id="4285" r:id="rId9"/>
    <p:sldId id="4289" r:id="rId10"/>
    <p:sldId id="4290" r:id="rId11"/>
    <p:sldId id="4291" r:id="rId12"/>
    <p:sldId id="4292" r:id="rId13"/>
    <p:sldId id="4293" r:id="rId14"/>
    <p:sldId id="4294" r:id="rId15"/>
    <p:sldId id="4295" r:id="rId16"/>
    <p:sldId id="4296" r:id="rId17"/>
    <p:sldId id="4297" r:id="rId18"/>
    <p:sldId id="4305" r:id="rId19"/>
    <p:sldId id="4298" r:id="rId20"/>
    <p:sldId id="4299" r:id="rId21"/>
    <p:sldId id="4300" r:id="rId22"/>
    <p:sldId id="4301" r:id="rId23"/>
    <p:sldId id="4302" r:id="rId24"/>
    <p:sldId id="263" r:id="rId25"/>
    <p:sldId id="4309" r:id="rId26"/>
    <p:sldId id="4310" r:id="rId27"/>
    <p:sldId id="4307" r:id="rId28"/>
    <p:sldId id="4308" r:id="rId29"/>
    <p:sldId id="4311" r:id="rId30"/>
    <p:sldId id="431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F5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7C2DA-E1E5-4ABD-BEAE-275E991E22D4}" v="339" dt="2026-07-06T21:03:02.478"/>
    <p1510:client id="{174EE2D4-149F-AEF4-1B9E-6912349A30B1}" v="8" dt="2026-07-08T11:03:46.066"/>
    <p1510:client id="{47637EB3-AB20-4983-CC79-FA2639CAF109}" v="1228" dt="2026-07-08T10:31:54.089"/>
    <p1510:client id="{76D5E228-5A4E-9735-09A2-0209B5DC6EE9}" v="1247" dt="2026-07-08T11:56:05.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C55E25-7068-924B-A94D-9DB6B8C570AF}"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E27187C8-8E7C-4B4E-9B3E-D8B2DA4582BB}">
      <dgm:prSet/>
      <dgm:spPr/>
      <dgm:t>
        <a:bodyPr/>
        <a:lstStyle/>
        <a:p>
          <a:r>
            <a:rPr lang="en-GB"/>
            <a:t>Symptoms → Primary Care Assessment → FIT/Bloods/Examination → Referral → FDS Triage → Investigation → Diagnosis/Treatment</a:t>
          </a:r>
        </a:p>
      </dgm:t>
    </dgm:pt>
    <dgm:pt modelId="{B1FAEC03-4F3B-1648-9B9B-4E55D6E5430C}" type="parTrans" cxnId="{C2CEB28A-FF6D-544D-B268-81292A449FA6}">
      <dgm:prSet/>
      <dgm:spPr/>
      <dgm:t>
        <a:bodyPr/>
        <a:lstStyle/>
        <a:p>
          <a:endParaRPr lang="en-GB"/>
        </a:p>
      </dgm:t>
    </dgm:pt>
    <dgm:pt modelId="{27406E0D-B138-D346-9EAD-1C6347E4ECD0}" type="sibTrans" cxnId="{C2CEB28A-FF6D-544D-B268-81292A449FA6}">
      <dgm:prSet/>
      <dgm:spPr/>
      <dgm:t>
        <a:bodyPr/>
        <a:lstStyle/>
        <a:p>
          <a:endParaRPr lang="en-GB"/>
        </a:p>
      </dgm:t>
    </dgm:pt>
    <dgm:pt modelId="{F9CFC465-3CF6-DA42-8BF7-E3CB6E3C03A6}" type="pres">
      <dgm:prSet presAssocID="{DEC55E25-7068-924B-A94D-9DB6B8C570AF}" presName="Name0" presStyleCnt="0">
        <dgm:presLayoutVars>
          <dgm:dir/>
          <dgm:resizeHandles val="exact"/>
        </dgm:presLayoutVars>
      </dgm:prSet>
      <dgm:spPr/>
    </dgm:pt>
    <dgm:pt modelId="{1B290FC3-0F8E-D54A-9CB7-547D915A84C2}" type="pres">
      <dgm:prSet presAssocID="{E27187C8-8E7C-4B4E-9B3E-D8B2DA4582BB}" presName="node" presStyleLbl="node1" presStyleIdx="0" presStyleCnt="1" custScaleX="94634" custScaleY="13881" custLinFactNeighborX="-92" custLinFactNeighborY="-17424">
        <dgm:presLayoutVars>
          <dgm:bulletEnabled val="1"/>
        </dgm:presLayoutVars>
      </dgm:prSet>
      <dgm:spPr/>
    </dgm:pt>
  </dgm:ptLst>
  <dgm:cxnLst>
    <dgm:cxn modelId="{481E8B06-62AF-FE45-8EC6-672D461730B3}" type="presOf" srcId="{E27187C8-8E7C-4B4E-9B3E-D8B2DA4582BB}" destId="{1B290FC3-0F8E-D54A-9CB7-547D915A84C2}" srcOrd="0" destOrd="0" presId="urn:microsoft.com/office/officeart/2005/8/layout/process1"/>
    <dgm:cxn modelId="{1D1AAB46-3693-194C-87C8-14BE7D8978AA}" type="presOf" srcId="{DEC55E25-7068-924B-A94D-9DB6B8C570AF}" destId="{F9CFC465-3CF6-DA42-8BF7-E3CB6E3C03A6}" srcOrd="0" destOrd="0" presId="urn:microsoft.com/office/officeart/2005/8/layout/process1"/>
    <dgm:cxn modelId="{C2CEB28A-FF6D-544D-B268-81292A449FA6}" srcId="{DEC55E25-7068-924B-A94D-9DB6B8C570AF}" destId="{E27187C8-8E7C-4B4E-9B3E-D8B2DA4582BB}" srcOrd="0" destOrd="0" parTransId="{B1FAEC03-4F3B-1648-9B9B-4E55D6E5430C}" sibTransId="{27406E0D-B138-D346-9EAD-1C6347E4ECD0}"/>
    <dgm:cxn modelId="{9EEEC930-96BA-7F44-87E2-1883C85DE368}" type="presParOf" srcId="{F9CFC465-3CF6-DA42-8BF7-E3CB6E3C03A6}" destId="{1B290FC3-0F8E-D54A-9CB7-547D915A84C2}"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1F8427-243E-1F47-98CF-A90CF9FC8BB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3F6AE95E-6409-CD48-BA46-A56294EED174}">
      <dgm:prSet/>
      <dgm:spPr/>
      <dgm:t>
        <a:bodyPr/>
        <a:lstStyle/>
        <a:p>
          <a:r>
            <a:rPr lang="en-US"/>
            <a:t>Referrals triaged daily by CN/NP in the electronic patient record</a:t>
          </a:r>
          <a:endParaRPr lang="en-GB"/>
        </a:p>
      </dgm:t>
    </dgm:pt>
    <dgm:pt modelId="{916E3FB1-1DA6-AC40-ADFF-8F841FF18074}" type="parTrans" cxnId="{FE3EBB8B-93E0-5045-990B-50C209997B9A}">
      <dgm:prSet/>
      <dgm:spPr/>
      <dgm:t>
        <a:bodyPr/>
        <a:lstStyle/>
        <a:p>
          <a:endParaRPr lang="en-GB"/>
        </a:p>
      </dgm:t>
    </dgm:pt>
    <dgm:pt modelId="{8BA13347-3A0E-B746-BE3C-0BEE32D65216}" type="sibTrans" cxnId="{FE3EBB8B-93E0-5045-990B-50C209997B9A}">
      <dgm:prSet/>
      <dgm:spPr/>
      <dgm:t>
        <a:bodyPr/>
        <a:lstStyle/>
        <a:p>
          <a:endParaRPr lang="en-GB"/>
        </a:p>
      </dgm:t>
    </dgm:pt>
    <dgm:pt modelId="{2424D655-5ACE-1948-B60B-7EF0F2CC271F}">
      <dgm:prSet/>
      <dgm:spPr/>
      <dgm:t>
        <a:bodyPr/>
        <a:lstStyle/>
        <a:p>
          <a:pPr rtl="0"/>
          <a:r>
            <a:rPr lang="en-US"/>
            <a:t>Outcome – </a:t>
          </a:r>
          <a:r>
            <a:rPr lang="en-US">
              <a:latin typeface="Calibri Light" panose="020F0302020204030204"/>
            </a:rPr>
            <a:t>Virtual Clinic, F2F</a:t>
          </a:r>
          <a:r>
            <a:rPr lang="en-US"/>
            <a:t> anyone</a:t>
          </a:r>
          <a:r>
            <a:rPr lang="en-US">
              <a:latin typeface="Calibri Light" panose="020F0302020204030204"/>
            </a:rPr>
            <a:t>,</a:t>
          </a:r>
          <a:r>
            <a:rPr lang="en-US"/>
            <a:t> F2F Cons/Reg</a:t>
          </a:r>
          <a:r>
            <a:rPr lang="en-US">
              <a:latin typeface="Calibri Light" panose="020F0302020204030204"/>
            </a:rPr>
            <a:t>,</a:t>
          </a:r>
          <a:r>
            <a:rPr lang="en-US"/>
            <a:t> Diagnostic first seen (STT CT)</a:t>
          </a:r>
          <a:endParaRPr lang="en-GB"/>
        </a:p>
      </dgm:t>
    </dgm:pt>
    <dgm:pt modelId="{29274644-180C-2D4F-8404-A7BFF19CB9DF}" type="parTrans" cxnId="{409A5F94-B18C-6F4C-A3DC-18D8758C02D5}">
      <dgm:prSet/>
      <dgm:spPr/>
      <dgm:t>
        <a:bodyPr/>
        <a:lstStyle/>
        <a:p>
          <a:endParaRPr lang="en-GB"/>
        </a:p>
      </dgm:t>
    </dgm:pt>
    <dgm:pt modelId="{84477A8F-D1F1-5E40-9C33-1745A68A2585}" type="sibTrans" cxnId="{409A5F94-B18C-6F4C-A3DC-18D8758C02D5}">
      <dgm:prSet/>
      <dgm:spPr/>
      <dgm:t>
        <a:bodyPr/>
        <a:lstStyle/>
        <a:p>
          <a:endParaRPr lang="en-GB"/>
        </a:p>
      </dgm:t>
    </dgm:pt>
    <dgm:pt modelId="{B166C7C8-5110-6C48-A7EB-7A634B6AB911}">
      <dgm:prSet/>
      <dgm:spPr/>
      <dgm:t>
        <a:bodyPr/>
        <a:lstStyle/>
        <a:p>
          <a:r>
            <a:rPr lang="en-US"/>
            <a:t>Anal mass, anal ulceration or requiring consent form 4 – F2F with Cons/Reg</a:t>
          </a:r>
          <a:endParaRPr lang="en-GB"/>
        </a:p>
      </dgm:t>
    </dgm:pt>
    <dgm:pt modelId="{728BB5A3-0B91-754B-ACC5-154E9573D4A6}" type="parTrans" cxnId="{D029DB3A-3EAB-8442-92A1-3A205E058176}">
      <dgm:prSet/>
      <dgm:spPr/>
      <dgm:t>
        <a:bodyPr/>
        <a:lstStyle/>
        <a:p>
          <a:endParaRPr lang="en-GB"/>
        </a:p>
      </dgm:t>
    </dgm:pt>
    <dgm:pt modelId="{ECF7B8DB-321E-F547-94AD-31686595F72D}" type="sibTrans" cxnId="{D029DB3A-3EAB-8442-92A1-3A205E058176}">
      <dgm:prSet/>
      <dgm:spPr/>
      <dgm:t>
        <a:bodyPr/>
        <a:lstStyle/>
        <a:p>
          <a:endParaRPr lang="en-GB"/>
        </a:p>
      </dgm:t>
    </dgm:pt>
    <dgm:pt modelId="{C6A25491-D197-B049-B2A9-088E0F1DD13B}">
      <dgm:prSet/>
      <dgm:spPr/>
      <dgm:t>
        <a:bodyPr/>
        <a:lstStyle/>
        <a:p>
          <a:r>
            <a:rPr lang="en-US"/>
            <a:t>F2F with anyone if frail or likely to need CTC and PR not completed</a:t>
          </a:r>
          <a:endParaRPr lang="en-GB"/>
        </a:p>
      </dgm:t>
    </dgm:pt>
    <dgm:pt modelId="{84EA6232-A1CC-0248-B037-3FA3C3BD7DC9}" type="parTrans" cxnId="{6D2A24DE-5312-7641-BB7B-AABDDCE5EA08}">
      <dgm:prSet/>
      <dgm:spPr/>
      <dgm:t>
        <a:bodyPr/>
        <a:lstStyle/>
        <a:p>
          <a:endParaRPr lang="en-GB"/>
        </a:p>
      </dgm:t>
    </dgm:pt>
    <dgm:pt modelId="{A80F0471-FFB2-1741-BF36-5F8A83449888}" type="sibTrans" cxnId="{6D2A24DE-5312-7641-BB7B-AABDDCE5EA08}">
      <dgm:prSet/>
      <dgm:spPr/>
      <dgm:t>
        <a:bodyPr/>
        <a:lstStyle/>
        <a:p>
          <a:endParaRPr lang="en-GB"/>
        </a:p>
      </dgm:t>
    </dgm:pt>
    <dgm:pt modelId="{2A55F0ED-A560-E24A-ABC7-862224161783}" type="pres">
      <dgm:prSet presAssocID="{FC1F8427-243E-1F47-98CF-A90CF9FC8BB1}" presName="Name0" presStyleCnt="0">
        <dgm:presLayoutVars>
          <dgm:dir/>
          <dgm:resizeHandles val="exact"/>
        </dgm:presLayoutVars>
      </dgm:prSet>
      <dgm:spPr/>
    </dgm:pt>
    <dgm:pt modelId="{7DC4B390-6477-4C4A-BCAA-BCE98EEA217C}" type="pres">
      <dgm:prSet presAssocID="{3F6AE95E-6409-CD48-BA46-A56294EED174}" presName="node" presStyleLbl="node1" presStyleIdx="0" presStyleCnt="4">
        <dgm:presLayoutVars>
          <dgm:bulletEnabled val="1"/>
        </dgm:presLayoutVars>
      </dgm:prSet>
      <dgm:spPr/>
    </dgm:pt>
    <dgm:pt modelId="{7FC21E8B-D914-3343-86E3-7AF2366CB10F}" type="pres">
      <dgm:prSet presAssocID="{8BA13347-3A0E-B746-BE3C-0BEE32D65216}" presName="sibTrans" presStyleLbl="sibTrans2D1" presStyleIdx="0" presStyleCnt="3"/>
      <dgm:spPr/>
    </dgm:pt>
    <dgm:pt modelId="{175DD453-9DB2-4542-BFFC-97C200EBEA02}" type="pres">
      <dgm:prSet presAssocID="{8BA13347-3A0E-B746-BE3C-0BEE32D65216}" presName="connectorText" presStyleLbl="sibTrans2D1" presStyleIdx="0" presStyleCnt="3"/>
      <dgm:spPr/>
    </dgm:pt>
    <dgm:pt modelId="{508F6CAB-3745-8E48-A76B-E67F1F53526C}" type="pres">
      <dgm:prSet presAssocID="{2424D655-5ACE-1948-B60B-7EF0F2CC271F}" presName="node" presStyleLbl="node1" presStyleIdx="1" presStyleCnt="4">
        <dgm:presLayoutVars>
          <dgm:bulletEnabled val="1"/>
        </dgm:presLayoutVars>
      </dgm:prSet>
      <dgm:spPr/>
    </dgm:pt>
    <dgm:pt modelId="{C9CBBA09-147F-AA48-A048-8C93F6E0BEB4}" type="pres">
      <dgm:prSet presAssocID="{84477A8F-D1F1-5E40-9C33-1745A68A2585}" presName="sibTrans" presStyleLbl="sibTrans2D1" presStyleIdx="1" presStyleCnt="3"/>
      <dgm:spPr/>
    </dgm:pt>
    <dgm:pt modelId="{DA2238D6-18C5-404B-8125-426A9E2391F9}" type="pres">
      <dgm:prSet presAssocID="{84477A8F-D1F1-5E40-9C33-1745A68A2585}" presName="connectorText" presStyleLbl="sibTrans2D1" presStyleIdx="1" presStyleCnt="3"/>
      <dgm:spPr/>
    </dgm:pt>
    <dgm:pt modelId="{8DD99C15-B354-F74D-9913-595085F908ED}" type="pres">
      <dgm:prSet presAssocID="{B166C7C8-5110-6C48-A7EB-7A634B6AB911}" presName="node" presStyleLbl="node1" presStyleIdx="2" presStyleCnt="4">
        <dgm:presLayoutVars>
          <dgm:bulletEnabled val="1"/>
        </dgm:presLayoutVars>
      </dgm:prSet>
      <dgm:spPr/>
    </dgm:pt>
    <dgm:pt modelId="{BD0A7908-9806-ED49-A818-971F5990B824}" type="pres">
      <dgm:prSet presAssocID="{ECF7B8DB-321E-F547-94AD-31686595F72D}" presName="sibTrans" presStyleLbl="sibTrans2D1" presStyleIdx="2" presStyleCnt="3"/>
      <dgm:spPr/>
    </dgm:pt>
    <dgm:pt modelId="{74A47652-C286-5746-8875-7BA6C4E7DD47}" type="pres">
      <dgm:prSet presAssocID="{ECF7B8DB-321E-F547-94AD-31686595F72D}" presName="connectorText" presStyleLbl="sibTrans2D1" presStyleIdx="2" presStyleCnt="3"/>
      <dgm:spPr/>
    </dgm:pt>
    <dgm:pt modelId="{6D774A3D-346B-FB49-A679-26F08D9DC30E}" type="pres">
      <dgm:prSet presAssocID="{C6A25491-D197-B049-B2A9-088E0F1DD13B}" presName="node" presStyleLbl="node1" presStyleIdx="3" presStyleCnt="4">
        <dgm:presLayoutVars>
          <dgm:bulletEnabled val="1"/>
        </dgm:presLayoutVars>
      </dgm:prSet>
      <dgm:spPr/>
    </dgm:pt>
  </dgm:ptLst>
  <dgm:cxnLst>
    <dgm:cxn modelId="{7ABA7A21-E07F-BC4A-A482-F94D4D6E5C34}" type="presOf" srcId="{2424D655-5ACE-1948-B60B-7EF0F2CC271F}" destId="{508F6CAB-3745-8E48-A76B-E67F1F53526C}" srcOrd="0" destOrd="0" presId="urn:microsoft.com/office/officeart/2005/8/layout/process1"/>
    <dgm:cxn modelId="{6ED38A28-3326-E24C-ADED-42F8FDCC41AF}" type="presOf" srcId="{84477A8F-D1F1-5E40-9C33-1745A68A2585}" destId="{C9CBBA09-147F-AA48-A048-8C93F6E0BEB4}" srcOrd="0" destOrd="0" presId="urn:microsoft.com/office/officeart/2005/8/layout/process1"/>
    <dgm:cxn modelId="{D029DB3A-3EAB-8442-92A1-3A205E058176}" srcId="{FC1F8427-243E-1F47-98CF-A90CF9FC8BB1}" destId="{B166C7C8-5110-6C48-A7EB-7A634B6AB911}" srcOrd="2" destOrd="0" parTransId="{728BB5A3-0B91-754B-ACC5-154E9573D4A6}" sibTransId="{ECF7B8DB-321E-F547-94AD-31686595F72D}"/>
    <dgm:cxn modelId="{FCCAE667-06DC-F347-9C4F-1311297DD194}" type="presOf" srcId="{84477A8F-D1F1-5E40-9C33-1745A68A2585}" destId="{DA2238D6-18C5-404B-8125-426A9E2391F9}" srcOrd="1" destOrd="0" presId="urn:microsoft.com/office/officeart/2005/8/layout/process1"/>
    <dgm:cxn modelId="{008CAD58-A40B-604C-9514-3BACE5CBAC8F}" type="presOf" srcId="{ECF7B8DB-321E-F547-94AD-31686595F72D}" destId="{BD0A7908-9806-ED49-A818-971F5990B824}" srcOrd="0" destOrd="0" presId="urn:microsoft.com/office/officeart/2005/8/layout/process1"/>
    <dgm:cxn modelId="{34953785-1584-8048-B1C8-BD1F57FB36CC}" type="presOf" srcId="{8BA13347-3A0E-B746-BE3C-0BEE32D65216}" destId="{7FC21E8B-D914-3343-86E3-7AF2366CB10F}" srcOrd="0" destOrd="0" presId="urn:microsoft.com/office/officeart/2005/8/layout/process1"/>
    <dgm:cxn modelId="{FE3EBB8B-93E0-5045-990B-50C209997B9A}" srcId="{FC1F8427-243E-1F47-98CF-A90CF9FC8BB1}" destId="{3F6AE95E-6409-CD48-BA46-A56294EED174}" srcOrd="0" destOrd="0" parTransId="{916E3FB1-1DA6-AC40-ADFF-8F841FF18074}" sibTransId="{8BA13347-3A0E-B746-BE3C-0BEE32D65216}"/>
    <dgm:cxn modelId="{409A5F94-B18C-6F4C-A3DC-18D8758C02D5}" srcId="{FC1F8427-243E-1F47-98CF-A90CF9FC8BB1}" destId="{2424D655-5ACE-1948-B60B-7EF0F2CC271F}" srcOrd="1" destOrd="0" parTransId="{29274644-180C-2D4F-8404-A7BFF19CB9DF}" sibTransId="{84477A8F-D1F1-5E40-9C33-1745A68A2585}"/>
    <dgm:cxn modelId="{F090FB94-7550-DD4B-A641-34DC1189307C}" type="presOf" srcId="{C6A25491-D197-B049-B2A9-088E0F1DD13B}" destId="{6D774A3D-346B-FB49-A679-26F08D9DC30E}" srcOrd="0" destOrd="0" presId="urn:microsoft.com/office/officeart/2005/8/layout/process1"/>
    <dgm:cxn modelId="{0D8A499F-C98A-B542-BE8F-FC8CF3875427}" type="presOf" srcId="{8BA13347-3A0E-B746-BE3C-0BEE32D65216}" destId="{175DD453-9DB2-4542-BFFC-97C200EBEA02}" srcOrd="1" destOrd="0" presId="urn:microsoft.com/office/officeart/2005/8/layout/process1"/>
    <dgm:cxn modelId="{F99E3CA0-E67C-4E41-AC11-47E433D78712}" type="presOf" srcId="{ECF7B8DB-321E-F547-94AD-31686595F72D}" destId="{74A47652-C286-5746-8875-7BA6C4E7DD47}" srcOrd="1" destOrd="0" presId="urn:microsoft.com/office/officeart/2005/8/layout/process1"/>
    <dgm:cxn modelId="{C96200A7-FA4C-BB4A-B85E-C4163BDAE473}" type="presOf" srcId="{FC1F8427-243E-1F47-98CF-A90CF9FC8BB1}" destId="{2A55F0ED-A560-E24A-ABC7-862224161783}" srcOrd="0" destOrd="0" presId="urn:microsoft.com/office/officeart/2005/8/layout/process1"/>
    <dgm:cxn modelId="{BAE458A9-D1DA-3440-8006-8222F497657F}" type="presOf" srcId="{B166C7C8-5110-6C48-A7EB-7A634B6AB911}" destId="{8DD99C15-B354-F74D-9913-595085F908ED}" srcOrd="0" destOrd="0" presId="urn:microsoft.com/office/officeart/2005/8/layout/process1"/>
    <dgm:cxn modelId="{A60907BB-86B0-E645-A4DB-34241724693D}" type="presOf" srcId="{3F6AE95E-6409-CD48-BA46-A56294EED174}" destId="{7DC4B390-6477-4C4A-BCAA-BCE98EEA217C}" srcOrd="0" destOrd="0" presId="urn:microsoft.com/office/officeart/2005/8/layout/process1"/>
    <dgm:cxn modelId="{6D2A24DE-5312-7641-BB7B-AABDDCE5EA08}" srcId="{FC1F8427-243E-1F47-98CF-A90CF9FC8BB1}" destId="{C6A25491-D197-B049-B2A9-088E0F1DD13B}" srcOrd="3" destOrd="0" parTransId="{84EA6232-A1CC-0248-B037-3FA3C3BD7DC9}" sibTransId="{A80F0471-FFB2-1741-BF36-5F8A83449888}"/>
    <dgm:cxn modelId="{5F4198AC-7D8E-B648-9BD1-DDDCBC3A471B}" type="presParOf" srcId="{2A55F0ED-A560-E24A-ABC7-862224161783}" destId="{7DC4B390-6477-4C4A-BCAA-BCE98EEA217C}" srcOrd="0" destOrd="0" presId="urn:microsoft.com/office/officeart/2005/8/layout/process1"/>
    <dgm:cxn modelId="{9DD20B83-F925-F849-8A0B-F25350583A40}" type="presParOf" srcId="{2A55F0ED-A560-E24A-ABC7-862224161783}" destId="{7FC21E8B-D914-3343-86E3-7AF2366CB10F}" srcOrd="1" destOrd="0" presId="urn:microsoft.com/office/officeart/2005/8/layout/process1"/>
    <dgm:cxn modelId="{38B93C7C-D1A1-0240-B8EB-EF95FE5DE155}" type="presParOf" srcId="{7FC21E8B-D914-3343-86E3-7AF2366CB10F}" destId="{175DD453-9DB2-4542-BFFC-97C200EBEA02}" srcOrd="0" destOrd="0" presId="urn:microsoft.com/office/officeart/2005/8/layout/process1"/>
    <dgm:cxn modelId="{2808A0E7-1A58-F146-B0B5-489D15EF0CE7}" type="presParOf" srcId="{2A55F0ED-A560-E24A-ABC7-862224161783}" destId="{508F6CAB-3745-8E48-A76B-E67F1F53526C}" srcOrd="2" destOrd="0" presId="urn:microsoft.com/office/officeart/2005/8/layout/process1"/>
    <dgm:cxn modelId="{9A880899-B2AD-C54E-AA87-3491AFAE2E93}" type="presParOf" srcId="{2A55F0ED-A560-E24A-ABC7-862224161783}" destId="{C9CBBA09-147F-AA48-A048-8C93F6E0BEB4}" srcOrd="3" destOrd="0" presId="urn:microsoft.com/office/officeart/2005/8/layout/process1"/>
    <dgm:cxn modelId="{FB93A771-78DB-FD4B-9FB3-0271C5923ABC}" type="presParOf" srcId="{C9CBBA09-147F-AA48-A048-8C93F6E0BEB4}" destId="{DA2238D6-18C5-404B-8125-426A9E2391F9}" srcOrd="0" destOrd="0" presId="urn:microsoft.com/office/officeart/2005/8/layout/process1"/>
    <dgm:cxn modelId="{4449096A-0793-1441-AFC7-92D1D1712FE7}" type="presParOf" srcId="{2A55F0ED-A560-E24A-ABC7-862224161783}" destId="{8DD99C15-B354-F74D-9913-595085F908ED}" srcOrd="4" destOrd="0" presId="urn:microsoft.com/office/officeart/2005/8/layout/process1"/>
    <dgm:cxn modelId="{BB54661E-89AD-5748-8378-DCE087828ED8}" type="presParOf" srcId="{2A55F0ED-A560-E24A-ABC7-862224161783}" destId="{BD0A7908-9806-ED49-A818-971F5990B824}" srcOrd="5" destOrd="0" presId="urn:microsoft.com/office/officeart/2005/8/layout/process1"/>
    <dgm:cxn modelId="{033C38AC-F587-E940-B5E5-4BC5D8B65E23}" type="presParOf" srcId="{BD0A7908-9806-ED49-A818-971F5990B824}" destId="{74A47652-C286-5746-8875-7BA6C4E7DD47}" srcOrd="0" destOrd="0" presId="urn:microsoft.com/office/officeart/2005/8/layout/process1"/>
    <dgm:cxn modelId="{2C41222B-524C-D449-A28D-2C08002F6A39}" type="presParOf" srcId="{2A55F0ED-A560-E24A-ABC7-862224161783}" destId="{6D774A3D-346B-FB49-A679-26F08D9DC30E}"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1F8427-243E-1F47-98CF-A90CF9FC8BB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3F6AE95E-6409-CD48-BA46-A56294EED174}">
      <dgm:prSet phldr="0"/>
      <dgm:spPr/>
      <dgm:t>
        <a:bodyPr/>
        <a:lstStyle/>
        <a:p>
          <a:pPr rtl="0"/>
          <a:r>
            <a:rPr lang="en-GB">
              <a:latin typeface="Calibri Light" panose="020F0302020204030204"/>
            </a:rPr>
            <a:t>Daily triage by ACP team</a:t>
          </a:r>
          <a:endParaRPr lang="en-GB"/>
        </a:p>
      </dgm:t>
    </dgm:pt>
    <dgm:pt modelId="{916E3FB1-1DA6-AC40-ADFF-8F841FF18074}" type="parTrans" cxnId="{FE3EBB8B-93E0-5045-990B-50C209997B9A}">
      <dgm:prSet/>
      <dgm:spPr/>
      <dgm:t>
        <a:bodyPr/>
        <a:lstStyle/>
        <a:p>
          <a:endParaRPr lang="en-GB"/>
        </a:p>
      </dgm:t>
    </dgm:pt>
    <dgm:pt modelId="{8BA13347-3A0E-B746-BE3C-0BEE32D65216}" type="sibTrans" cxnId="{FE3EBB8B-93E0-5045-990B-50C209997B9A}">
      <dgm:prSet/>
      <dgm:spPr/>
      <dgm:t>
        <a:bodyPr/>
        <a:lstStyle/>
        <a:p>
          <a:endParaRPr lang="en-GB"/>
        </a:p>
      </dgm:t>
    </dgm:pt>
    <dgm:pt modelId="{2424D655-5ACE-1948-B60B-7EF0F2CC271F}">
      <dgm:prSet phldr="0"/>
      <dgm:spPr/>
      <dgm:t>
        <a:bodyPr/>
        <a:lstStyle/>
        <a:p>
          <a:pPr rtl="0"/>
          <a:r>
            <a:rPr lang="en-GB">
              <a:latin typeface="Calibri Light" panose="020F0302020204030204"/>
            </a:rPr>
            <a:t>CFS 1-3, &lt;85 with bowel </a:t>
          </a:r>
          <a:r>
            <a:rPr lang="en-GB" err="1">
              <a:latin typeface="Calibri Light" panose="020F0302020204030204"/>
            </a:rPr>
            <a:t>symps</a:t>
          </a:r>
          <a:r>
            <a:rPr lang="en-GB">
              <a:latin typeface="Calibri Light" panose="020F0302020204030204"/>
            </a:rPr>
            <a:t>/ WL/IDA and </a:t>
          </a:r>
          <a:r>
            <a:rPr lang="en-GB" err="1">
              <a:latin typeface="Calibri Light" panose="020F0302020204030204"/>
            </a:rPr>
            <a:t>FIT+ve</a:t>
          </a:r>
          <a:r>
            <a:rPr lang="en-GB">
              <a:latin typeface="Calibri Light" panose="020F0302020204030204"/>
            </a:rPr>
            <a:t> </a:t>
          </a:r>
          <a:r>
            <a:rPr lang="en-GB" err="1">
              <a:latin typeface="Calibri Light" panose="020F0302020204030204"/>
            </a:rPr>
            <a:t>abdo</a:t>
          </a:r>
          <a:r>
            <a:rPr lang="en-GB">
              <a:latin typeface="Calibri Light" panose="020F0302020204030204"/>
            </a:rPr>
            <a:t> pain to nurse </a:t>
          </a:r>
          <a:r>
            <a:rPr lang="en-GB" err="1">
              <a:latin typeface="Calibri Light" panose="020F0302020204030204"/>
            </a:rPr>
            <a:t>tel</a:t>
          </a:r>
          <a:r>
            <a:rPr lang="en-GB">
              <a:latin typeface="Calibri Light" panose="020F0302020204030204"/>
            </a:rPr>
            <a:t> assessment clinic</a:t>
          </a:r>
          <a:endParaRPr lang="en-GB"/>
        </a:p>
      </dgm:t>
    </dgm:pt>
    <dgm:pt modelId="{29274644-180C-2D4F-8404-A7BFF19CB9DF}" type="parTrans" cxnId="{409A5F94-B18C-6F4C-A3DC-18D8758C02D5}">
      <dgm:prSet/>
      <dgm:spPr/>
      <dgm:t>
        <a:bodyPr/>
        <a:lstStyle/>
        <a:p>
          <a:endParaRPr lang="en-GB"/>
        </a:p>
      </dgm:t>
    </dgm:pt>
    <dgm:pt modelId="{84477A8F-D1F1-5E40-9C33-1745A68A2585}" type="sibTrans" cxnId="{409A5F94-B18C-6F4C-A3DC-18D8758C02D5}">
      <dgm:prSet/>
      <dgm:spPr/>
      <dgm:t>
        <a:bodyPr/>
        <a:lstStyle/>
        <a:p>
          <a:endParaRPr lang="en-GB"/>
        </a:p>
      </dgm:t>
    </dgm:pt>
    <dgm:pt modelId="{B166C7C8-5110-6C48-A7EB-7A634B6AB911}">
      <dgm:prSet phldr="0"/>
      <dgm:spPr/>
      <dgm:t>
        <a:bodyPr/>
        <a:lstStyle/>
        <a:p>
          <a:pPr rtl="0"/>
          <a:r>
            <a:rPr lang="en-GB">
              <a:latin typeface="Calibri Light" panose="020F0302020204030204"/>
            </a:rPr>
            <a:t>CFS 1-5 any age </a:t>
          </a:r>
          <a:r>
            <a:rPr lang="en-GB" err="1">
              <a:latin typeface="Calibri Light" panose="020F0302020204030204"/>
            </a:rPr>
            <a:t>abdo</a:t>
          </a:r>
          <a:r>
            <a:rPr lang="en-GB">
              <a:latin typeface="Calibri Light" panose="020F0302020204030204"/>
            </a:rPr>
            <a:t> pain or rectal mass to Nurse F2F, CFS 4-5 &gt;85 nurse F2F, CFS 1-5 any age, translator, </a:t>
          </a:r>
          <a:r>
            <a:rPr lang="en-GB" err="1">
              <a:latin typeface="Calibri Light" panose="020F0302020204030204"/>
            </a:rPr>
            <a:t>sens</a:t>
          </a:r>
          <a:r>
            <a:rPr lang="en-GB">
              <a:latin typeface="Calibri Light" panose="020F0302020204030204"/>
            </a:rPr>
            <a:t> probs nurse F2F</a:t>
          </a:r>
          <a:endParaRPr lang="en-GB"/>
        </a:p>
      </dgm:t>
    </dgm:pt>
    <dgm:pt modelId="{728BB5A3-0B91-754B-ACC5-154E9573D4A6}" type="parTrans" cxnId="{D029DB3A-3EAB-8442-92A1-3A205E058176}">
      <dgm:prSet/>
      <dgm:spPr/>
      <dgm:t>
        <a:bodyPr/>
        <a:lstStyle/>
        <a:p>
          <a:endParaRPr lang="en-GB"/>
        </a:p>
      </dgm:t>
    </dgm:pt>
    <dgm:pt modelId="{ECF7B8DB-321E-F547-94AD-31686595F72D}" type="sibTrans" cxnId="{D029DB3A-3EAB-8442-92A1-3A205E058176}">
      <dgm:prSet/>
      <dgm:spPr/>
      <dgm:t>
        <a:bodyPr/>
        <a:lstStyle/>
        <a:p>
          <a:endParaRPr lang="en-GB"/>
        </a:p>
      </dgm:t>
    </dgm:pt>
    <dgm:pt modelId="{7E24EA58-5C52-4010-9A9E-6EB3FE833C85}">
      <dgm:prSet phldrT="[Text]" phldr="0"/>
      <dgm:spPr/>
      <dgm:t>
        <a:bodyPr/>
        <a:lstStyle/>
        <a:p>
          <a:pPr rtl="0"/>
          <a:r>
            <a:rPr lang="en-GB">
              <a:latin typeface="Calibri Light" panose="020F0302020204030204"/>
            </a:rPr>
            <a:t>CFS 1-9 anal mass/ ulceration/ consent form needed consultant F2F</a:t>
          </a:r>
        </a:p>
      </dgm:t>
    </dgm:pt>
    <dgm:pt modelId="{5487F2C5-0EFC-44FE-A98B-B60FCFFA1C76}" type="parTrans" cxnId="{74686CC6-9F7A-4D82-8693-AC324F990B97}">
      <dgm:prSet/>
      <dgm:spPr/>
    </dgm:pt>
    <dgm:pt modelId="{35B2715B-21EE-4DF9-B537-170811A3479C}" type="sibTrans" cxnId="{74686CC6-9F7A-4D82-8693-AC324F990B97}">
      <dgm:prSet/>
      <dgm:spPr/>
      <dgm:t>
        <a:bodyPr/>
        <a:lstStyle/>
        <a:p>
          <a:endParaRPr lang="en-GB"/>
        </a:p>
      </dgm:t>
    </dgm:pt>
    <dgm:pt modelId="{2CE0BCB8-632E-4204-975F-D848F90CD6D8}">
      <dgm:prSet phldrT="[Text]" phldr="0"/>
      <dgm:spPr/>
      <dgm:t>
        <a:bodyPr/>
        <a:lstStyle/>
        <a:p>
          <a:pPr rtl="0"/>
          <a:r>
            <a:rPr lang="en-GB">
              <a:latin typeface="Calibri Light" panose="020F0302020204030204"/>
            </a:rPr>
            <a:t>FIT &lt;10 with proven IDA – directed to IDA service</a:t>
          </a:r>
        </a:p>
      </dgm:t>
    </dgm:pt>
    <dgm:pt modelId="{EF30FCBD-796E-4660-B08D-6667BEBA3F37}" type="parTrans" cxnId="{A841CDA2-0B76-4B16-B7C8-20F97EE9E5DF}">
      <dgm:prSet/>
      <dgm:spPr/>
    </dgm:pt>
    <dgm:pt modelId="{F4C0C5AB-B658-45BC-8685-1827E7FE7228}" type="sibTrans" cxnId="{A841CDA2-0B76-4B16-B7C8-20F97EE9E5DF}">
      <dgm:prSet/>
      <dgm:spPr/>
      <dgm:t>
        <a:bodyPr/>
        <a:lstStyle/>
        <a:p>
          <a:endParaRPr lang="en-GB"/>
        </a:p>
      </dgm:t>
    </dgm:pt>
    <dgm:pt modelId="{2A55F0ED-A560-E24A-ABC7-862224161783}" type="pres">
      <dgm:prSet presAssocID="{FC1F8427-243E-1F47-98CF-A90CF9FC8BB1}" presName="Name0" presStyleCnt="0">
        <dgm:presLayoutVars>
          <dgm:dir/>
          <dgm:resizeHandles val="exact"/>
        </dgm:presLayoutVars>
      </dgm:prSet>
      <dgm:spPr/>
    </dgm:pt>
    <dgm:pt modelId="{7DC4B390-6477-4C4A-BCAA-BCE98EEA217C}" type="pres">
      <dgm:prSet presAssocID="{3F6AE95E-6409-CD48-BA46-A56294EED174}" presName="node" presStyleLbl="node1" presStyleIdx="0" presStyleCnt="5">
        <dgm:presLayoutVars>
          <dgm:bulletEnabled val="1"/>
        </dgm:presLayoutVars>
      </dgm:prSet>
      <dgm:spPr/>
    </dgm:pt>
    <dgm:pt modelId="{7FC21E8B-D914-3343-86E3-7AF2366CB10F}" type="pres">
      <dgm:prSet presAssocID="{8BA13347-3A0E-B746-BE3C-0BEE32D65216}" presName="sibTrans" presStyleLbl="sibTrans2D1" presStyleIdx="0" presStyleCnt="4"/>
      <dgm:spPr/>
    </dgm:pt>
    <dgm:pt modelId="{175DD453-9DB2-4542-BFFC-97C200EBEA02}" type="pres">
      <dgm:prSet presAssocID="{8BA13347-3A0E-B746-BE3C-0BEE32D65216}" presName="connectorText" presStyleLbl="sibTrans2D1" presStyleIdx="0" presStyleCnt="4"/>
      <dgm:spPr/>
    </dgm:pt>
    <dgm:pt modelId="{508F6CAB-3745-8E48-A76B-E67F1F53526C}" type="pres">
      <dgm:prSet presAssocID="{2424D655-5ACE-1948-B60B-7EF0F2CC271F}" presName="node" presStyleLbl="node1" presStyleIdx="1" presStyleCnt="5">
        <dgm:presLayoutVars>
          <dgm:bulletEnabled val="1"/>
        </dgm:presLayoutVars>
      </dgm:prSet>
      <dgm:spPr/>
    </dgm:pt>
    <dgm:pt modelId="{C9CBBA09-147F-AA48-A048-8C93F6E0BEB4}" type="pres">
      <dgm:prSet presAssocID="{84477A8F-D1F1-5E40-9C33-1745A68A2585}" presName="sibTrans" presStyleLbl="sibTrans2D1" presStyleIdx="1" presStyleCnt="4"/>
      <dgm:spPr/>
    </dgm:pt>
    <dgm:pt modelId="{DA2238D6-18C5-404B-8125-426A9E2391F9}" type="pres">
      <dgm:prSet presAssocID="{84477A8F-D1F1-5E40-9C33-1745A68A2585}" presName="connectorText" presStyleLbl="sibTrans2D1" presStyleIdx="1" presStyleCnt="4"/>
      <dgm:spPr/>
    </dgm:pt>
    <dgm:pt modelId="{8DD99C15-B354-F74D-9913-595085F908ED}" type="pres">
      <dgm:prSet presAssocID="{B166C7C8-5110-6C48-A7EB-7A634B6AB911}" presName="node" presStyleLbl="node1" presStyleIdx="2" presStyleCnt="5">
        <dgm:presLayoutVars>
          <dgm:bulletEnabled val="1"/>
        </dgm:presLayoutVars>
      </dgm:prSet>
      <dgm:spPr/>
    </dgm:pt>
    <dgm:pt modelId="{BD0A7908-9806-ED49-A818-971F5990B824}" type="pres">
      <dgm:prSet presAssocID="{ECF7B8DB-321E-F547-94AD-31686595F72D}" presName="sibTrans" presStyleLbl="sibTrans2D1" presStyleIdx="2" presStyleCnt="4"/>
      <dgm:spPr/>
    </dgm:pt>
    <dgm:pt modelId="{74A47652-C286-5746-8875-7BA6C4E7DD47}" type="pres">
      <dgm:prSet presAssocID="{ECF7B8DB-321E-F547-94AD-31686595F72D}" presName="connectorText" presStyleLbl="sibTrans2D1" presStyleIdx="2" presStyleCnt="4"/>
      <dgm:spPr/>
    </dgm:pt>
    <dgm:pt modelId="{8EAC2B05-41F3-44E6-AA2C-A66C52F9880A}" type="pres">
      <dgm:prSet presAssocID="{7E24EA58-5C52-4010-9A9E-6EB3FE833C85}" presName="node" presStyleLbl="node1" presStyleIdx="3" presStyleCnt="5">
        <dgm:presLayoutVars>
          <dgm:bulletEnabled val="1"/>
        </dgm:presLayoutVars>
      </dgm:prSet>
      <dgm:spPr/>
    </dgm:pt>
    <dgm:pt modelId="{0A63C546-6B6B-4A5F-80AC-412E611C96DF}" type="pres">
      <dgm:prSet presAssocID="{35B2715B-21EE-4DF9-B537-170811A3479C}" presName="sibTrans" presStyleLbl="sibTrans2D1" presStyleIdx="3" presStyleCnt="4"/>
      <dgm:spPr/>
    </dgm:pt>
    <dgm:pt modelId="{28A6DD36-F9FD-4EE2-B5EE-3B3AC472BAE2}" type="pres">
      <dgm:prSet presAssocID="{35B2715B-21EE-4DF9-B537-170811A3479C}" presName="connectorText" presStyleLbl="sibTrans2D1" presStyleIdx="3" presStyleCnt="4"/>
      <dgm:spPr/>
    </dgm:pt>
    <dgm:pt modelId="{47D04272-C3E6-4F0D-B659-54D21E4A2DDF}" type="pres">
      <dgm:prSet presAssocID="{2CE0BCB8-632E-4204-975F-D848F90CD6D8}" presName="node" presStyleLbl="node1" presStyleIdx="4" presStyleCnt="5">
        <dgm:presLayoutVars>
          <dgm:bulletEnabled val="1"/>
        </dgm:presLayoutVars>
      </dgm:prSet>
      <dgm:spPr/>
    </dgm:pt>
  </dgm:ptLst>
  <dgm:cxnLst>
    <dgm:cxn modelId="{8EDB310B-4DFB-4E1D-AA2D-DEC69C22D954}" type="presOf" srcId="{84477A8F-D1F1-5E40-9C33-1745A68A2585}" destId="{DA2238D6-18C5-404B-8125-426A9E2391F9}" srcOrd="1" destOrd="0" presId="urn:microsoft.com/office/officeart/2005/8/layout/process1"/>
    <dgm:cxn modelId="{F092B70B-830C-4BD7-91F8-F0A55410232B}" type="presOf" srcId="{3F6AE95E-6409-CD48-BA46-A56294EED174}" destId="{7DC4B390-6477-4C4A-BCAA-BCE98EEA217C}" srcOrd="0" destOrd="0" presId="urn:microsoft.com/office/officeart/2005/8/layout/process1"/>
    <dgm:cxn modelId="{7EAB8C24-FC70-4F01-AA6F-68990F7E9D44}" type="presOf" srcId="{8BA13347-3A0E-B746-BE3C-0BEE32D65216}" destId="{7FC21E8B-D914-3343-86E3-7AF2366CB10F}" srcOrd="0" destOrd="0" presId="urn:microsoft.com/office/officeart/2005/8/layout/process1"/>
    <dgm:cxn modelId="{D029DB3A-3EAB-8442-92A1-3A205E058176}" srcId="{FC1F8427-243E-1F47-98CF-A90CF9FC8BB1}" destId="{B166C7C8-5110-6C48-A7EB-7A634B6AB911}" srcOrd="2" destOrd="0" parTransId="{728BB5A3-0B91-754B-ACC5-154E9573D4A6}" sibTransId="{ECF7B8DB-321E-F547-94AD-31686595F72D}"/>
    <dgm:cxn modelId="{ED03D761-C44A-4E1B-BE48-84BB841AD5EF}" type="presOf" srcId="{ECF7B8DB-321E-F547-94AD-31686595F72D}" destId="{74A47652-C286-5746-8875-7BA6C4E7DD47}" srcOrd="1" destOrd="0" presId="urn:microsoft.com/office/officeart/2005/8/layout/process1"/>
    <dgm:cxn modelId="{0D4D4066-C71A-4068-8E53-CAE821F20D04}" type="presOf" srcId="{2424D655-5ACE-1948-B60B-7EF0F2CC271F}" destId="{508F6CAB-3745-8E48-A76B-E67F1F53526C}" srcOrd="0" destOrd="0" presId="urn:microsoft.com/office/officeart/2005/8/layout/process1"/>
    <dgm:cxn modelId="{B8D5D669-AF83-4167-A11C-B39E698A7F8B}" type="presOf" srcId="{35B2715B-21EE-4DF9-B537-170811A3479C}" destId="{28A6DD36-F9FD-4EE2-B5EE-3B3AC472BAE2}" srcOrd="1" destOrd="0" presId="urn:microsoft.com/office/officeart/2005/8/layout/process1"/>
    <dgm:cxn modelId="{443AED57-0874-44AC-863D-7F885ADE721E}" type="presOf" srcId="{B166C7C8-5110-6C48-A7EB-7A634B6AB911}" destId="{8DD99C15-B354-F74D-9913-595085F908ED}" srcOrd="0" destOrd="0" presId="urn:microsoft.com/office/officeart/2005/8/layout/process1"/>
    <dgm:cxn modelId="{7EC9B959-9859-4A69-B42F-A3BFCD470C48}" type="presOf" srcId="{35B2715B-21EE-4DF9-B537-170811A3479C}" destId="{0A63C546-6B6B-4A5F-80AC-412E611C96DF}" srcOrd="0" destOrd="0" presId="urn:microsoft.com/office/officeart/2005/8/layout/process1"/>
    <dgm:cxn modelId="{FC977C7C-2DF8-4F01-9BAF-9DFB2F999B05}" type="presOf" srcId="{2CE0BCB8-632E-4204-975F-D848F90CD6D8}" destId="{47D04272-C3E6-4F0D-B659-54D21E4A2DDF}" srcOrd="0" destOrd="0" presId="urn:microsoft.com/office/officeart/2005/8/layout/process1"/>
    <dgm:cxn modelId="{FE3EBB8B-93E0-5045-990B-50C209997B9A}" srcId="{FC1F8427-243E-1F47-98CF-A90CF9FC8BB1}" destId="{3F6AE95E-6409-CD48-BA46-A56294EED174}" srcOrd="0" destOrd="0" parTransId="{916E3FB1-1DA6-AC40-ADFF-8F841FF18074}" sibTransId="{8BA13347-3A0E-B746-BE3C-0BEE32D65216}"/>
    <dgm:cxn modelId="{409A5F94-B18C-6F4C-A3DC-18D8758C02D5}" srcId="{FC1F8427-243E-1F47-98CF-A90CF9FC8BB1}" destId="{2424D655-5ACE-1948-B60B-7EF0F2CC271F}" srcOrd="1" destOrd="0" parTransId="{29274644-180C-2D4F-8404-A7BFF19CB9DF}" sibTransId="{84477A8F-D1F1-5E40-9C33-1745A68A2585}"/>
    <dgm:cxn modelId="{A841CDA2-0B76-4B16-B7C8-20F97EE9E5DF}" srcId="{FC1F8427-243E-1F47-98CF-A90CF9FC8BB1}" destId="{2CE0BCB8-632E-4204-975F-D848F90CD6D8}" srcOrd="4" destOrd="0" parTransId="{EF30FCBD-796E-4660-B08D-6667BEBA3F37}" sibTransId="{F4C0C5AB-B658-45BC-8685-1827E7FE7228}"/>
    <dgm:cxn modelId="{C96200A7-FA4C-BB4A-B85E-C4163BDAE473}" type="presOf" srcId="{FC1F8427-243E-1F47-98CF-A90CF9FC8BB1}" destId="{2A55F0ED-A560-E24A-ABC7-862224161783}" srcOrd="0" destOrd="0" presId="urn:microsoft.com/office/officeart/2005/8/layout/process1"/>
    <dgm:cxn modelId="{D1AB1FAC-3C10-4ADB-A417-08FD1C611063}" type="presOf" srcId="{7E24EA58-5C52-4010-9A9E-6EB3FE833C85}" destId="{8EAC2B05-41F3-44E6-AA2C-A66C52F9880A}" srcOrd="0" destOrd="0" presId="urn:microsoft.com/office/officeart/2005/8/layout/process1"/>
    <dgm:cxn modelId="{74686CC6-9F7A-4D82-8693-AC324F990B97}" srcId="{FC1F8427-243E-1F47-98CF-A90CF9FC8BB1}" destId="{7E24EA58-5C52-4010-9A9E-6EB3FE833C85}" srcOrd="3" destOrd="0" parTransId="{5487F2C5-0EFC-44FE-A98B-B60FCFFA1C76}" sibTransId="{35B2715B-21EE-4DF9-B537-170811A3479C}"/>
    <dgm:cxn modelId="{CFC7A9CB-7BB0-44A3-8977-E745561FA443}" type="presOf" srcId="{8BA13347-3A0E-B746-BE3C-0BEE32D65216}" destId="{175DD453-9DB2-4542-BFFC-97C200EBEA02}" srcOrd="1" destOrd="0" presId="urn:microsoft.com/office/officeart/2005/8/layout/process1"/>
    <dgm:cxn modelId="{5C1F47F0-C6D9-4B14-938E-9BC817D2AA49}" type="presOf" srcId="{84477A8F-D1F1-5E40-9C33-1745A68A2585}" destId="{C9CBBA09-147F-AA48-A048-8C93F6E0BEB4}" srcOrd="0" destOrd="0" presId="urn:microsoft.com/office/officeart/2005/8/layout/process1"/>
    <dgm:cxn modelId="{536701F7-CE3E-4454-9EFD-D724B8BDC2FF}" type="presOf" srcId="{ECF7B8DB-321E-F547-94AD-31686595F72D}" destId="{BD0A7908-9806-ED49-A818-971F5990B824}" srcOrd="0" destOrd="0" presId="urn:microsoft.com/office/officeart/2005/8/layout/process1"/>
    <dgm:cxn modelId="{B0450AB7-E8B6-4735-A315-0A06E77D7FA4}" type="presParOf" srcId="{2A55F0ED-A560-E24A-ABC7-862224161783}" destId="{7DC4B390-6477-4C4A-BCAA-BCE98EEA217C}" srcOrd="0" destOrd="0" presId="urn:microsoft.com/office/officeart/2005/8/layout/process1"/>
    <dgm:cxn modelId="{B65E8A12-4E95-459A-8464-5F20FF902CBA}" type="presParOf" srcId="{2A55F0ED-A560-E24A-ABC7-862224161783}" destId="{7FC21E8B-D914-3343-86E3-7AF2366CB10F}" srcOrd="1" destOrd="0" presId="urn:microsoft.com/office/officeart/2005/8/layout/process1"/>
    <dgm:cxn modelId="{FAB6843F-DA50-4588-A31C-41C8CAF1CF8B}" type="presParOf" srcId="{7FC21E8B-D914-3343-86E3-7AF2366CB10F}" destId="{175DD453-9DB2-4542-BFFC-97C200EBEA02}" srcOrd="0" destOrd="0" presId="urn:microsoft.com/office/officeart/2005/8/layout/process1"/>
    <dgm:cxn modelId="{A2561B01-87BD-4052-8B5D-6735A86045EC}" type="presParOf" srcId="{2A55F0ED-A560-E24A-ABC7-862224161783}" destId="{508F6CAB-3745-8E48-A76B-E67F1F53526C}" srcOrd="2" destOrd="0" presId="urn:microsoft.com/office/officeart/2005/8/layout/process1"/>
    <dgm:cxn modelId="{7D8309EE-4516-4B68-947F-C66D5B513A8E}" type="presParOf" srcId="{2A55F0ED-A560-E24A-ABC7-862224161783}" destId="{C9CBBA09-147F-AA48-A048-8C93F6E0BEB4}" srcOrd="3" destOrd="0" presId="urn:microsoft.com/office/officeart/2005/8/layout/process1"/>
    <dgm:cxn modelId="{337146D6-687F-440A-99C9-88844C462D7B}" type="presParOf" srcId="{C9CBBA09-147F-AA48-A048-8C93F6E0BEB4}" destId="{DA2238D6-18C5-404B-8125-426A9E2391F9}" srcOrd="0" destOrd="0" presId="urn:microsoft.com/office/officeart/2005/8/layout/process1"/>
    <dgm:cxn modelId="{DEA56520-6FA9-4113-98A2-941249D51FC6}" type="presParOf" srcId="{2A55F0ED-A560-E24A-ABC7-862224161783}" destId="{8DD99C15-B354-F74D-9913-595085F908ED}" srcOrd="4" destOrd="0" presId="urn:microsoft.com/office/officeart/2005/8/layout/process1"/>
    <dgm:cxn modelId="{2A39DB49-3C9C-4E2D-A8DE-7DF34AB368D9}" type="presParOf" srcId="{2A55F0ED-A560-E24A-ABC7-862224161783}" destId="{BD0A7908-9806-ED49-A818-971F5990B824}" srcOrd="5" destOrd="0" presId="urn:microsoft.com/office/officeart/2005/8/layout/process1"/>
    <dgm:cxn modelId="{5338959D-C0A8-4E65-B892-7D6348A6E4E2}" type="presParOf" srcId="{BD0A7908-9806-ED49-A818-971F5990B824}" destId="{74A47652-C286-5746-8875-7BA6C4E7DD47}" srcOrd="0" destOrd="0" presId="urn:microsoft.com/office/officeart/2005/8/layout/process1"/>
    <dgm:cxn modelId="{7B837A31-D259-4FAD-A221-B4DB4DD1D5AE}" type="presParOf" srcId="{2A55F0ED-A560-E24A-ABC7-862224161783}" destId="{8EAC2B05-41F3-44E6-AA2C-A66C52F9880A}" srcOrd="6" destOrd="0" presId="urn:microsoft.com/office/officeart/2005/8/layout/process1"/>
    <dgm:cxn modelId="{0E9F1390-306B-4C64-A1B0-CD0E0AC89BE8}" type="presParOf" srcId="{2A55F0ED-A560-E24A-ABC7-862224161783}" destId="{0A63C546-6B6B-4A5F-80AC-412E611C96DF}" srcOrd="7" destOrd="0" presId="urn:microsoft.com/office/officeart/2005/8/layout/process1"/>
    <dgm:cxn modelId="{C46550C3-2DF3-49EC-B945-4FB7C6CF2751}" type="presParOf" srcId="{0A63C546-6B6B-4A5F-80AC-412E611C96DF}" destId="{28A6DD36-F9FD-4EE2-B5EE-3B3AC472BAE2}" srcOrd="0" destOrd="0" presId="urn:microsoft.com/office/officeart/2005/8/layout/process1"/>
    <dgm:cxn modelId="{7A1A14D6-6857-423D-8919-B649EDCD2FDF}" type="presParOf" srcId="{2A55F0ED-A560-E24A-ABC7-862224161783}" destId="{47D04272-C3E6-4F0D-B659-54D21E4A2DDF}" srcOrd="8"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1F8427-243E-1F47-98CF-A90CF9FC8BB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3F6AE95E-6409-CD48-BA46-A56294EED174}">
      <dgm:prSet phldr="0"/>
      <dgm:spPr/>
      <dgm:t>
        <a:bodyPr/>
        <a:lstStyle/>
        <a:p>
          <a:pPr rtl="0"/>
          <a:r>
            <a:rPr lang="en-GB">
              <a:latin typeface="Calibri Light" panose="020F0302020204030204"/>
            </a:rPr>
            <a:t>Referrals graded by a band 8a nurse or consultant</a:t>
          </a:r>
          <a:endParaRPr lang="en-GB"/>
        </a:p>
      </dgm:t>
    </dgm:pt>
    <dgm:pt modelId="{916E3FB1-1DA6-AC40-ADFF-8F841FF18074}" type="parTrans" cxnId="{FE3EBB8B-93E0-5045-990B-50C209997B9A}">
      <dgm:prSet/>
      <dgm:spPr/>
      <dgm:t>
        <a:bodyPr/>
        <a:lstStyle/>
        <a:p>
          <a:endParaRPr lang="en-GB"/>
        </a:p>
      </dgm:t>
    </dgm:pt>
    <dgm:pt modelId="{8BA13347-3A0E-B746-BE3C-0BEE32D65216}" type="sibTrans" cxnId="{FE3EBB8B-93E0-5045-990B-50C209997B9A}">
      <dgm:prSet/>
      <dgm:spPr/>
      <dgm:t>
        <a:bodyPr/>
        <a:lstStyle/>
        <a:p>
          <a:endParaRPr lang="en-GB"/>
        </a:p>
      </dgm:t>
    </dgm:pt>
    <dgm:pt modelId="{2424D655-5ACE-1948-B60B-7EF0F2CC271F}">
      <dgm:prSet phldr="0"/>
      <dgm:spPr/>
      <dgm:t>
        <a:bodyPr/>
        <a:lstStyle/>
        <a:p>
          <a:pPr rtl="0"/>
          <a:r>
            <a:rPr lang="en-GB">
              <a:latin typeface="Calibri Light" panose="020F0302020204030204"/>
            </a:rPr>
            <a:t>Mandatory info checked </a:t>
          </a:r>
          <a:r>
            <a:rPr lang="en-GB" err="1">
              <a:latin typeface="Calibri Light" panose="020F0302020204030204"/>
            </a:rPr>
            <a:t>inc</a:t>
          </a:r>
          <a:r>
            <a:rPr lang="en-GB">
              <a:latin typeface="Calibri Light" panose="020F0302020204030204"/>
            </a:rPr>
            <a:t> previous refs </a:t>
          </a:r>
          <a:r>
            <a:rPr lang="en-GB" err="1">
              <a:latin typeface="Calibri Light" panose="020F0302020204030204"/>
            </a:rPr>
            <a:t>inc</a:t>
          </a:r>
          <a:r>
            <a:rPr lang="en-GB">
              <a:latin typeface="Calibri Light" panose="020F0302020204030204"/>
            </a:rPr>
            <a:t> multiple referrals </a:t>
          </a:r>
          <a:endParaRPr lang="en-GB"/>
        </a:p>
      </dgm:t>
    </dgm:pt>
    <dgm:pt modelId="{29274644-180C-2D4F-8404-A7BFF19CB9DF}" type="parTrans" cxnId="{409A5F94-B18C-6F4C-A3DC-18D8758C02D5}">
      <dgm:prSet/>
      <dgm:spPr/>
      <dgm:t>
        <a:bodyPr/>
        <a:lstStyle/>
        <a:p>
          <a:endParaRPr lang="en-GB"/>
        </a:p>
      </dgm:t>
    </dgm:pt>
    <dgm:pt modelId="{84477A8F-D1F1-5E40-9C33-1745A68A2585}" type="sibTrans" cxnId="{409A5F94-B18C-6F4C-A3DC-18D8758C02D5}">
      <dgm:prSet/>
      <dgm:spPr/>
      <dgm:t>
        <a:bodyPr/>
        <a:lstStyle/>
        <a:p>
          <a:endParaRPr lang="en-GB"/>
        </a:p>
      </dgm:t>
    </dgm:pt>
    <dgm:pt modelId="{B166C7C8-5110-6C48-A7EB-7A634B6AB911}">
      <dgm:prSet phldr="0"/>
      <dgm:spPr/>
      <dgm:t>
        <a:bodyPr/>
        <a:lstStyle/>
        <a:p>
          <a:pPr rtl="0"/>
          <a:r>
            <a:rPr lang="en-GB" sz="1100">
              <a:latin typeface="Calibri"/>
              <a:ea typeface="Calibri"/>
              <a:cs typeface="Calibri"/>
            </a:rPr>
            <a:t>If all info present: STT / nurse led f2f / consultant f2f</a:t>
          </a:r>
          <a:endParaRPr lang="en-GB" sz="1800">
            <a:latin typeface="Calibri Light" panose="020F0302020204030204"/>
            <a:ea typeface="Calibri Light" panose="020F0302020204030204"/>
            <a:cs typeface="Calibri Light" panose="020F0302020204030204"/>
          </a:endParaRPr>
        </a:p>
      </dgm:t>
    </dgm:pt>
    <dgm:pt modelId="{728BB5A3-0B91-754B-ACC5-154E9573D4A6}" type="parTrans" cxnId="{D029DB3A-3EAB-8442-92A1-3A205E058176}">
      <dgm:prSet/>
      <dgm:spPr/>
      <dgm:t>
        <a:bodyPr/>
        <a:lstStyle/>
        <a:p>
          <a:endParaRPr lang="en-GB"/>
        </a:p>
      </dgm:t>
    </dgm:pt>
    <dgm:pt modelId="{ECF7B8DB-321E-F547-94AD-31686595F72D}" type="sibTrans" cxnId="{D029DB3A-3EAB-8442-92A1-3A205E058176}">
      <dgm:prSet/>
      <dgm:spPr/>
      <dgm:t>
        <a:bodyPr/>
        <a:lstStyle/>
        <a:p>
          <a:endParaRPr lang="en-GB"/>
        </a:p>
      </dgm:t>
    </dgm:pt>
    <dgm:pt modelId="{C6A25491-D197-B049-B2A9-088E0F1DD13B}">
      <dgm:prSet phldr="0"/>
      <dgm:spPr/>
      <dgm:t>
        <a:bodyPr/>
        <a:lstStyle/>
        <a:p>
          <a:pPr rtl="0"/>
          <a:r>
            <a:rPr lang="en-GB">
              <a:latin typeface="Calibri Light" panose="020F0302020204030204"/>
            </a:rPr>
            <a:t>IDA pts sent to GASTRO irrespective of raised FIT</a:t>
          </a:r>
          <a:endParaRPr lang="en-GB"/>
        </a:p>
      </dgm:t>
    </dgm:pt>
    <dgm:pt modelId="{84EA6232-A1CC-0248-B037-3FA3C3BD7DC9}" type="parTrans" cxnId="{6D2A24DE-5312-7641-BB7B-AABDDCE5EA08}">
      <dgm:prSet/>
      <dgm:spPr/>
      <dgm:t>
        <a:bodyPr/>
        <a:lstStyle/>
        <a:p>
          <a:endParaRPr lang="en-GB"/>
        </a:p>
      </dgm:t>
    </dgm:pt>
    <dgm:pt modelId="{A80F0471-FFB2-1741-BF36-5F8A83449888}" type="sibTrans" cxnId="{6D2A24DE-5312-7641-BB7B-AABDDCE5EA08}">
      <dgm:prSet/>
      <dgm:spPr/>
      <dgm:t>
        <a:bodyPr/>
        <a:lstStyle/>
        <a:p>
          <a:endParaRPr lang="en-GB"/>
        </a:p>
      </dgm:t>
    </dgm:pt>
    <dgm:pt modelId="{2A55F0ED-A560-E24A-ABC7-862224161783}" type="pres">
      <dgm:prSet presAssocID="{FC1F8427-243E-1F47-98CF-A90CF9FC8BB1}" presName="Name0" presStyleCnt="0">
        <dgm:presLayoutVars>
          <dgm:dir/>
          <dgm:resizeHandles val="exact"/>
        </dgm:presLayoutVars>
      </dgm:prSet>
      <dgm:spPr/>
    </dgm:pt>
    <dgm:pt modelId="{7DC4B390-6477-4C4A-BCAA-BCE98EEA217C}" type="pres">
      <dgm:prSet presAssocID="{3F6AE95E-6409-CD48-BA46-A56294EED174}" presName="node" presStyleLbl="node1" presStyleIdx="0" presStyleCnt="4">
        <dgm:presLayoutVars>
          <dgm:bulletEnabled val="1"/>
        </dgm:presLayoutVars>
      </dgm:prSet>
      <dgm:spPr/>
    </dgm:pt>
    <dgm:pt modelId="{7FC21E8B-D914-3343-86E3-7AF2366CB10F}" type="pres">
      <dgm:prSet presAssocID="{8BA13347-3A0E-B746-BE3C-0BEE32D65216}" presName="sibTrans" presStyleLbl="sibTrans2D1" presStyleIdx="0" presStyleCnt="3"/>
      <dgm:spPr/>
    </dgm:pt>
    <dgm:pt modelId="{175DD453-9DB2-4542-BFFC-97C200EBEA02}" type="pres">
      <dgm:prSet presAssocID="{8BA13347-3A0E-B746-BE3C-0BEE32D65216}" presName="connectorText" presStyleLbl="sibTrans2D1" presStyleIdx="0" presStyleCnt="3"/>
      <dgm:spPr/>
    </dgm:pt>
    <dgm:pt modelId="{508F6CAB-3745-8E48-A76B-E67F1F53526C}" type="pres">
      <dgm:prSet presAssocID="{2424D655-5ACE-1948-B60B-7EF0F2CC271F}" presName="node" presStyleLbl="node1" presStyleIdx="1" presStyleCnt="4">
        <dgm:presLayoutVars>
          <dgm:bulletEnabled val="1"/>
        </dgm:presLayoutVars>
      </dgm:prSet>
      <dgm:spPr/>
    </dgm:pt>
    <dgm:pt modelId="{C9CBBA09-147F-AA48-A048-8C93F6E0BEB4}" type="pres">
      <dgm:prSet presAssocID="{84477A8F-D1F1-5E40-9C33-1745A68A2585}" presName="sibTrans" presStyleLbl="sibTrans2D1" presStyleIdx="1" presStyleCnt="3"/>
      <dgm:spPr/>
    </dgm:pt>
    <dgm:pt modelId="{DA2238D6-18C5-404B-8125-426A9E2391F9}" type="pres">
      <dgm:prSet presAssocID="{84477A8F-D1F1-5E40-9C33-1745A68A2585}" presName="connectorText" presStyleLbl="sibTrans2D1" presStyleIdx="1" presStyleCnt="3"/>
      <dgm:spPr/>
    </dgm:pt>
    <dgm:pt modelId="{8DD99C15-B354-F74D-9913-595085F908ED}" type="pres">
      <dgm:prSet presAssocID="{B166C7C8-5110-6C48-A7EB-7A634B6AB911}" presName="node" presStyleLbl="node1" presStyleIdx="2" presStyleCnt="4">
        <dgm:presLayoutVars>
          <dgm:bulletEnabled val="1"/>
        </dgm:presLayoutVars>
      </dgm:prSet>
      <dgm:spPr/>
    </dgm:pt>
    <dgm:pt modelId="{BD0A7908-9806-ED49-A818-971F5990B824}" type="pres">
      <dgm:prSet presAssocID="{ECF7B8DB-321E-F547-94AD-31686595F72D}" presName="sibTrans" presStyleLbl="sibTrans2D1" presStyleIdx="2" presStyleCnt="3"/>
      <dgm:spPr/>
    </dgm:pt>
    <dgm:pt modelId="{74A47652-C286-5746-8875-7BA6C4E7DD47}" type="pres">
      <dgm:prSet presAssocID="{ECF7B8DB-321E-F547-94AD-31686595F72D}" presName="connectorText" presStyleLbl="sibTrans2D1" presStyleIdx="2" presStyleCnt="3"/>
      <dgm:spPr/>
    </dgm:pt>
    <dgm:pt modelId="{6D774A3D-346B-FB49-A679-26F08D9DC30E}" type="pres">
      <dgm:prSet presAssocID="{C6A25491-D197-B049-B2A9-088E0F1DD13B}" presName="node" presStyleLbl="node1" presStyleIdx="3" presStyleCnt="4">
        <dgm:presLayoutVars>
          <dgm:bulletEnabled val="1"/>
        </dgm:presLayoutVars>
      </dgm:prSet>
      <dgm:spPr/>
    </dgm:pt>
  </dgm:ptLst>
  <dgm:cxnLst>
    <dgm:cxn modelId="{E48FBE11-33AF-492A-AA0B-9742AD6A0367}" type="presOf" srcId="{84477A8F-D1F1-5E40-9C33-1745A68A2585}" destId="{DA2238D6-18C5-404B-8125-426A9E2391F9}" srcOrd="1" destOrd="0" presId="urn:microsoft.com/office/officeart/2005/8/layout/process1"/>
    <dgm:cxn modelId="{74D56527-1F1D-47F8-81FE-C80C1508D1A6}" type="presOf" srcId="{84477A8F-D1F1-5E40-9C33-1745A68A2585}" destId="{C9CBBA09-147F-AA48-A048-8C93F6E0BEB4}" srcOrd="0" destOrd="0" presId="urn:microsoft.com/office/officeart/2005/8/layout/process1"/>
    <dgm:cxn modelId="{BD914D2E-C555-4A88-A404-5B7DB734770C}" type="presOf" srcId="{ECF7B8DB-321E-F547-94AD-31686595F72D}" destId="{74A47652-C286-5746-8875-7BA6C4E7DD47}" srcOrd="1" destOrd="0" presId="urn:microsoft.com/office/officeart/2005/8/layout/process1"/>
    <dgm:cxn modelId="{D029DB3A-3EAB-8442-92A1-3A205E058176}" srcId="{FC1F8427-243E-1F47-98CF-A90CF9FC8BB1}" destId="{B166C7C8-5110-6C48-A7EB-7A634B6AB911}" srcOrd="2" destOrd="0" parTransId="{728BB5A3-0B91-754B-ACC5-154E9573D4A6}" sibTransId="{ECF7B8DB-321E-F547-94AD-31686595F72D}"/>
    <dgm:cxn modelId="{F11A5351-88D3-4D0D-9EC6-3B2769B0CD45}" type="presOf" srcId="{3F6AE95E-6409-CD48-BA46-A56294EED174}" destId="{7DC4B390-6477-4C4A-BCAA-BCE98EEA217C}" srcOrd="0" destOrd="0" presId="urn:microsoft.com/office/officeart/2005/8/layout/process1"/>
    <dgm:cxn modelId="{2FB69B58-F80F-4825-9D22-DED339634444}" type="presOf" srcId="{2424D655-5ACE-1948-B60B-7EF0F2CC271F}" destId="{508F6CAB-3745-8E48-A76B-E67F1F53526C}" srcOrd="0" destOrd="0" presId="urn:microsoft.com/office/officeart/2005/8/layout/process1"/>
    <dgm:cxn modelId="{FE3EBB8B-93E0-5045-990B-50C209997B9A}" srcId="{FC1F8427-243E-1F47-98CF-A90CF9FC8BB1}" destId="{3F6AE95E-6409-CD48-BA46-A56294EED174}" srcOrd="0" destOrd="0" parTransId="{916E3FB1-1DA6-AC40-ADFF-8F841FF18074}" sibTransId="{8BA13347-3A0E-B746-BE3C-0BEE32D65216}"/>
    <dgm:cxn modelId="{409A5F94-B18C-6F4C-A3DC-18D8758C02D5}" srcId="{FC1F8427-243E-1F47-98CF-A90CF9FC8BB1}" destId="{2424D655-5ACE-1948-B60B-7EF0F2CC271F}" srcOrd="1" destOrd="0" parTransId="{29274644-180C-2D4F-8404-A7BFF19CB9DF}" sibTransId="{84477A8F-D1F1-5E40-9C33-1745A68A2585}"/>
    <dgm:cxn modelId="{5C7FBD98-FAA4-47A7-BC20-EB3CFD65A2F0}" type="presOf" srcId="{C6A25491-D197-B049-B2A9-088E0F1DD13B}" destId="{6D774A3D-346B-FB49-A679-26F08D9DC30E}" srcOrd="0" destOrd="0" presId="urn:microsoft.com/office/officeart/2005/8/layout/process1"/>
    <dgm:cxn modelId="{C96200A7-FA4C-BB4A-B85E-C4163BDAE473}" type="presOf" srcId="{FC1F8427-243E-1F47-98CF-A90CF9FC8BB1}" destId="{2A55F0ED-A560-E24A-ABC7-862224161783}" srcOrd="0" destOrd="0" presId="urn:microsoft.com/office/officeart/2005/8/layout/process1"/>
    <dgm:cxn modelId="{5E675CAF-19C0-4350-A8ED-136A9DB9A54A}" type="presOf" srcId="{B166C7C8-5110-6C48-A7EB-7A634B6AB911}" destId="{8DD99C15-B354-F74D-9913-595085F908ED}" srcOrd="0" destOrd="0" presId="urn:microsoft.com/office/officeart/2005/8/layout/process1"/>
    <dgm:cxn modelId="{FD86ECB1-2E55-4502-AB82-4D9EB68E6A54}" type="presOf" srcId="{8BA13347-3A0E-B746-BE3C-0BEE32D65216}" destId="{175DD453-9DB2-4542-BFFC-97C200EBEA02}" srcOrd="1" destOrd="0" presId="urn:microsoft.com/office/officeart/2005/8/layout/process1"/>
    <dgm:cxn modelId="{53F8EAC1-6130-461F-8F2A-906C3C0A8827}" type="presOf" srcId="{ECF7B8DB-321E-F547-94AD-31686595F72D}" destId="{BD0A7908-9806-ED49-A818-971F5990B824}" srcOrd="0" destOrd="0" presId="urn:microsoft.com/office/officeart/2005/8/layout/process1"/>
    <dgm:cxn modelId="{FB824CD8-DCFA-4F0E-9AD3-86A04C45AFFA}" type="presOf" srcId="{8BA13347-3A0E-B746-BE3C-0BEE32D65216}" destId="{7FC21E8B-D914-3343-86E3-7AF2366CB10F}" srcOrd="0" destOrd="0" presId="urn:microsoft.com/office/officeart/2005/8/layout/process1"/>
    <dgm:cxn modelId="{6D2A24DE-5312-7641-BB7B-AABDDCE5EA08}" srcId="{FC1F8427-243E-1F47-98CF-A90CF9FC8BB1}" destId="{C6A25491-D197-B049-B2A9-088E0F1DD13B}" srcOrd="3" destOrd="0" parTransId="{84EA6232-A1CC-0248-B037-3FA3C3BD7DC9}" sibTransId="{A80F0471-FFB2-1741-BF36-5F8A83449888}"/>
    <dgm:cxn modelId="{8F3C2C69-2B24-45C5-A7B9-0E9663E9A123}" type="presParOf" srcId="{2A55F0ED-A560-E24A-ABC7-862224161783}" destId="{7DC4B390-6477-4C4A-BCAA-BCE98EEA217C}" srcOrd="0" destOrd="0" presId="urn:microsoft.com/office/officeart/2005/8/layout/process1"/>
    <dgm:cxn modelId="{F5C5244D-EAEF-44C8-B288-9F106BD5BBB0}" type="presParOf" srcId="{2A55F0ED-A560-E24A-ABC7-862224161783}" destId="{7FC21E8B-D914-3343-86E3-7AF2366CB10F}" srcOrd="1" destOrd="0" presId="urn:microsoft.com/office/officeart/2005/8/layout/process1"/>
    <dgm:cxn modelId="{4DA0F97C-BF12-4CEC-999B-9968B6022B44}" type="presParOf" srcId="{7FC21E8B-D914-3343-86E3-7AF2366CB10F}" destId="{175DD453-9DB2-4542-BFFC-97C200EBEA02}" srcOrd="0" destOrd="0" presId="urn:microsoft.com/office/officeart/2005/8/layout/process1"/>
    <dgm:cxn modelId="{25150EAA-3805-462D-BEB6-3A057C4F1764}" type="presParOf" srcId="{2A55F0ED-A560-E24A-ABC7-862224161783}" destId="{508F6CAB-3745-8E48-A76B-E67F1F53526C}" srcOrd="2" destOrd="0" presId="urn:microsoft.com/office/officeart/2005/8/layout/process1"/>
    <dgm:cxn modelId="{FD2DBB1B-D795-40E9-8844-64ECF77EB229}" type="presParOf" srcId="{2A55F0ED-A560-E24A-ABC7-862224161783}" destId="{C9CBBA09-147F-AA48-A048-8C93F6E0BEB4}" srcOrd="3" destOrd="0" presId="urn:microsoft.com/office/officeart/2005/8/layout/process1"/>
    <dgm:cxn modelId="{EC925A19-716F-4F20-8996-6D827A51D375}" type="presParOf" srcId="{C9CBBA09-147F-AA48-A048-8C93F6E0BEB4}" destId="{DA2238D6-18C5-404B-8125-426A9E2391F9}" srcOrd="0" destOrd="0" presId="urn:microsoft.com/office/officeart/2005/8/layout/process1"/>
    <dgm:cxn modelId="{236D09DD-864E-4EF9-95EB-0ACB9900CAC1}" type="presParOf" srcId="{2A55F0ED-A560-E24A-ABC7-862224161783}" destId="{8DD99C15-B354-F74D-9913-595085F908ED}" srcOrd="4" destOrd="0" presId="urn:microsoft.com/office/officeart/2005/8/layout/process1"/>
    <dgm:cxn modelId="{2854D2F8-680A-40EB-AFF1-88C83DBBE8AA}" type="presParOf" srcId="{2A55F0ED-A560-E24A-ABC7-862224161783}" destId="{BD0A7908-9806-ED49-A818-971F5990B824}" srcOrd="5" destOrd="0" presId="urn:microsoft.com/office/officeart/2005/8/layout/process1"/>
    <dgm:cxn modelId="{5CCBA799-314E-4071-BC40-AFBA6F7917C8}" type="presParOf" srcId="{BD0A7908-9806-ED49-A818-971F5990B824}" destId="{74A47652-C286-5746-8875-7BA6C4E7DD47}" srcOrd="0" destOrd="0" presId="urn:microsoft.com/office/officeart/2005/8/layout/process1"/>
    <dgm:cxn modelId="{0F9F6A08-8FF9-4C4A-9CE7-4762CE9C3035}" type="presParOf" srcId="{2A55F0ED-A560-E24A-ABC7-862224161783}" destId="{6D774A3D-346B-FB49-A679-26F08D9DC30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1F8427-243E-1F47-98CF-A90CF9FC8BB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3F6AE95E-6409-CD48-BA46-A56294EED174}">
      <dgm:prSet custT="1"/>
      <dgm:spPr/>
      <dgm:t>
        <a:bodyPr/>
        <a:lstStyle/>
        <a:p>
          <a:pPr rtl="0"/>
          <a:r>
            <a:rPr lang="en-GB" sz="1600">
              <a:latin typeface="Aptos"/>
            </a:rPr>
            <a:t>Triaged by </a:t>
          </a:r>
          <a:r>
            <a:rPr lang="en-GB" sz="1600">
              <a:latin typeface="Calibri"/>
              <a:ea typeface="Calibri"/>
              <a:cs typeface="Calibri"/>
            </a:rPr>
            <a:t>non</a:t>
          </a:r>
          <a:r>
            <a:rPr lang="en-GB" sz="1600">
              <a:latin typeface="Aptos"/>
            </a:rPr>
            <a:t> clinical team against protocol </a:t>
          </a:r>
          <a:endParaRPr lang="en-GB" sz="1600"/>
        </a:p>
      </dgm:t>
    </dgm:pt>
    <dgm:pt modelId="{916E3FB1-1DA6-AC40-ADFF-8F841FF18074}" type="parTrans" cxnId="{FE3EBB8B-93E0-5045-990B-50C209997B9A}">
      <dgm:prSet/>
      <dgm:spPr/>
      <dgm:t>
        <a:bodyPr/>
        <a:lstStyle/>
        <a:p>
          <a:endParaRPr lang="en-GB"/>
        </a:p>
      </dgm:t>
    </dgm:pt>
    <dgm:pt modelId="{8BA13347-3A0E-B746-BE3C-0BEE32D65216}" type="sibTrans" cxnId="{FE3EBB8B-93E0-5045-990B-50C209997B9A}">
      <dgm:prSet/>
      <dgm:spPr/>
      <dgm:t>
        <a:bodyPr/>
        <a:lstStyle/>
        <a:p>
          <a:endParaRPr lang="en-GB"/>
        </a:p>
      </dgm:t>
    </dgm:pt>
    <dgm:pt modelId="{2424D655-5ACE-1948-B60B-7EF0F2CC271F}">
      <dgm:prSet custT="1"/>
      <dgm:spPr/>
      <dgm:t>
        <a:bodyPr/>
        <a:lstStyle/>
        <a:p>
          <a:pPr rtl="0"/>
          <a:r>
            <a:rPr lang="en-GB" sz="1600">
              <a:latin typeface="Calibri"/>
              <a:ea typeface="Calibri"/>
              <a:cs typeface="Calibri"/>
            </a:rPr>
            <a:t>PS 0-1 Nurse led telephone assessment                                 PS 2 – Nurse Led F2F</a:t>
          </a:r>
        </a:p>
      </dgm:t>
    </dgm:pt>
    <dgm:pt modelId="{29274644-180C-2D4F-8404-A7BFF19CB9DF}" type="parTrans" cxnId="{409A5F94-B18C-6F4C-A3DC-18D8758C02D5}">
      <dgm:prSet/>
      <dgm:spPr/>
      <dgm:t>
        <a:bodyPr/>
        <a:lstStyle/>
        <a:p>
          <a:endParaRPr lang="en-GB"/>
        </a:p>
      </dgm:t>
    </dgm:pt>
    <dgm:pt modelId="{84477A8F-D1F1-5E40-9C33-1745A68A2585}" type="sibTrans" cxnId="{409A5F94-B18C-6F4C-A3DC-18D8758C02D5}">
      <dgm:prSet/>
      <dgm:spPr/>
      <dgm:t>
        <a:bodyPr/>
        <a:lstStyle/>
        <a:p>
          <a:endParaRPr lang="en-GB"/>
        </a:p>
      </dgm:t>
    </dgm:pt>
    <dgm:pt modelId="{B166C7C8-5110-6C48-A7EB-7A634B6AB911}">
      <dgm:prSet/>
      <dgm:spPr/>
      <dgm:t>
        <a:bodyPr/>
        <a:lstStyle/>
        <a:p>
          <a:pPr rtl="0"/>
          <a:r>
            <a:rPr lang="en-GB" sz="1100">
              <a:latin typeface="Aptos"/>
            </a:rPr>
            <a:t>Palpable Abdominal mass, rectal or anal mass or very complex PMH or Consent issues to Consultant F2F clinic </a:t>
          </a:r>
          <a:endParaRPr lang="en-GB"/>
        </a:p>
      </dgm:t>
    </dgm:pt>
    <dgm:pt modelId="{728BB5A3-0B91-754B-ACC5-154E9573D4A6}" type="parTrans" cxnId="{D029DB3A-3EAB-8442-92A1-3A205E058176}">
      <dgm:prSet/>
      <dgm:spPr/>
      <dgm:t>
        <a:bodyPr/>
        <a:lstStyle/>
        <a:p>
          <a:endParaRPr lang="en-GB"/>
        </a:p>
      </dgm:t>
    </dgm:pt>
    <dgm:pt modelId="{ECF7B8DB-321E-F547-94AD-31686595F72D}" type="sibTrans" cxnId="{D029DB3A-3EAB-8442-92A1-3A205E058176}">
      <dgm:prSet/>
      <dgm:spPr/>
      <dgm:t>
        <a:bodyPr/>
        <a:lstStyle/>
        <a:p>
          <a:endParaRPr lang="en-GB"/>
        </a:p>
      </dgm:t>
    </dgm:pt>
    <dgm:pt modelId="{C6A25491-D197-B049-B2A9-088E0F1DD13B}">
      <dgm:prSet/>
      <dgm:spPr/>
      <dgm:t>
        <a:bodyPr/>
        <a:lstStyle/>
        <a:p>
          <a:pPr rtl="0"/>
          <a:r>
            <a:rPr lang="en-GB" sz="1100">
              <a:latin typeface="Aptos"/>
              <a:ea typeface="Calibri Light" panose="020F0302020204030204"/>
              <a:cs typeface="Calibri Light" panose="020F0302020204030204"/>
            </a:rPr>
            <a:t>IDA service run by Gastro Cons and tests arranged virtually with review if required </a:t>
          </a:r>
          <a:endParaRPr lang="en-GB" sz="1800">
            <a:latin typeface="Calibri Light" panose="020F0302020204030204"/>
            <a:ea typeface="Calibri Light" panose="020F0302020204030204"/>
            <a:cs typeface="Calibri Light" panose="020F0302020204030204"/>
          </a:endParaRPr>
        </a:p>
      </dgm:t>
    </dgm:pt>
    <dgm:pt modelId="{84EA6232-A1CC-0248-B037-3FA3C3BD7DC9}" type="parTrans" cxnId="{6D2A24DE-5312-7641-BB7B-AABDDCE5EA08}">
      <dgm:prSet/>
      <dgm:spPr/>
      <dgm:t>
        <a:bodyPr/>
        <a:lstStyle/>
        <a:p>
          <a:endParaRPr lang="en-GB"/>
        </a:p>
      </dgm:t>
    </dgm:pt>
    <dgm:pt modelId="{A80F0471-FFB2-1741-BF36-5F8A83449888}" type="sibTrans" cxnId="{6D2A24DE-5312-7641-BB7B-AABDDCE5EA08}">
      <dgm:prSet/>
      <dgm:spPr/>
      <dgm:t>
        <a:bodyPr/>
        <a:lstStyle/>
        <a:p>
          <a:endParaRPr lang="en-GB"/>
        </a:p>
      </dgm:t>
    </dgm:pt>
    <dgm:pt modelId="{2A55F0ED-A560-E24A-ABC7-862224161783}" type="pres">
      <dgm:prSet presAssocID="{FC1F8427-243E-1F47-98CF-A90CF9FC8BB1}" presName="Name0" presStyleCnt="0">
        <dgm:presLayoutVars>
          <dgm:dir/>
          <dgm:resizeHandles val="exact"/>
        </dgm:presLayoutVars>
      </dgm:prSet>
      <dgm:spPr/>
    </dgm:pt>
    <dgm:pt modelId="{7DC4B390-6477-4C4A-BCAA-BCE98EEA217C}" type="pres">
      <dgm:prSet presAssocID="{3F6AE95E-6409-CD48-BA46-A56294EED174}" presName="node" presStyleLbl="node1" presStyleIdx="0" presStyleCnt="4">
        <dgm:presLayoutVars>
          <dgm:bulletEnabled val="1"/>
        </dgm:presLayoutVars>
      </dgm:prSet>
      <dgm:spPr/>
    </dgm:pt>
    <dgm:pt modelId="{7FC21E8B-D914-3343-86E3-7AF2366CB10F}" type="pres">
      <dgm:prSet presAssocID="{8BA13347-3A0E-B746-BE3C-0BEE32D65216}" presName="sibTrans" presStyleLbl="sibTrans2D1" presStyleIdx="0" presStyleCnt="3"/>
      <dgm:spPr/>
    </dgm:pt>
    <dgm:pt modelId="{175DD453-9DB2-4542-BFFC-97C200EBEA02}" type="pres">
      <dgm:prSet presAssocID="{8BA13347-3A0E-B746-BE3C-0BEE32D65216}" presName="connectorText" presStyleLbl="sibTrans2D1" presStyleIdx="0" presStyleCnt="3"/>
      <dgm:spPr/>
    </dgm:pt>
    <dgm:pt modelId="{508F6CAB-3745-8E48-A76B-E67F1F53526C}" type="pres">
      <dgm:prSet presAssocID="{2424D655-5ACE-1948-B60B-7EF0F2CC271F}" presName="node" presStyleLbl="node1" presStyleIdx="1" presStyleCnt="4">
        <dgm:presLayoutVars>
          <dgm:bulletEnabled val="1"/>
        </dgm:presLayoutVars>
      </dgm:prSet>
      <dgm:spPr/>
    </dgm:pt>
    <dgm:pt modelId="{C9CBBA09-147F-AA48-A048-8C93F6E0BEB4}" type="pres">
      <dgm:prSet presAssocID="{84477A8F-D1F1-5E40-9C33-1745A68A2585}" presName="sibTrans" presStyleLbl="sibTrans2D1" presStyleIdx="1" presStyleCnt="3"/>
      <dgm:spPr/>
    </dgm:pt>
    <dgm:pt modelId="{DA2238D6-18C5-404B-8125-426A9E2391F9}" type="pres">
      <dgm:prSet presAssocID="{84477A8F-D1F1-5E40-9C33-1745A68A2585}" presName="connectorText" presStyleLbl="sibTrans2D1" presStyleIdx="1" presStyleCnt="3"/>
      <dgm:spPr/>
    </dgm:pt>
    <dgm:pt modelId="{8DD99C15-B354-F74D-9913-595085F908ED}" type="pres">
      <dgm:prSet presAssocID="{B166C7C8-5110-6C48-A7EB-7A634B6AB911}" presName="node" presStyleLbl="node1" presStyleIdx="2" presStyleCnt="4">
        <dgm:presLayoutVars>
          <dgm:bulletEnabled val="1"/>
        </dgm:presLayoutVars>
      </dgm:prSet>
      <dgm:spPr/>
    </dgm:pt>
    <dgm:pt modelId="{BD0A7908-9806-ED49-A818-971F5990B824}" type="pres">
      <dgm:prSet presAssocID="{ECF7B8DB-321E-F547-94AD-31686595F72D}" presName="sibTrans" presStyleLbl="sibTrans2D1" presStyleIdx="2" presStyleCnt="3"/>
      <dgm:spPr/>
    </dgm:pt>
    <dgm:pt modelId="{74A47652-C286-5746-8875-7BA6C4E7DD47}" type="pres">
      <dgm:prSet presAssocID="{ECF7B8DB-321E-F547-94AD-31686595F72D}" presName="connectorText" presStyleLbl="sibTrans2D1" presStyleIdx="2" presStyleCnt="3"/>
      <dgm:spPr/>
    </dgm:pt>
    <dgm:pt modelId="{6D774A3D-346B-FB49-A679-26F08D9DC30E}" type="pres">
      <dgm:prSet presAssocID="{C6A25491-D197-B049-B2A9-088E0F1DD13B}" presName="node" presStyleLbl="node1" presStyleIdx="3" presStyleCnt="4">
        <dgm:presLayoutVars>
          <dgm:bulletEnabled val="1"/>
        </dgm:presLayoutVars>
      </dgm:prSet>
      <dgm:spPr/>
    </dgm:pt>
  </dgm:ptLst>
  <dgm:cxnLst>
    <dgm:cxn modelId="{7ABA7A21-E07F-BC4A-A482-F94D4D6E5C34}" type="presOf" srcId="{2424D655-5ACE-1948-B60B-7EF0F2CC271F}" destId="{508F6CAB-3745-8E48-A76B-E67F1F53526C}" srcOrd="0" destOrd="0" presId="urn:microsoft.com/office/officeart/2005/8/layout/process1"/>
    <dgm:cxn modelId="{6ED38A28-3326-E24C-ADED-42F8FDCC41AF}" type="presOf" srcId="{84477A8F-D1F1-5E40-9C33-1745A68A2585}" destId="{C9CBBA09-147F-AA48-A048-8C93F6E0BEB4}" srcOrd="0" destOrd="0" presId="urn:microsoft.com/office/officeart/2005/8/layout/process1"/>
    <dgm:cxn modelId="{D029DB3A-3EAB-8442-92A1-3A205E058176}" srcId="{FC1F8427-243E-1F47-98CF-A90CF9FC8BB1}" destId="{B166C7C8-5110-6C48-A7EB-7A634B6AB911}" srcOrd="2" destOrd="0" parTransId="{728BB5A3-0B91-754B-ACC5-154E9573D4A6}" sibTransId="{ECF7B8DB-321E-F547-94AD-31686595F72D}"/>
    <dgm:cxn modelId="{FCCAE667-06DC-F347-9C4F-1311297DD194}" type="presOf" srcId="{84477A8F-D1F1-5E40-9C33-1745A68A2585}" destId="{DA2238D6-18C5-404B-8125-426A9E2391F9}" srcOrd="1" destOrd="0" presId="urn:microsoft.com/office/officeart/2005/8/layout/process1"/>
    <dgm:cxn modelId="{008CAD58-A40B-604C-9514-3BACE5CBAC8F}" type="presOf" srcId="{ECF7B8DB-321E-F547-94AD-31686595F72D}" destId="{BD0A7908-9806-ED49-A818-971F5990B824}" srcOrd="0" destOrd="0" presId="urn:microsoft.com/office/officeart/2005/8/layout/process1"/>
    <dgm:cxn modelId="{34953785-1584-8048-B1C8-BD1F57FB36CC}" type="presOf" srcId="{8BA13347-3A0E-B746-BE3C-0BEE32D65216}" destId="{7FC21E8B-D914-3343-86E3-7AF2366CB10F}" srcOrd="0" destOrd="0" presId="urn:microsoft.com/office/officeart/2005/8/layout/process1"/>
    <dgm:cxn modelId="{FE3EBB8B-93E0-5045-990B-50C209997B9A}" srcId="{FC1F8427-243E-1F47-98CF-A90CF9FC8BB1}" destId="{3F6AE95E-6409-CD48-BA46-A56294EED174}" srcOrd="0" destOrd="0" parTransId="{916E3FB1-1DA6-AC40-ADFF-8F841FF18074}" sibTransId="{8BA13347-3A0E-B746-BE3C-0BEE32D65216}"/>
    <dgm:cxn modelId="{409A5F94-B18C-6F4C-A3DC-18D8758C02D5}" srcId="{FC1F8427-243E-1F47-98CF-A90CF9FC8BB1}" destId="{2424D655-5ACE-1948-B60B-7EF0F2CC271F}" srcOrd="1" destOrd="0" parTransId="{29274644-180C-2D4F-8404-A7BFF19CB9DF}" sibTransId="{84477A8F-D1F1-5E40-9C33-1745A68A2585}"/>
    <dgm:cxn modelId="{F090FB94-7550-DD4B-A641-34DC1189307C}" type="presOf" srcId="{C6A25491-D197-B049-B2A9-088E0F1DD13B}" destId="{6D774A3D-346B-FB49-A679-26F08D9DC30E}" srcOrd="0" destOrd="0" presId="urn:microsoft.com/office/officeart/2005/8/layout/process1"/>
    <dgm:cxn modelId="{0D8A499F-C98A-B542-BE8F-FC8CF3875427}" type="presOf" srcId="{8BA13347-3A0E-B746-BE3C-0BEE32D65216}" destId="{175DD453-9DB2-4542-BFFC-97C200EBEA02}" srcOrd="1" destOrd="0" presId="urn:microsoft.com/office/officeart/2005/8/layout/process1"/>
    <dgm:cxn modelId="{F99E3CA0-E67C-4E41-AC11-47E433D78712}" type="presOf" srcId="{ECF7B8DB-321E-F547-94AD-31686595F72D}" destId="{74A47652-C286-5746-8875-7BA6C4E7DD47}" srcOrd="1" destOrd="0" presId="urn:microsoft.com/office/officeart/2005/8/layout/process1"/>
    <dgm:cxn modelId="{C96200A7-FA4C-BB4A-B85E-C4163BDAE473}" type="presOf" srcId="{FC1F8427-243E-1F47-98CF-A90CF9FC8BB1}" destId="{2A55F0ED-A560-E24A-ABC7-862224161783}" srcOrd="0" destOrd="0" presId="urn:microsoft.com/office/officeart/2005/8/layout/process1"/>
    <dgm:cxn modelId="{BAE458A9-D1DA-3440-8006-8222F497657F}" type="presOf" srcId="{B166C7C8-5110-6C48-A7EB-7A634B6AB911}" destId="{8DD99C15-B354-F74D-9913-595085F908ED}" srcOrd="0" destOrd="0" presId="urn:microsoft.com/office/officeart/2005/8/layout/process1"/>
    <dgm:cxn modelId="{A60907BB-86B0-E645-A4DB-34241724693D}" type="presOf" srcId="{3F6AE95E-6409-CD48-BA46-A56294EED174}" destId="{7DC4B390-6477-4C4A-BCAA-BCE98EEA217C}" srcOrd="0" destOrd="0" presId="urn:microsoft.com/office/officeart/2005/8/layout/process1"/>
    <dgm:cxn modelId="{6D2A24DE-5312-7641-BB7B-AABDDCE5EA08}" srcId="{FC1F8427-243E-1F47-98CF-A90CF9FC8BB1}" destId="{C6A25491-D197-B049-B2A9-088E0F1DD13B}" srcOrd="3" destOrd="0" parTransId="{84EA6232-A1CC-0248-B037-3FA3C3BD7DC9}" sibTransId="{A80F0471-FFB2-1741-BF36-5F8A83449888}"/>
    <dgm:cxn modelId="{5F4198AC-7D8E-B648-9BD1-DDDCBC3A471B}" type="presParOf" srcId="{2A55F0ED-A560-E24A-ABC7-862224161783}" destId="{7DC4B390-6477-4C4A-BCAA-BCE98EEA217C}" srcOrd="0" destOrd="0" presId="urn:microsoft.com/office/officeart/2005/8/layout/process1"/>
    <dgm:cxn modelId="{9DD20B83-F925-F849-8A0B-F25350583A40}" type="presParOf" srcId="{2A55F0ED-A560-E24A-ABC7-862224161783}" destId="{7FC21E8B-D914-3343-86E3-7AF2366CB10F}" srcOrd="1" destOrd="0" presId="urn:microsoft.com/office/officeart/2005/8/layout/process1"/>
    <dgm:cxn modelId="{38B93C7C-D1A1-0240-B8EB-EF95FE5DE155}" type="presParOf" srcId="{7FC21E8B-D914-3343-86E3-7AF2366CB10F}" destId="{175DD453-9DB2-4542-BFFC-97C200EBEA02}" srcOrd="0" destOrd="0" presId="urn:microsoft.com/office/officeart/2005/8/layout/process1"/>
    <dgm:cxn modelId="{2808A0E7-1A58-F146-B0B5-489D15EF0CE7}" type="presParOf" srcId="{2A55F0ED-A560-E24A-ABC7-862224161783}" destId="{508F6CAB-3745-8E48-A76B-E67F1F53526C}" srcOrd="2" destOrd="0" presId="urn:microsoft.com/office/officeart/2005/8/layout/process1"/>
    <dgm:cxn modelId="{9A880899-B2AD-C54E-AA87-3491AFAE2E93}" type="presParOf" srcId="{2A55F0ED-A560-E24A-ABC7-862224161783}" destId="{C9CBBA09-147F-AA48-A048-8C93F6E0BEB4}" srcOrd="3" destOrd="0" presId="urn:microsoft.com/office/officeart/2005/8/layout/process1"/>
    <dgm:cxn modelId="{FB93A771-78DB-FD4B-9FB3-0271C5923ABC}" type="presParOf" srcId="{C9CBBA09-147F-AA48-A048-8C93F6E0BEB4}" destId="{DA2238D6-18C5-404B-8125-426A9E2391F9}" srcOrd="0" destOrd="0" presId="urn:microsoft.com/office/officeart/2005/8/layout/process1"/>
    <dgm:cxn modelId="{4449096A-0793-1441-AFC7-92D1D1712FE7}" type="presParOf" srcId="{2A55F0ED-A560-E24A-ABC7-862224161783}" destId="{8DD99C15-B354-F74D-9913-595085F908ED}" srcOrd="4" destOrd="0" presId="urn:microsoft.com/office/officeart/2005/8/layout/process1"/>
    <dgm:cxn modelId="{BB54661E-89AD-5748-8378-DCE087828ED8}" type="presParOf" srcId="{2A55F0ED-A560-E24A-ABC7-862224161783}" destId="{BD0A7908-9806-ED49-A818-971F5990B824}" srcOrd="5" destOrd="0" presId="urn:microsoft.com/office/officeart/2005/8/layout/process1"/>
    <dgm:cxn modelId="{033C38AC-F587-E940-B5E5-4BC5D8B65E23}" type="presParOf" srcId="{BD0A7908-9806-ED49-A818-971F5990B824}" destId="{74A47652-C286-5746-8875-7BA6C4E7DD47}" srcOrd="0" destOrd="0" presId="urn:microsoft.com/office/officeart/2005/8/layout/process1"/>
    <dgm:cxn modelId="{2C41222B-524C-D449-A28D-2C08002F6A39}" type="presParOf" srcId="{2A55F0ED-A560-E24A-ABC7-862224161783}" destId="{6D774A3D-346B-FB49-A679-26F08D9DC30E}"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1F8427-243E-1F47-98CF-A90CF9FC8BB1}"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3F6AE95E-6409-CD48-BA46-A56294EED174}">
      <dgm:prSet/>
      <dgm:spPr/>
      <dgm:t>
        <a:bodyPr/>
        <a:lstStyle/>
        <a:p>
          <a:r>
            <a:rPr lang="en-GB"/>
            <a:t>All referrals triaged daily by FDS nurses in ERS</a:t>
          </a:r>
        </a:p>
      </dgm:t>
    </dgm:pt>
    <dgm:pt modelId="{916E3FB1-1DA6-AC40-ADFF-8F841FF18074}" type="parTrans" cxnId="{FE3EBB8B-93E0-5045-990B-50C209997B9A}">
      <dgm:prSet/>
      <dgm:spPr/>
      <dgm:t>
        <a:bodyPr/>
        <a:lstStyle/>
        <a:p>
          <a:endParaRPr lang="en-GB"/>
        </a:p>
      </dgm:t>
    </dgm:pt>
    <dgm:pt modelId="{8BA13347-3A0E-B746-BE3C-0BEE32D65216}" type="sibTrans" cxnId="{FE3EBB8B-93E0-5045-990B-50C209997B9A}">
      <dgm:prSet/>
      <dgm:spPr/>
      <dgm:t>
        <a:bodyPr/>
        <a:lstStyle/>
        <a:p>
          <a:endParaRPr lang="en-GB"/>
        </a:p>
      </dgm:t>
    </dgm:pt>
    <dgm:pt modelId="{2424D655-5ACE-1948-B60B-7EF0F2CC271F}">
      <dgm:prSet/>
      <dgm:spPr/>
      <dgm:t>
        <a:bodyPr/>
        <a:lstStyle/>
        <a:p>
          <a:r>
            <a:rPr lang="en-GB"/>
            <a:t>Outcomes: </a:t>
          </a:r>
        </a:p>
        <a:p>
          <a:r>
            <a:rPr lang="en-GB"/>
            <a:t>STT Colonoscopy/CTC</a:t>
          </a:r>
        </a:p>
        <a:p>
          <a:r>
            <a:rPr lang="en-GB"/>
            <a:t>F2F OPA with Cons/Reg</a:t>
          </a:r>
        </a:p>
        <a:p>
          <a:r>
            <a:rPr lang="en-GB"/>
            <a:t>Telephone OPA with Cons/Reg</a:t>
          </a:r>
        </a:p>
      </dgm:t>
    </dgm:pt>
    <dgm:pt modelId="{29274644-180C-2D4F-8404-A7BFF19CB9DF}" type="parTrans" cxnId="{409A5F94-B18C-6F4C-A3DC-18D8758C02D5}">
      <dgm:prSet/>
      <dgm:spPr/>
      <dgm:t>
        <a:bodyPr/>
        <a:lstStyle/>
        <a:p>
          <a:endParaRPr lang="en-GB"/>
        </a:p>
      </dgm:t>
    </dgm:pt>
    <dgm:pt modelId="{84477A8F-D1F1-5E40-9C33-1745A68A2585}" type="sibTrans" cxnId="{409A5F94-B18C-6F4C-A3DC-18D8758C02D5}">
      <dgm:prSet/>
      <dgm:spPr/>
      <dgm:t>
        <a:bodyPr/>
        <a:lstStyle/>
        <a:p>
          <a:endParaRPr lang="en-GB"/>
        </a:p>
      </dgm:t>
    </dgm:pt>
    <dgm:pt modelId="{B166C7C8-5110-6C48-A7EB-7A634B6AB911}">
      <dgm:prSet/>
      <dgm:spPr/>
      <dgm:t>
        <a:bodyPr/>
        <a:lstStyle/>
        <a:p>
          <a:r>
            <a:rPr lang="en-GB"/>
            <a:t>Palpable mass or ulceration see in OPA</a:t>
          </a:r>
        </a:p>
      </dgm:t>
    </dgm:pt>
    <dgm:pt modelId="{728BB5A3-0B91-754B-ACC5-154E9573D4A6}" type="parTrans" cxnId="{D029DB3A-3EAB-8442-92A1-3A205E058176}">
      <dgm:prSet/>
      <dgm:spPr/>
      <dgm:t>
        <a:bodyPr/>
        <a:lstStyle/>
        <a:p>
          <a:endParaRPr lang="en-GB"/>
        </a:p>
      </dgm:t>
    </dgm:pt>
    <dgm:pt modelId="{ECF7B8DB-321E-F547-94AD-31686595F72D}" type="sibTrans" cxnId="{D029DB3A-3EAB-8442-92A1-3A205E058176}">
      <dgm:prSet/>
      <dgm:spPr/>
      <dgm:t>
        <a:bodyPr/>
        <a:lstStyle/>
        <a:p>
          <a:endParaRPr lang="en-GB"/>
        </a:p>
      </dgm:t>
    </dgm:pt>
    <dgm:pt modelId="{C6A25491-D197-B049-B2A9-088E0F1DD13B}">
      <dgm:prSet/>
      <dgm:spPr/>
      <dgm:t>
        <a:bodyPr/>
        <a:lstStyle/>
        <a:p>
          <a:r>
            <a:rPr lang="en-GB"/>
            <a:t>FIT negative asymptomatic IDA to IDA pathway</a:t>
          </a:r>
        </a:p>
      </dgm:t>
    </dgm:pt>
    <dgm:pt modelId="{84EA6232-A1CC-0248-B037-3FA3C3BD7DC9}" type="parTrans" cxnId="{6D2A24DE-5312-7641-BB7B-AABDDCE5EA08}">
      <dgm:prSet/>
      <dgm:spPr/>
      <dgm:t>
        <a:bodyPr/>
        <a:lstStyle/>
        <a:p>
          <a:endParaRPr lang="en-GB"/>
        </a:p>
      </dgm:t>
    </dgm:pt>
    <dgm:pt modelId="{A80F0471-FFB2-1741-BF36-5F8A83449888}" type="sibTrans" cxnId="{6D2A24DE-5312-7641-BB7B-AABDDCE5EA08}">
      <dgm:prSet/>
      <dgm:spPr/>
      <dgm:t>
        <a:bodyPr/>
        <a:lstStyle/>
        <a:p>
          <a:endParaRPr lang="en-GB"/>
        </a:p>
      </dgm:t>
    </dgm:pt>
    <dgm:pt modelId="{2A55F0ED-A560-E24A-ABC7-862224161783}" type="pres">
      <dgm:prSet presAssocID="{FC1F8427-243E-1F47-98CF-A90CF9FC8BB1}" presName="Name0" presStyleCnt="0">
        <dgm:presLayoutVars>
          <dgm:dir/>
          <dgm:resizeHandles val="exact"/>
        </dgm:presLayoutVars>
      </dgm:prSet>
      <dgm:spPr/>
    </dgm:pt>
    <dgm:pt modelId="{7DC4B390-6477-4C4A-BCAA-BCE98EEA217C}" type="pres">
      <dgm:prSet presAssocID="{3F6AE95E-6409-CD48-BA46-A56294EED174}" presName="node" presStyleLbl="node1" presStyleIdx="0" presStyleCnt="4">
        <dgm:presLayoutVars>
          <dgm:bulletEnabled val="1"/>
        </dgm:presLayoutVars>
      </dgm:prSet>
      <dgm:spPr/>
    </dgm:pt>
    <dgm:pt modelId="{7FC21E8B-D914-3343-86E3-7AF2366CB10F}" type="pres">
      <dgm:prSet presAssocID="{8BA13347-3A0E-B746-BE3C-0BEE32D65216}" presName="sibTrans" presStyleLbl="sibTrans2D1" presStyleIdx="0" presStyleCnt="3"/>
      <dgm:spPr/>
    </dgm:pt>
    <dgm:pt modelId="{175DD453-9DB2-4542-BFFC-97C200EBEA02}" type="pres">
      <dgm:prSet presAssocID="{8BA13347-3A0E-B746-BE3C-0BEE32D65216}" presName="connectorText" presStyleLbl="sibTrans2D1" presStyleIdx="0" presStyleCnt="3"/>
      <dgm:spPr/>
    </dgm:pt>
    <dgm:pt modelId="{508F6CAB-3745-8E48-A76B-E67F1F53526C}" type="pres">
      <dgm:prSet presAssocID="{2424D655-5ACE-1948-B60B-7EF0F2CC271F}" presName="node" presStyleLbl="node1" presStyleIdx="1" presStyleCnt="4">
        <dgm:presLayoutVars>
          <dgm:bulletEnabled val="1"/>
        </dgm:presLayoutVars>
      </dgm:prSet>
      <dgm:spPr/>
    </dgm:pt>
    <dgm:pt modelId="{C9CBBA09-147F-AA48-A048-8C93F6E0BEB4}" type="pres">
      <dgm:prSet presAssocID="{84477A8F-D1F1-5E40-9C33-1745A68A2585}" presName="sibTrans" presStyleLbl="sibTrans2D1" presStyleIdx="1" presStyleCnt="3"/>
      <dgm:spPr/>
    </dgm:pt>
    <dgm:pt modelId="{DA2238D6-18C5-404B-8125-426A9E2391F9}" type="pres">
      <dgm:prSet presAssocID="{84477A8F-D1F1-5E40-9C33-1745A68A2585}" presName="connectorText" presStyleLbl="sibTrans2D1" presStyleIdx="1" presStyleCnt="3"/>
      <dgm:spPr/>
    </dgm:pt>
    <dgm:pt modelId="{8DD99C15-B354-F74D-9913-595085F908ED}" type="pres">
      <dgm:prSet presAssocID="{B166C7C8-5110-6C48-A7EB-7A634B6AB911}" presName="node" presStyleLbl="node1" presStyleIdx="2" presStyleCnt="4">
        <dgm:presLayoutVars>
          <dgm:bulletEnabled val="1"/>
        </dgm:presLayoutVars>
      </dgm:prSet>
      <dgm:spPr/>
    </dgm:pt>
    <dgm:pt modelId="{BD0A7908-9806-ED49-A818-971F5990B824}" type="pres">
      <dgm:prSet presAssocID="{ECF7B8DB-321E-F547-94AD-31686595F72D}" presName="sibTrans" presStyleLbl="sibTrans2D1" presStyleIdx="2" presStyleCnt="3"/>
      <dgm:spPr/>
    </dgm:pt>
    <dgm:pt modelId="{74A47652-C286-5746-8875-7BA6C4E7DD47}" type="pres">
      <dgm:prSet presAssocID="{ECF7B8DB-321E-F547-94AD-31686595F72D}" presName="connectorText" presStyleLbl="sibTrans2D1" presStyleIdx="2" presStyleCnt="3"/>
      <dgm:spPr/>
    </dgm:pt>
    <dgm:pt modelId="{6D774A3D-346B-FB49-A679-26F08D9DC30E}" type="pres">
      <dgm:prSet presAssocID="{C6A25491-D197-B049-B2A9-088E0F1DD13B}" presName="node" presStyleLbl="node1" presStyleIdx="3" presStyleCnt="4">
        <dgm:presLayoutVars>
          <dgm:bulletEnabled val="1"/>
        </dgm:presLayoutVars>
      </dgm:prSet>
      <dgm:spPr/>
    </dgm:pt>
  </dgm:ptLst>
  <dgm:cxnLst>
    <dgm:cxn modelId="{7ABA7A21-E07F-BC4A-A482-F94D4D6E5C34}" type="presOf" srcId="{2424D655-5ACE-1948-B60B-7EF0F2CC271F}" destId="{508F6CAB-3745-8E48-A76B-E67F1F53526C}" srcOrd="0" destOrd="0" presId="urn:microsoft.com/office/officeart/2005/8/layout/process1"/>
    <dgm:cxn modelId="{6ED38A28-3326-E24C-ADED-42F8FDCC41AF}" type="presOf" srcId="{84477A8F-D1F1-5E40-9C33-1745A68A2585}" destId="{C9CBBA09-147F-AA48-A048-8C93F6E0BEB4}" srcOrd="0" destOrd="0" presId="urn:microsoft.com/office/officeart/2005/8/layout/process1"/>
    <dgm:cxn modelId="{D029DB3A-3EAB-8442-92A1-3A205E058176}" srcId="{FC1F8427-243E-1F47-98CF-A90CF9FC8BB1}" destId="{B166C7C8-5110-6C48-A7EB-7A634B6AB911}" srcOrd="2" destOrd="0" parTransId="{728BB5A3-0B91-754B-ACC5-154E9573D4A6}" sibTransId="{ECF7B8DB-321E-F547-94AD-31686595F72D}"/>
    <dgm:cxn modelId="{FCCAE667-06DC-F347-9C4F-1311297DD194}" type="presOf" srcId="{84477A8F-D1F1-5E40-9C33-1745A68A2585}" destId="{DA2238D6-18C5-404B-8125-426A9E2391F9}" srcOrd="1" destOrd="0" presId="urn:microsoft.com/office/officeart/2005/8/layout/process1"/>
    <dgm:cxn modelId="{008CAD58-A40B-604C-9514-3BACE5CBAC8F}" type="presOf" srcId="{ECF7B8DB-321E-F547-94AD-31686595F72D}" destId="{BD0A7908-9806-ED49-A818-971F5990B824}" srcOrd="0" destOrd="0" presId="urn:microsoft.com/office/officeart/2005/8/layout/process1"/>
    <dgm:cxn modelId="{34953785-1584-8048-B1C8-BD1F57FB36CC}" type="presOf" srcId="{8BA13347-3A0E-B746-BE3C-0BEE32D65216}" destId="{7FC21E8B-D914-3343-86E3-7AF2366CB10F}" srcOrd="0" destOrd="0" presId="urn:microsoft.com/office/officeart/2005/8/layout/process1"/>
    <dgm:cxn modelId="{FE3EBB8B-93E0-5045-990B-50C209997B9A}" srcId="{FC1F8427-243E-1F47-98CF-A90CF9FC8BB1}" destId="{3F6AE95E-6409-CD48-BA46-A56294EED174}" srcOrd="0" destOrd="0" parTransId="{916E3FB1-1DA6-AC40-ADFF-8F841FF18074}" sibTransId="{8BA13347-3A0E-B746-BE3C-0BEE32D65216}"/>
    <dgm:cxn modelId="{409A5F94-B18C-6F4C-A3DC-18D8758C02D5}" srcId="{FC1F8427-243E-1F47-98CF-A90CF9FC8BB1}" destId="{2424D655-5ACE-1948-B60B-7EF0F2CC271F}" srcOrd="1" destOrd="0" parTransId="{29274644-180C-2D4F-8404-A7BFF19CB9DF}" sibTransId="{84477A8F-D1F1-5E40-9C33-1745A68A2585}"/>
    <dgm:cxn modelId="{F090FB94-7550-DD4B-A641-34DC1189307C}" type="presOf" srcId="{C6A25491-D197-B049-B2A9-088E0F1DD13B}" destId="{6D774A3D-346B-FB49-A679-26F08D9DC30E}" srcOrd="0" destOrd="0" presId="urn:microsoft.com/office/officeart/2005/8/layout/process1"/>
    <dgm:cxn modelId="{0D8A499F-C98A-B542-BE8F-FC8CF3875427}" type="presOf" srcId="{8BA13347-3A0E-B746-BE3C-0BEE32D65216}" destId="{175DD453-9DB2-4542-BFFC-97C200EBEA02}" srcOrd="1" destOrd="0" presId="urn:microsoft.com/office/officeart/2005/8/layout/process1"/>
    <dgm:cxn modelId="{F99E3CA0-E67C-4E41-AC11-47E433D78712}" type="presOf" srcId="{ECF7B8DB-321E-F547-94AD-31686595F72D}" destId="{74A47652-C286-5746-8875-7BA6C4E7DD47}" srcOrd="1" destOrd="0" presId="urn:microsoft.com/office/officeart/2005/8/layout/process1"/>
    <dgm:cxn modelId="{C96200A7-FA4C-BB4A-B85E-C4163BDAE473}" type="presOf" srcId="{FC1F8427-243E-1F47-98CF-A90CF9FC8BB1}" destId="{2A55F0ED-A560-E24A-ABC7-862224161783}" srcOrd="0" destOrd="0" presId="urn:microsoft.com/office/officeart/2005/8/layout/process1"/>
    <dgm:cxn modelId="{BAE458A9-D1DA-3440-8006-8222F497657F}" type="presOf" srcId="{B166C7C8-5110-6C48-A7EB-7A634B6AB911}" destId="{8DD99C15-B354-F74D-9913-595085F908ED}" srcOrd="0" destOrd="0" presId="urn:microsoft.com/office/officeart/2005/8/layout/process1"/>
    <dgm:cxn modelId="{A60907BB-86B0-E645-A4DB-34241724693D}" type="presOf" srcId="{3F6AE95E-6409-CD48-BA46-A56294EED174}" destId="{7DC4B390-6477-4C4A-BCAA-BCE98EEA217C}" srcOrd="0" destOrd="0" presId="urn:microsoft.com/office/officeart/2005/8/layout/process1"/>
    <dgm:cxn modelId="{6D2A24DE-5312-7641-BB7B-AABDDCE5EA08}" srcId="{FC1F8427-243E-1F47-98CF-A90CF9FC8BB1}" destId="{C6A25491-D197-B049-B2A9-088E0F1DD13B}" srcOrd="3" destOrd="0" parTransId="{84EA6232-A1CC-0248-B037-3FA3C3BD7DC9}" sibTransId="{A80F0471-FFB2-1741-BF36-5F8A83449888}"/>
    <dgm:cxn modelId="{5F4198AC-7D8E-B648-9BD1-DDDCBC3A471B}" type="presParOf" srcId="{2A55F0ED-A560-E24A-ABC7-862224161783}" destId="{7DC4B390-6477-4C4A-BCAA-BCE98EEA217C}" srcOrd="0" destOrd="0" presId="urn:microsoft.com/office/officeart/2005/8/layout/process1"/>
    <dgm:cxn modelId="{9DD20B83-F925-F849-8A0B-F25350583A40}" type="presParOf" srcId="{2A55F0ED-A560-E24A-ABC7-862224161783}" destId="{7FC21E8B-D914-3343-86E3-7AF2366CB10F}" srcOrd="1" destOrd="0" presId="urn:microsoft.com/office/officeart/2005/8/layout/process1"/>
    <dgm:cxn modelId="{38B93C7C-D1A1-0240-B8EB-EF95FE5DE155}" type="presParOf" srcId="{7FC21E8B-D914-3343-86E3-7AF2366CB10F}" destId="{175DD453-9DB2-4542-BFFC-97C200EBEA02}" srcOrd="0" destOrd="0" presId="urn:microsoft.com/office/officeart/2005/8/layout/process1"/>
    <dgm:cxn modelId="{2808A0E7-1A58-F146-B0B5-489D15EF0CE7}" type="presParOf" srcId="{2A55F0ED-A560-E24A-ABC7-862224161783}" destId="{508F6CAB-3745-8E48-A76B-E67F1F53526C}" srcOrd="2" destOrd="0" presId="urn:microsoft.com/office/officeart/2005/8/layout/process1"/>
    <dgm:cxn modelId="{9A880899-B2AD-C54E-AA87-3491AFAE2E93}" type="presParOf" srcId="{2A55F0ED-A560-E24A-ABC7-862224161783}" destId="{C9CBBA09-147F-AA48-A048-8C93F6E0BEB4}" srcOrd="3" destOrd="0" presId="urn:microsoft.com/office/officeart/2005/8/layout/process1"/>
    <dgm:cxn modelId="{FB93A771-78DB-FD4B-9FB3-0271C5923ABC}" type="presParOf" srcId="{C9CBBA09-147F-AA48-A048-8C93F6E0BEB4}" destId="{DA2238D6-18C5-404B-8125-426A9E2391F9}" srcOrd="0" destOrd="0" presId="urn:microsoft.com/office/officeart/2005/8/layout/process1"/>
    <dgm:cxn modelId="{4449096A-0793-1441-AFC7-92D1D1712FE7}" type="presParOf" srcId="{2A55F0ED-A560-E24A-ABC7-862224161783}" destId="{8DD99C15-B354-F74D-9913-595085F908ED}" srcOrd="4" destOrd="0" presId="urn:microsoft.com/office/officeart/2005/8/layout/process1"/>
    <dgm:cxn modelId="{BB54661E-89AD-5748-8378-DCE087828ED8}" type="presParOf" srcId="{2A55F0ED-A560-E24A-ABC7-862224161783}" destId="{BD0A7908-9806-ED49-A818-971F5990B824}" srcOrd="5" destOrd="0" presId="urn:microsoft.com/office/officeart/2005/8/layout/process1"/>
    <dgm:cxn modelId="{033C38AC-F587-E940-B5E5-4BC5D8B65E23}" type="presParOf" srcId="{BD0A7908-9806-ED49-A818-971F5990B824}" destId="{74A47652-C286-5746-8875-7BA6C4E7DD47}" srcOrd="0" destOrd="0" presId="urn:microsoft.com/office/officeart/2005/8/layout/process1"/>
    <dgm:cxn modelId="{2C41222B-524C-D449-A28D-2C08002F6A39}" type="presParOf" srcId="{2A55F0ED-A560-E24A-ABC7-862224161783}" destId="{6D774A3D-346B-FB49-A679-26F08D9DC30E}" srcOrd="6"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290FC3-0F8E-D54A-9CB7-547D915A84C2}">
      <dsp:nvSpPr>
        <dsp:cNvPr id="0" name=""/>
        <dsp:cNvSpPr/>
      </dsp:nvSpPr>
      <dsp:spPr>
        <a:xfrm>
          <a:off x="279440" y="0"/>
          <a:ext cx="10206314" cy="89824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Symptoms → Primary Care Assessment → FIT/Bloods/Examination → Referral → FDS Triage → Investigation → Diagnosis/Treatment</a:t>
          </a:r>
        </a:p>
      </dsp:txBody>
      <dsp:txXfrm>
        <a:off x="305749" y="26309"/>
        <a:ext cx="10153696" cy="845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4B390-6477-4C4A-BCAA-BCE98EEA217C}">
      <dsp:nvSpPr>
        <dsp:cNvPr id="0" name=""/>
        <dsp:cNvSpPr/>
      </dsp:nvSpPr>
      <dsp:spPr>
        <a:xfrm>
          <a:off x="4569" y="84619"/>
          <a:ext cx="1998042" cy="15272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Referrals triaged daily by CN/NP in the electronic patient record</a:t>
          </a:r>
          <a:endParaRPr lang="en-GB" sz="1800" kern="1200"/>
        </a:p>
      </dsp:txBody>
      <dsp:txXfrm>
        <a:off x="49300" y="129350"/>
        <a:ext cx="1908580" cy="1437752"/>
      </dsp:txXfrm>
    </dsp:sp>
    <dsp:sp modelId="{7FC21E8B-D914-3343-86E3-7AF2366CB10F}">
      <dsp:nvSpPr>
        <dsp:cNvPr id="0" name=""/>
        <dsp:cNvSpPr/>
      </dsp:nvSpPr>
      <dsp:spPr>
        <a:xfrm>
          <a:off x="2202416"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202416" y="699572"/>
        <a:ext cx="296509" cy="297308"/>
      </dsp:txXfrm>
    </dsp:sp>
    <dsp:sp modelId="{508F6CAB-3745-8E48-A76B-E67F1F53526C}">
      <dsp:nvSpPr>
        <dsp:cNvPr id="0" name=""/>
        <dsp:cNvSpPr/>
      </dsp:nvSpPr>
      <dsp:spPr>
        <a:xfrm>
          <a:off x="2801829" y="84619"/>
          <a:ext cx="1998042" cy="15272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a:t>Outcome – </a:t>
          </a:r>
          <a:r>
            <a:rPr lang="en-US" sz="1800" kern="1200">
              <a:latin typeface="Calibri Light" panose="020F0302020204030204"/>
            </a:rPr>
            <a:t>Virtual Clinic, F2F</a:t>
          </a:r>
          <a:r>
            <a:rPr lang="en-US" sz="1800" kern="1200"/>
            <a:t> anyone</a:t>
          </a:r>
          <a:r>
            <a:rPr lang="en-US" sz="1800" kern="1200">
              <a:latin typeface="Calibri Light" panose="020F0302020204030204"/>
            </a:rPr>
            <a:t>,</a:t>
          </a:r>
          <a:r>
            <a:rPr lang="en-US" sz="1800" kern="1200"/>
            <a:t> F2F Cons/Reg</a:t>
          </a:r>
          <a:r>
            <a:rPr lang="en-US" sz="1800" kern="1200">
              <a:latin typeface="Calibri Light" panose="020F0302020204030204"/>
            </a:rPr>
            <a:t>,</a:t>
          </a:r>
          <a:r>
            <a:rPr lang="en-US" sz="1800" kern="1200"/>
            <a:t> Diagnostic first seen (STT CT)</a:t>
          </a:r>
          <a:endParaRPr lang="en-GB" sz="1800" kern="1200"/>
        </a:p>
      </dsp:txBody>
      <dsp:txXfrm>
        <a:off x="2846560" y="129350"/>
        <a:ext cx="1908580" cy="1437752"/>
      </dsp:txXfrm>
    </dsp:sp>
    <dsp:sp modelId="{C9CBBA09-147F-AA48-A048-8C93F6E0BEB4}">
      <dsp:nvSpPr>
        <dsp:cNvPr id="0" name=""/>
        <dsp:cNvSpPr/>
      </dsp:nvSpPr>
      <dsp:spPr>
        <a:xfrm>
          <a:off x="499967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4999675" y="699572"/>
        <a:ext cx="296509" cy="297308"/>
      </dsp:txXfrm>
    </dsp:sp>
    <dsp:sp modelId="{8DD99C15-B354-F74D-9913-595085F908ED}">
      <dsp:nvSpPr>
        <dsp:cNvPr id="0" name=""/>
        <dsp:cNvSpPr/>
      </dsp:nvSpPr>
      <dsp:spPr>
        <a:xfrm>
          <a:off x="5599088" y="84619"/>
          <a:ext cx="1998042" cy="15272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Anal mass, anal ulceration or requiring consent form 4 – F2F with Cons/Reg</a:t>
          </a:r>
          <a:endParaRPr lang="en-GB" sz="1800" kern="1200"/>
        </a:p>
      </dsp:txBody>
      <dsp:txXfrm>
        <a:off x="5643819" y="129350"/>
        <a:ext cx="1908580" cy="1437752"/>
      </dsp:txXfrm>
    </dsp:sp>
    <dsp:sp modelId="{BD0A7908-9806-ED49-A818-971F5990B824}">
      <dsp:nvSpPr>
        <dsp:cNvPr id="0" name=""/>
        <dsp:cNvSpPr/>
      </dsp:nvSpPr>
      <dsp:spPr>
        <a:xfrm>
          <a:off x="779693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796935" y="699572"/>
        <a:ext cx="296509" cy="297308"/>
      </dsp:txXfrm>
    </dsp:sp>
    <dsp:sp modelId="{6D774A3D-346B-FB49-A679-26F08D9DC30E}">
      <dsp:nvSpPr>
        <dsp:cNvPr id="0" name=""/>
        <dsp:cNvSpPr/>
      </dsp:nvSpPr>
      <dsp:spPr>
        <a:xfrm>
          <a:off x="8396347" y="84619"/>
          <a:ext cx="1998042" cy="15272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F2F with anyone if frail or likely to need CTC and PR not completed</a:t>
          </a:r>
          <a:endParaRPr lang="en-GB" sz="1800" kern="1200"/>
        </a:p>
      </dsp:txBody>
      <dsp:txXfrm>
        <a:off x="8441078" y="129350"/>
        <a:ext cx="1908580" cy="14377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4B390-6477-4C4A-BCAA-BCE98EEA217C}">
      <dsp:nvSpPr>
        <dsp:cNvPr id="0" name=""/>
        <dsp:cNvSpPr/>
      </dsp:nvSpPr>
      <dsp:spPr>
        <a:xfrm>
          <a:off x="5077" y="109001"/>
          <a:ext cx="1574061" cy="14784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Daily triage by ACP team</a:t>
          </a:r>
          <a:endParaRPr lang="en-GB" sz="1300" kern="1200"/>
        </a:p>
      </dsp:txBody>
      <dsp:txXfrm>
        <a:off x="48379" y="152303"/>
        <a:ext cx="1487457" cy="1391845"/>
      </dsp:txXfrm>
    </dsp:sp>
    <dsp:sp modelId="{7FC21E8B-D914-3343-86E3-7AF2366CB10F}">
      <dsp:nvSpPr>
        <dsp:cNvPr id="0" name=""/>
        <dsp:cNvSpPr/>
      </dsp:nvSpPr>
      <dsp:spPr>
        <a:xfrm>
          <a:off x="1736545" y="653042"/>
          <a:ext cx="333701" cy="3903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1736545" y="731115"/>
        <a:ext cx="233591" cy="234221"/>
      </dsp:txXfrm>
    </dsp:sp>
    <dsp:sp modelId="{508F6CAB-3745-8E48-A76B-E67F1F53526C}">
      <dsp:nvSpPr>
        <dsp:cNvPr id="0" name=""/>
        <dsp:cNvSpPr/>
      </dsp:nvSpPr>
      <dsp:spPr>
        <a:xfrm>
          <a:off x="2208763" y="109001"/>
          <a:ext cx="1574061" cy="14784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CFS 1-3, &lt;85 with bowel </a:t>
          </a:r>
          <a:r>
            <a:rPr lang="en-GB" sz="1300" kern="1200" err="1">
              <a:latin typeface="Calibri Light" panose="020F0302020204030204"/>
            </a:rPr>
            <a:t>symps</a:t>
          </a:r>
          <a:r>
            <a:rPr lang="en-GB" sz="1300" kern="1200">
              <a:latin typeface="Calibri Light" panose="020F0302020204030204"/>
            </a:rPr>
            <a:t>/ WL/IDA and </a:t>
          </a:r>
          <a:r>
            <a:rPr lang="en-GB" sz="1300" kern="1200" err="1">
              <a:latin typeface="Calibri Light" panose="020F0302020204030204"/>
            </a:rPr>
            <a:t>FIT+ve</a:t>
          </a:r>
          <a:r>
            <a:rPr lang="en-GB" sz="1300" kern="1200">
              <a:latin typeface="Calibri Light" panose="020F0302020204030204"/>
            </a:rPr>
            <a:t> </a:t>
          </a:r>
          <a:r>
            <a:rPr lang="en-GB" sz="1300" kern="1200" err="1">
              <a:latin typeface="Calibri Light" panose="020F0302020204030204"/>
            </a:rPr>
            <a:t>abdo</a:t>
          </a:r>
          <a:r>
            <a:rPr lang="en-GB" sz="1300" kern="1200">
              <a:latin typeface="Calibri Light" panose="020F0302020204030204"/>
            </a:rPr>
            <a:t> pain to nurse </a:t>
          </a:r>
          <a:r>
            <a:rPr lang="en-GB" sz="1300" kern="1200" err="1">
              <a:latin typeface="Calibri Light" panose="020F0302020204030204"/>
            </a:rPr>
            <a:t>tel</a:t>
          </a:r>
          <a:r>
            <a:rPr lang="en-GB" sz="1300" kern="1200">
              <a:latin typeface="Calibri Light" panose="020F0302020204030204"/>
            </a:rPr>
            <a:t> assessment clinic</a:t>
          </a:r>
          <a:endParaRPr lang="en-GB" sz="1300" kern="1200"/>
        </a:p>
      </dsp:txBody>
      <dsp:txXfrm>
        <a:off x="2252065" y="152303"/>
        <a:ext cx="1487457" cy="1391845"/>
      </dsp:txXfrm>
    </dsp:sp>
    <dsp:sp modelId="{C9CBBA09-147F-AA48-A048-8C93F6E0BEB4}">
      <dsp:nvSpPr>
        <dsp:cNvPr id="0" name=""/>
        <dsp:cNvSpPr/>
      </dsp:nvSpPr>
      <dsp:spPr>
        <a:xfrm>
          <a:off x="3940230" y="653042"/>
          <a:ext cx="333701" cy="3903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3940230" y="731115"/>
        <a:ext cx="233591" cy="234221"/>
      </dsp:txXfrm>
    </dsp:sp>
    <dsp:sp modelId="{8DD99C15-B354-F74D-9913-595085F908ED}">
      <dsp:nvSpPr>
        <dsp:cNvPr id="0" name=""/>
        <dsp:cNvSpPr/>
      </dsp:nvSpPr>
      <dsp:spPr>
        <a:xfrm>
          <a:off x="4412449" y="109001"/>
          <a:ext cx="1574061" cy="14784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CFS 1-5 any age </a:t>
          </a:r>
          <a:r>
            <a:rPr lang="en-GB" sz="1300" kern="1200" err="1">
              <a:latin typeface="Calibri Light" panose="020F0302020204030204"/>
            </a:rPr>
            <a:t>abdo</a:t>
          </a:r>
          <a:r>
            <a:rPr lang="en-GB" sz="1300" kern="1200">
              <a:latin typeface="Calibri Light" panose="020F0302020204030204"/>
            </a:rPr>
            <a:t> pain or rectal mass to Nurse F2F, CFS 4-5 &gt;85 nurse F2F, CFS 1-5 any age, translator, </a:t>
          </a:r>
          <a:r>
            <a:rPr lang="en-GB" sz="1300" kern="1200" err="1">
              <a:latin typeface="Calibri Light" panose="020F0302020204030204"/>
            </a:rPr>
            <a:t>sens</a:t>
          </a:r>
          <a:r>
            <a:rPr lang="en-GB" sz="1300" kern="1200">
              <a:latin typeface="Calibri Light" panose="020F0302020204030204"/>
            </a:rPr>
            <a:t> probs nurse F2F</a:t>
          </a:r>
          <a:endParaRPr lang="en-GB" sz="1300" kern="1200"/>
        </a:p>
      </dsp:txBody>
      <dsp:txXfrm>
        <a:off x="4455751" y="152303"/>
        <a:ext cx="1487457" cy="1391845"/>
      </dsp:txXfrm>
    </dsp:sp>
    <dsp:sp modelId="{BD0A7908-9806-ED49-A818-971F5990B824}">
      <dsp:nvSpPr>
        <dsp:cNvPr id="0" name=""/>
        <dsp:cNvSpPr/>
      </dsp:nvSpPr>
      <dsp:spPr>
        <a:xfrm>
          <a:off x="6143916" y="653042"/>
          <a:ext cx="333701" cy="3903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6143916" y="731115"/>
        <a:ext cx="233591" cy="234221"/>
      </dsp:txXfrm>
    </dsp:sp>
    <dsp:sp modelId="{8EAC2B05-41F3-44E6-AA2C-A66C52F9880A}">
      <dsp:nvSpPr>
        <dsp:cNvPr id="0" name=""/>
        <dsp:cNvSpPr/>
      </dsp:nvSpPr>
      <dsp:spPr>
        <a:xfrm>
          <a:off x="6616135" y="109001"/>
          <a:ext cx="1574061" cy="14784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CFS 1-9 anal mass/ ulceration/ consent form needed consultant F2F</a:t>
          </a:r>
        </a:p>
      </dsp:txBody>
      <dsp:txXfrm>
        <a:off x="6659437" y="152303"/>
        <a:ext cx="1487457" cy="1391845"/>
      </dsp:txXfrm>
    </dsp:sp>
    <dsp:sp modelId="{0A63C546-6B6B-4A5F-80AC-412E611C96DF}">
      <dsp:nvSpPr>
        <dsp:cNvPr id="0" name=""/>
        <dsp:cNvSpPr/>
      </dsp:nvSpPr>
      <dsp:spPr>
        <a:xfrm>
          <a:off x="8347602" y="653042"/>
          <a:ext cx="333701" cy="3903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8347602" y="731115"/>
        <a:ext cx="233591" cy="234221"/>
      </dsp:txXfrm>
    </dsp:sp>
    <dsp:sp modelId="{47D04272-C3E6-4F0D-B659-54D21E4A2DDF}">
      <dsp:nvSpPr>
        <dsp:cNvPr id="0" name=""/>
        <dsp:cNvSpPr/>
      </dsp:nvSpPr>
      <dsp:spPr>
        <a:xfrm>
          <a:off x="8819821" y="109001"/>
          <a:ext cx="1574061" cy="14784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a:latin typeface="Calibri Light" panose="020F0302020204030204"/>
            </a:rPr>
            <a:t>FIT &lt;10 with proven IDA – directed to IDA service</a:t>
          </a:r>
        </a:p>
      </dsp:txBody>
      <dsp:txXfrm>
        <a:off x="8863123" y="152303"/>
        <a:ext cx="1487457" cy="13918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4B390-6477-4C4A-BCAA-BCE98EEA217C}">
      <dsp:nvSpPr>
        <dsp:cNvPr id="0" name=""/>
        <dsp:cNvSpPr/>
      </dsp:nvSpPr>
      <dsp:spPr>
        <a:xfrm>
          <a:off x="4569" y="220716"/>
          <a:ext cx="1998042" cy="1255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a:latin typeface="Calibri Light" panose="020F0302020204030204"/>
            </a:rPr>
            <a:t>Referrals graded by a band 8a nurse or consultant</a:t>
          </a:r>
          <a:endParaRPr lang="en-GB" sz="1800" kern="1200"/>
        </a:p>
      </dsp:txBody>
      <dsp:txXfrm>
        <a:off x="41327" y="257474"/>
        <a:ext cx="1924526" cy="1181504"/>
      </dsp:txXfrm>
    </dsp:sp>
    <dsp:sp modelId="{7FC21E8B-D914-3343-86E3-7AF2366CB10F}">
      <dsp:nvSpPr>
        <dsp:cNvPr id="0" name=""/>
        <dsp:cNvSpPr/>
      </dsp:nvSpPr>
      <dsp:spPr>
        <a:xfrm>
          <a:off x="2202416"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202416" y="699572"/>
        <a:ext cx="296509" cy="297308"/>
      </dsp:txXfrm>
    </dsp:sp>
    <dsp:sp modelId="{508F6CAB-3745-8E48-A76B-E67F1F53526C}">
      <dsp:nvSpPr>
        <dsp:cNvPr id="0" name=""/>
        <dsp:cNvSpPr/>
      </dsp:nvSpPr>
      <dsp:spPr>
        <a:xfrm>
          <a:off x="2801829" y="220716"/>
          <a:ext cx="1998042" cy="1255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a:latin typeface="Calibri Light" panose="020F0302020204030204"/>
            </a:rPr>
            <a:t>Mandatory info checked </a:t>
          </a:r>
          <a:r>
            <a:rPr lang="en-GB" sz="1800" kern="1200" err="1">
              <a:latin typeface="Calibri Light" panose="020F0302020204030204"/>
            </a:rPr>
            <a:t>inc</a:t>
          </a:r>
          <a:r>
            <a:rPr lang="en-GB" sz="1800" kern="1200">
              <a:latin typeface="Calibri Light" panose="020F0302020204030204"/>
            </a:rPr>
            <a:t> previous refs </a:t>
          </a:r>
          <a:r>
            <a:rPr lang="en-GB" sz="1800" kern="1200" err="1">
              <a:latin typeface="Calibri Light" panose="020F0302020204030204"/>
            </a:rPr>
            <a:t>inc</a:t>
          </a:r>
          <a:r>
            <a:rPr lang="en-GB" sz="1800" kern="1200">
              <a:latin typeface="Calibri Light" panose="020F0302020204030204"/>
            </a:rPr>
            <a:t> multiple referrals </a:t>
          </a:r>
          <a:endParaRPr lang="en-GB" sz="1800" kern="1200"/>
        </a:p>
      </dsp:txBody>
      <dsp:txXfrm>
        <a:off x="2838587" y="257474"/>
        <a:ext cx="1924526" cy="1181504"/>
      </dsp:txXfrm>
    </dsp:sp>
    <dsp:sp modelId="{C9CBBA09-147F-AA48-A048-8C93F6E0BEB4}">
      <dsp:nvSpPr>
        <dsp:cNvPr id="0" name=""/>
        <dsp:cNvSpPr/>
      </dsp:nvSpPr>
      <dsp:spPr>
        <a:xfrm>
          <a:off x="499967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4999675" y="699572"/>
        <a:ext cx="296509" cy="297308"/>
      </dsp:txXfrm>
    </dsp:sp>
    <dsp:sp modelId="{8DD99C15-B354-F74D-9913-595085F908ED}">
      <dsp:nvSpPr>
        <dsp:cNvPr id="0" name=""/>
        <dsp:cNvSpPr/>
      </dsp:nvSpPr>
      <dsp:spPr>
        <a:xfrm>
          <a:off x="5599088" y="220716"/>
          <a:ext cx="1998042" cy="1255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a:latin typeface="Calibri"/>
              <a:ea typeface="Calibri"/>
              <a:cs typeface="Calibri"/>
            </a:rPr>
            <a:t>If all info present: STT / nurse led f2f / consultant f2f</a:t>
          </a:r>
          <a:endParaRPr lang="en-GB" sz="1800" kern="1200">
            <a:latin typeface="Calibri Light" panose="020F0302020204030204"/>
            <a:ea typeface="Calibri Light" panose="020F0302020204030204"/>
            <a:cs typeface="Calibri Light" panose="020F0302020204030204"/>
          </a:endParaRPr>
        </a:p>
      </dsp:txBody>
      <dsp:txXfrm>
        <a:off x="5635846" y="257474"/>
        <a:ext cx="1924526" cy="1181504"/>
      </dsp:txXfrm>
    </dsp:sp>
    <dsp:sp modelId="{BD0A7908-9806-ED49-A818-971F5990B824}">
      <dsp:nvSpPr>
        <dsp:cNvPr id="0" name=""/>
        <dsp:cNvSpPr/>
      </dsp:nvSpPr>
      <dsp:spPr>
        <a:xfrm>
          <a:off x="779693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796935" y="699572"/>
        <a:ext cx="296509" cy="297308"/>
      </dsp:txXfrm>
    </dsp:sp>
    <dsp:sp modelId="{6D774A3D-346B-FB49-A679-26F08D9DC30E}">
      <dsp:nvSpPr>
        <dsp:cNvPr id="0" name=""/>
        <dsp:cNvSpPr/>
      </dsp:nvSpPr>
      <dsp:spPr>
        <a:xfrm>
          <a:off x="8396347" y="220716"/>
          <a:ext cx="1998042" cy="1255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GB" sz="1800" kern="1200">
              <a:latin typeface="Calibri Light" panose="020F0302020204030204"/>
            </a:rPr>
            <a:t>IDA pts sent to GASTRO irrespective of raised FIT</a:t>
          </a:r>
          <a:endParaRPr lang="en-GB" sz="1800" kern="1200"/>
        </a:p>
      </dsp:txBody>
      <dsp:txXfrm>
        <a:off x="8433105" y="257474"/>
        <a:ext cx="1924526" cy="11815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4B390-6477-4C4A-BCAA-BCE98EEA217C}">
      <dsp:nvSpPr>
        <dsp:cNvPr id="0" name=""/>
        <dsp:cNvSpPr/>
      </dsp:nvSpPr>
      <dsp:spPr>
        <a:xfrm>
          <a:off x="4569" y="108326"/>
          <a:ext cx="1998042" cy="1479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a:latin typeface="Aptos"/>
            </a:rPr>
            <a:t>Triaged by </a:t>
          </a:r>
          <a:r>
            <a:rPr lang="en-GB" sz="1600" kern="1200">
              <a:latin typeface="Calibri"/>
              <a:ea typeface="Calibri"/>
              <a:cs typeface="Calibri"/>
            </a:rPr>
            <a:t>non</a:t>
          </a:r>
          <a:r>
            <a:rPr lang="en-GB" sz="1600" kern="1200">
              <a:latin typeface="Aptos"/>
            </a:rPr>
            <a:t> clinical team against protocol </a:t>
          </a:r>
          <a:endParaRPr lang="en-GB" sz="1600" kern="1200"/>
        </a:p>
      </dsp:txBody>
      <dsp:txXfrm>
        <a:off x="47911" y="151668"/>
        <a:ext cx="1911358" cy="1393116"/>
      </dsp:txXfrm>
    </dsp:sp>
    <dsp:sp modelId="{7FC21E8B-D914-3343-86E3-7AF2366CB10F}">
      <dsp:nvSpPr>
        <dsp:cNvPr id="0" name=""/>
        <dsp:cNvSpPr/>
      </dsp:nvSpPr>
      <dsp:spPr>
        <a:xfrm>
          <a:off x="2202416"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2202416" y="699572"/>
        <a:ext cx="296509" cy="297308"/>
      </dsp:txXfrm>
    </dsp:sp>
    <dsp:sp modelId="{508F6CAB-3745-8E48-A76B-E67F1F53526C}">
      <dsp:nvSpPr>
        <dsp:cNvPr id="0" name=""/>
        <dsp:cNvSpPr/>
      </dsp:nvSpPr>
      <dsp:spPr>
        <a:xfrm>
          <a:off x="2801829" y="108326"/>
          <a:ext cx="1998042" cy="1479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a:latin typeface="Calibri"/>
              <a:ea typeface="Calibri"/>
              <a:cs typeface="Calibri"/>
            </a:rPr>
            <a:t>PS 0-1 Nurse led telephone assessment                                 PS 2 – Nurse Led F2F</a:t>
          </a:r>
        </a:p>
      </dsp:txBody>
      <dsp:txXfrm>
        <a:off x="2845171" y="151668"/>
        <a:ext cx="1911358" cy="1393116"/>
      </dsp:txXfrm>
    </dsp:sp>
    <dsp:sp modelId="{C9CBBA09-147F-AA48-A048-8C93F6E0BEB4}">
      <dsp:nvSpPr>
        <dsp:cNvPr id="0" name=""/>
        <dsp:cNvSpPr/>
      </dsp:nvSpPr>
      <dsp:spPr>
        <a:xfrm>
          <a:off x="499967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4999675" y="699572"/>
        <a:ext cx="296509" cy="297308"/>
      </dsp:txXfrm>
    </dsp:sp>
    <dsp:sp modelId="{8DD99C15-B354-F74D-9913-595085F908ED}">
      <dsp:nvSpPr>
        <dsp:cNvPr id="0" name=""/>
        <dsp:cNvSpPr/>
      </dsp:nvSpPr>
      <dsp:spPr>
        <a:xfrm>
          <a:off x="5599088" y="108326"/>
          <a:ext cx="1998042" cy="1479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ptos"/>
            </a:rPr>
            <a:t>Palpable Abdominal mass, rectal or anal mass or very complex PMH or Consent issues to Consultant F2F clinic </a:t>
          </a:r>
          <a:endParaRPr lang="en-GB" sz="1500" kern="1200"/>
        </a:p>
      </dsp:txBody>
      <dsp:txXfrm>
        <a:off x="5642430" y="151668"/>
        <a:ext cx="1911358" cy="1393116"/>
      </dsp:txXfrm>
    </dsp:sp>
    <dsp:sp modelId="{BD0A7908-9806-ED49-A818-971F5990B824}">
      <dsp:nvSpPr>
        <dsp:cNvPr id="0" name=""/>
        <dsp:cNvSpPr/>
      </dsp:nvSpPr>
      <dsp:spPr>
        <a:xfrm>
          <a:off x="779693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7796935" y="699572"/>
        <a:ext cx="296509" cy="297308"/>
      </dsp:txXfrm>
    </dsp:sp>
    <dsp:sp modelId="{6D774A3D-346B-FB49-A679-26F08D9DC30E}">
      <dsp:nvSpPr>
        <dsp:cNvPr id="0" name=""/>
        <dsp:cNvSpPr/>
      </dsp:nvSpPr>
      <dsp:spPr>
        <a:xfrm>
          <a:off x="8396347" y="108326"/>
          <a:ext cx="1998042" cy="1479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ptos"/>
              <a:ea typeface="Calibri Light" panose="020F0302020204030204"/>
              <a:cs typeface="Calibri Light" panose="020F0302020204030204"/>
            </a:rPr>
            <a:t>IDA service run by Gastro Cons and tests arranged virtually with review if required </a:t>
          </a:r>
          <a:endParaRPr lang="en-GB" sz="1500" kern="1200">
            <a:latin typeface="Calibri Light" panose="020F0302020204030204"/>
            <a:ea typeface="Calibri Light" panose="020F0302020204030204"/>
            <a:cs typeface="Calibri Light" panose="020F0302020204030204"/>
          </a:endParaRPr>
        </a:p>
      </dsp:txBody>
      <dsp:txXfrm>
        <a:off x="8439689" y="151668"/>
        <a:ext cx="1911358" cy="13931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4B390-6477-4C4A-BCAA-BCE98EEA217C}">
      <dsp:nvSpPr>
        <dsp:cNvPr id="0" name=""/>
        <dsp:cNvSpPr/>
      </dsp:nvSpPr>
      <dsp:spPr>
        <a:xfrm>
          <a:off x="4569" y="136423"/>
          <a:ext cx="1998042" cy="14236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All referrals triaged daily by FDS nurses in ERS</a:t>
          </a:r>
        </a:p>
      </dsp:txBody>
      <dsp:txXfrm>
        <a:off x="46265" y="178119"/>
        <a:ext cx="1914650" cy="1340213"/>
      </dsp:txXfrm>
    </dsp:sp>
    <dsp:sp modelId="{7FC21E8B-D914-3343-86E3-7AF2366CB10F}">
      <dsp:nvSpPr>
        <dsp:cNvPr id="0" name=""/>
        <dsp:cNvSpPr/>
      </dsp:nvSpPr>
      <dsp:spPr>
        <a:xfrm>
          <a:off x="2202416"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2202416" y="699572"/>
        <a:ext cx="296509" cy="297308"/>
      </dsp:txXfrm>
    </dsp:sp>
    <dsp:sp modelId="{508F6CAB-3745-8E48-A76B-E67F1F53526C}">
      <dsp:nvSpPr>
        <dsp:cNvPr id="0" name=""/>
        <dsp:cNvSpPr/>
      </dsp:nvSpPr>
      <dsp:spPr>
        <a:xfrm>
          <a:off x="2801829" y="136423"/>
          <a:ext cx="1998042" cy="14236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Outcomes: </a:t>
          </a:r>
        </a:p>
        <a:p>
          <a:pPr marL="0" lvl="0" indent="0" algn="ctr" defTabSz="622300">
            <a:lnSpc>
              <a:spcPct val="90000"/>
            </a:lnSpc>
            <a:spcBef>
              <a:spcPct val="0"/>
            </a:spcBef>
            <a:spcAft>
              <a:spcPct val="35000"/>
            </a:spcAft>
            <a:buNone/>
          </a:pPr>
          <a:r>
            <a:rPr lang="en-GB" sz="1400" kern="1200"/>
            <a:t>STT Colonoscopy/CTC</a:t>
          </a:r>
        </a:p>
        <a:p>
          <a:pPr marL="0" lvl="0" indent="0" algn="ctr" defTabSz="622300">
            <a:lnSpc>
              <a:spcPct val="90000"/>
            </a:lnSpc>
            <a:spcBef>
              <a:spcPct val="0"/>
            </a:spcBef>
            <a:spcAft>
              <a:spcPct val="35000"/>
            </a:spcAft>
            <a:buNone/>
          </a:pPr>
          <a:r>
            <a:rPr lang="en-GB" sz="1400" kern="1200"/>
            <a:t>F2F OPA with Cons/Reg</a:t>
          </a:r>
        </a:p>
        <a:p>
          <a:pPr marL="0" lvl="0" indent="0" algn="ctr" defTabSz="622300">
            <a:lnSpc>
              <a:spcPct val="90000"/>
            </a:lnSpc>
            <a:spcBef>
              <a:spcPct val="0"/>
            </a:spcBef>
            <a:spcAft>
              <a:spcPct val="35000"/>
            </a:spcAft>
            <a:buNone/>
          </a:pPr>
          <a:r>
            <a:rPr lang="en-GB" sz="1400" kern="1200"/>
            <a:t>Telephone OPA with Cons/Reg</a:t>
          </a:r>
        </a:p>
      </dsp:txBody>
      <dsp:txXfrm>
        <a:off x="2843525" y="178119"/>
        <a:ext cx="1914650" cy="1340213"/>
      </dsp:txXfrm>
    </dsp:sp>
    <dsp:sp modelId="{C9CBBA09-147F-AA48-A048-8C93F6E0BEB4}">
      <dsp:nvSpPr>
        <dsp:cNvPr id="0" name=""/>
        <dsp:cNvSpPr/>
      </dsp:nvSpPr>
      <dsp:spPr>
        <a:xfrm>
          <a:off x="499967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4999675" y="699572"/>
        <a:ext cx="296509" cy="297308"/>
      </dsp:txXfrm>
    </dsp:sp>
    <dsp:sp modelId="{8DD99C15-B354-F74D-9913-595085F908ED}">
      <dsp:nvSpPr>
        <dsp:cNvPr id="0" name=""/>
        <dsp:cNvSpPr/>
      </dsp:nvSpPr>
      <dsp:spPr>
        <a:xfrm>
          <a:off x="5599088" y="136423"/>
          <a:ext cx="1998042" cy="14236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Palpable mass or ulceration see in OPA</a:t>
          </a:r>
        </a:p>
      </dsp:txBody>
      <dsp:txXfrm>
        <a:off x="5640784" y="178119"/>
        <a:ext cx="1914650" cy="1340213"/>
      </dsp:txXfrm>
    </dsp:sp>
    <dsp:sp modelId="{BD0A7908-9806-ED49-A818-971F5990B824}">
      <dsp:nvSpPr>
        <dsp:cNvPr id="0" name=""/>
        <dsp:cNvSpPr/>
      </dsp:nvSpPr>
      <dsp:spPr>
        <a:xfrm>
          <a:off x="7796935" y="600469"/>
          <a:ext cx="423584" cy="4955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7796935" y="699572"/>
        <a:ext cx="296509" cy="297308"/>
      </dsp:txXfrm>
    </dsp:sp>
    <dsp:sp modelId="{6D774A3D-346B-FB49-A679-26F08D9DC30E}">
      <dsp:nvSpPr>
        <dsp:cNvPr id="0" name=""/>
        <dsp:cNvSpPr/>
      </dsp:nvSpPr>
      <dsp:spPr>
        <a:xfrm>
          <a:off x="8396347" y="136423"/>
          <a:ext cx="1998042" cy="14236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FIT negative asymptomatic IDA to IDA pathway</a:t>
          </a:r>
        </a:p>
      </dsp:txBody>
      <dsp:txXfrm>
        <a:off x="8438043" y="178119"/>
        <a:ext cx="1914650" cy="13402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F9FFA1-A898-4475-99D0-764470089FAB}" type="datetimeFigureOut">
              <a:rPr lang="en-GB" smtClean="0"/>
              <a:t>28/10/2026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4A6C7-F0FF-4B6C-A6B4-D81B1C970D02}" type="slidenum">
              <a:rPr lang="en-GB" smtClean="0"/>
              <a:t>‹#›</a:t>
            </a:fld>
            <a:endParaRPr lang="en-GB"/>
          </a:p>
        </p:txBody>
      </p:sp>
    </p:spTree>
    <p:extLst>
      <p:ext uri="{BB962C8B-B14F-4D97-AF65-F5344CB8AC3E}">
        <p14:creationId xmlns:p14="http://schemas.microsoft.com/office/powerpoint/2010/main" val="3042481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Thank cancer champions on the amazing work that previous LIS' have done </a:t>
            </a:r>
          </a:p>
          <a:p>
            <a:r>
              <a:rPr lang="en-GB"/>
              <a:t>Changes in urology pathways, lung cancer, smoking cessation</a:t>
            </a:r>
          </a:p>
          <a:p>
            <a:r>
              <a:rPr lang="en-GB"/>
              <a:t>Also huge work that has been done with FIT accompanying LGI referrals via the IIF investment and impact fund  - successfully reached FIT result with &gt;80% LGI USC referrals</a:t>
            </a:r>
          </a:p>
          <a:p>
            <a:endParaRPr lang="en-GB"/>
          </a:p>
          <a:p>
            <a:r>
              <a:rPr lang="en-GB"/>
              <a:t>Questions at the end as the session is being recorded for you to use in your PCNs – please pop them in the chat or ask at the end</a:t>
            </a:r>
          </a:p>
          <a:p>
            <a:r>
              <a:rPr lang="en-GB"/>
              <a:t>Cameras and mics off – pop on at the end </a:t>
            </a:r>
          </a:p>
        </p:txBody>
      </p:sp>
      <p:sp>
        <p:nvSpPr>
          <p:cNvPr id="4" name="Slide Number Placeholder 3"/>
          <p:cNvSpPr>
            <a:spLocks noGrp="1"/>
          </p:cNvSpPr>
          <p:nvPr>
            <p:ph type="sldNum" sz="quarter" idx="5"/>
          </p:nvPr>
        </p:nvSpPr>
        <p:spPr/>
        <p:txBody>
          <a:bodyPr/>
          <a:lstStyle/>
          <a:p>
            <a:fld id="{8674A6C7-F0FF-4B6C-A6B4-D81B1C970D02}" type="slidenum">
              <a:rPr lang="en-GB" smtClean="0"/>
              <a:t>1</a:t>
            </a:fld>
            <a:endParaRPr lang="en-GB"/>
          </a:p>
        </p:txBody>
      </p:sp>
    </p:spTree>
    <p:extLst>
      <p:ext uri="{BB962C8B-B14F-4D97-AF65-F5344CB8AC3E}">
        <p14:creationId xmlns:p14="http://schemas.microsoft.com/office/powerpoint/2010/main" val="192484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a:p>
            <a:endParaRPr lang="en-GB"/>
          </a:p>
        </p:txBody>
      </p:sp>
      <p:sp>
        <p:nvSpPr>
          <p:cNvPr id="4" name="Slide Number Placeholder 3"/>
          <p:cNvSpPr>
            <a:spLocks noGrp="1"/>
          </p:cNvSpPr>
          <p:nvPr>
            <p:ph type="sldNum" sz="quarter" idx="5"/>
          </p:nvPr>
        </p:nvSpPr>
        <p:spPr/>
        <p:txBody>
          <a:bodyPr/>
          <a:lstStyle/>
          <a:p>
            <a:fld id="{8674A6C7-F0FF-4B6C-A6B4-D81B1C970D02}" type="slidenum">
              <a:rPr lang="en-GB" smtClean="0"/>
              <a:t>2</a:t>
            </a:fld>
            <a:endParaRPr lang="en-GB"/>
          </a:p>
        </p:txBody>
      </p:sp>
    </p:spTree>
    <p:extLst>
      <p:ext uri="{BB962C8B-B14F-4D97-AF65-F5344CB8AC3E}">
        <p14:creationId xmlns:p14="http://schemas.microsoft.com/office/powerpoint/2010/main" val="405540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Resources will be provided – details later </a:t>
            </a:r>
          </a:p>
          <a:p>
            <a:endParaRPr lang="en-US">
              <a:latin typeface="Calibri"/>
              <a:ea typeface="Calibri"/>
              <a:cs typeface="Calibri"/>
            </a:endParaRPr>
          </a:p>
          <a:p>
            <a:r>
              <a:rPr lang="en-US">
                <a:latin typeface="Calibri"/>
                <a:ea typeface="Calibri"/>
                <a:cs typeface="Calibri"/>
              </a:rPr>
              <a:t>They may have heard this – you are cancer champions but we know that often it is hard to disseminate info around the PCN</a:t>
            </a:r>
          </a:p>
          <a:p>
            <a:r>
              <a:rPr lang="en-US">
                <a:latin typeface="Calibri"/>
                <a:ea typeface="Calibri"/>
                <a:cs typeface="Calibri"/>
              </a:rPr>
              <a:t>Trickle down</a:t>
            </a:r>
          </a:p>
        </p:txBody>
      </p:sp>
      <p:sp>
        <p:nvSpPr>
          <p:cNvPr id="4" name="Slide Number Placeholder 3"/>
          <p:cNvSpPr>
            <a:spLocks noGrp="1"/>
          </p:cNvSpPr>
          <p:nvPr>
            <p:ph type="sldNum" sz="quarter" idx="5"/>
          </p:nvPr>
        </p:nvSpPr>
        <p:spPr/>
        <p:txBody>
          <a:bodyPr/>
          <a:lstStyle/>
          <a:p>
            <a:fld id="{8674A6C7-F0FF-4B6C-A6B4-D81B1C970D02}" type="slidenum">
              <a:rPr lang="en-GB" smtClean="0"/>
              <a:t>3</a:t>
            </a:fld>
            <a:endParaRPr lang="en-GB"/>
          </a:p>
        </p:txBody>
      </p:sp>
    </p:spTree>
    <p:extLst>
      <p:ext uri="{BB962C8B-B14F-4D97-AF65-F5344CB8AC3E}">
        <p14:creationId xmlns:p14="http://schemas.microsoft.com/office/powerpoint/2010/main" val="481481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does a good quality (and realistic) referral look like?</a:t>
            </a:r>
          </a:p>
          <a:p>
            <a:r>
              <a:rPr lang="en-US"/>
              <a:t>How do referrals from your practice compare?</a:t>
            </a:r>
          </a:p>
          <a:p>
            <a:endParaRPr lang="en-GB"/>
          </a:p>
        </p:txBody>
      </p:sp>
      <p:sp>
        <p:nvSpPr>
          <p:cNvPr id="4" name="Slide Number Placeholder 3"/>
          <p:cNvSpPr>
            <a:spLocks noGrp="1"/>
          </p:cNvSpPr>
          <p:nvPr>
            <p:ph type="sldNum" sz="quarter" idx="5"/>
          </p:nvPr>
        </p:nvSpPr>
        <p:spPr/>
        <p:txBody>
          <a:bodyPr/>
          <a:lstStyle/>
          <a:p>
            <a:fld id="{8674A6C7-F0FF-4B6C-A6B4-D81B1C970D02}" type="slidenum">
              <a:rPr lang="en-GB" smtClean="0"/>
              <a:t>4</a:t>
            </a:fld>
            <a:endParaRPr lang="en-GB"/>
          </a:p>
        </p:txBody>
      </p:sp>
    </p:spTree>
    <p:extLst>
      <p:ext uri="{BB962C8B-B14F-4D97-AF65-F5344CB8AC3E}">
        <p14:creationId xmlns:p14="http://schemas.microsoft.com/office/powerpoint/2010/main" val="1715334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42424"/>
                </a:solidFill>
                <a:highlight>
                  <a:srgbClr val="FFFFFF"/>
                </a:highlight>
              </a:rPr>
              <a:t>Bowel cancer is common, has one of the highest potentials for lives saved through earlier diagnosis, and we now have powerful tools available to us through screening and FIT-based pathways.</a:t>
            </a:r>
            <a:endParaRPr lang="en-US">
              <a:solidFill>
                <a:srgbClr val="242424"/>
              </a:solidFill>
              <a:highlight>
                <a:srgbClr val="FFFFFF"/>
              </a:highlight>
              <a:ea typeface="Calibri"/>
              <a:cs typeface="Calibri"/>
            </a:endParaRPr>
          </a:p>
          <a:p>
            <a:r>
              <a:rPr lang="en-US">
                <a:solidFill>
                  <a:srgbClr val="242424"/>
                </a:solidFill>
              </a:rPr>
              <a:t>aligns perfectly with where we can make the biggest difference in primary care.</a:t>
            </a:r>
            <a:br>
              <a:rPr lang="en-US">
                <a:cs typeface="+mn-lt"/>
              </a:rPr>
            </a:br>
            <a:endParaRPr lang="en-US">
              <a:solidFill>
                <a:srgbClr val="242424"/>
              </a:solidFill>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8674A6C7-F0FF-4B6C-A6B4-D81B1C970D02}" type="slidenum">
              <a:rPr lang="en-GB" smtClean="0"/>
              <a:t>5</a:t>
            </a:fld>
            <a:endParaRPr lang="en-GB"/>
          </a:p>
        </p:txBody>
      </p:sp>
    </p:spTree>
    <p:extLst>
      <p:ext uri="{BB962C8B-B14F-4D97-AF65-F5344CB8AC3E}">
        <p14:creationId xmlns:p14="http://schemas.microsoft.com/office/powerpoint/2010/main" val="3918447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00000"/>
                </a:solidFill>
              </a:rPr>
              <a:t>Over the last year we have reviewed over 1000 colorectal cancer diagnoses across HIOW. Whilst much excellent care was delivered, the audit identified recurring themes where earlier diagnosis may have been possible. </a:t>
            </a:r>
            <a:endParaRPr lang="en-US">
              <a:solidFill>
                <a:srgbClr val="000000"/>
              </a:solidFill>
            </a:endParaRPr>
          </a:p>
          <a:p>
            <a:r>
              <a:rPr lang="en-GB">
                <a:solidFill>
                  <a:srgbClr val="000000"/>
                </a:solidFill>
              </a:rPr>
              <a:t>Alliance is also working in </a:t>
            </a:r>
            <a:r>
              <a:rPr lang="en-GB" err="1">
                <a:solidFill>
                  <a:srgbClr val="000000"/>
                </a:solidFill>
              </a:rPr>
              <a:t>dorset</a:t>
            </a:r>
            <a:r>
              <a:rPr lang="en-GB">
                <a:solidFill>
                  <a:srgbClr val="000000"/>
                </a:solidFill>
              </a:rPr>
              <a:t> really closely with the LGI pathway and doing a deep dive into the fast track pathway – similar patterns are emerging </a:t>
            </a:r>
          </a:p>
          <a:p>
            <a:endParaRPr lang="en-GB">
              <a:solidFill>
                <a:srgbClr val="000000"/>
              </a:solidFill>
            </a:endParaRPr>
          </a:p>
          <a:p>
            <a:r>
              <a:rPr lang="en-GB">
                <a:solidFill>
                  <a:srgbClr val="000000"/>
                </a:solidFill>
              </a:rPr>
              <a:t>Delays identified included missing FIT testing, repeated presentations, lack of examination and delays investigating anaemia.</a:t>
            </a:r>
            <a:endParaRPr lang="en-US"/>
          </a:p>
          <a:p>
            <a:r>
              <a:rPr lang="en-US">
                <a:solidFill>
                  <a:srgbClr val="242424"/>
                </a:solidFill>
              </a:rPr>
              <a:t> </a:t>
            </a:r>
            <a:endParaRPr lang="en-GB">
              <a:solidFill>
                <a:srgbClr val="444444"/>
              </a:solidFill>
            </a:endParaRPr>
          </a:p>
          <a:p>
            <a:r>
              <a:rPr lang="en-US">
                <a:solidFill>
                  <a:srgbClr val="242424"/>
                </a:solidFill>
              </a:rPr>
              <a:t>Hopefully will help us diagnose more cancers earlier, reduce emergency presentations, and improve outcomes for our patients</a:t>
            </a:r>
            <a:endParaRPr lang="en-GB">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74A6C7-F0FF-4B6C-A6B4-D81B1C970D02}" type="slidenum">
              <a:rPr lang="en-GB" smtClean="0"/>
              <a:t>6</a:t>
            </a:fld>
            <a:endParaRPr lang="en-GB"/>
          </a:p>
        </p:txBody>
      </p:sp>
    </p:spTree>
    <p:extLst>
      <p:ext uri="{BB962C8B-B14F-4D97-AF65-F5344CB8AC3E}">
        <p14:creationId xmlns:p14="http://schemas.microsoft.com/office/powerpoint/2010/main" val="1388559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Julie to explain </a:t>
            </a:r>
          </a:p>
        </p:txBody>
      </p:sp>
      <p:sp>
        <p:nvSpPr>
          <p:cNvPr id="4" name="Slide Number Placeholder 3"/>
          <p:cNvSpPr>
            <a:spLocks noGrp="1"/>
          </p:cNvSpPr>
          <p:nvPr>
            <p:ph type="sldNum" sz="quarter" idx="5"/>
          </p:nvPr>
        </p:nvSpPr>
        <p:spPr/>
        <p:txBody>
          <a:bodyPr/>
          <a:lstStyle/>
          <a:p>
            <a:fld id="{8674A6C7-F0FF-4B6C-A6B4-D81B1C970D02}" type="slidenum">
              <a:rPr lang="en-GB" smtClean="0"/>
              <a:t>8</a:t>
            </a:fld>
            <a:endParaRPr lang="en-GB"/>
          </a:p>
        </p:txBody>
      </p:sp>
    </p:spTree>
    <p:extLst>
      <p:ext uri="{BB962C8B-B14F-4D97-AF65-F5344CB8AC3E}">
        <p14:creationId xmlns:p14="http://schemas.microsoft.com/office/powerpoint/2010/main" val="1376509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Donna to explain </a:t>
            </a:r>
          </a:p>
        </p:txBody>
      </p:sp>
      <p:sp>
        <p:nvSpPr>
          <p:cNvPr id="4" name="Slide Number Placeholder 3"/>
          <p:cNvSpPr>
            <a:spLocks noGrp="1"/>
          </p:cNvSpPr>
          <p:nvPr>
            <p:ph type="sldNum" sz="quarter" idx="5"/>
          </p:nvPr>
        </p:nvSpPr>
        <p:spPr/>
        <p:txBody>
          <a:bodyPr/>
          <a:lstStyle/>
          <a:p>
            <a:fld id="{8674A6C7-F0FF-4B6C-A6B4-D81B1C970D02}" type="slidenum">
              <a:rPr lang="en-GB" smtClean="0"/>
              <a:t>9</a:t>
            </a:fld>
            <a:endParaRPr lang="en-GB"/>
          </a:p>
        </p:txBody>
      </p:sp>
    </p:spTree>
    <p:extLst>
      <p:ext uri="{BB962C8B-B14F-4D97-AF65-F5344CB8AC3E}">
        <p14:creationId xmlns:p14="http://schemas.microsoft.com/office/powerpoint/2010/main" val="81409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Helen – explain we are going to ask why each aspect of the pathway are required? </a:t>
            </a:r>
          </a:p>
          <a:p>
            <a:endParaRPr lang="en-GB"/>
          </a:p>
        </p:txBody>
      </p:sp>
      <p:sp>
        <p:nvSpPr>
          <p:cNvPr id="4" name="Slide Number Placeholder 3"/>
          <p:cNvSpPr>
            <a:spLocks noGrp="1"/>
          </p:cNvSpPr>
          <p:nvPr>
            <p:ph type="sldNum" sz="quarter" idx="5"/>
          </p:nvPr>
        </p:nvSpPr>
        <p:spPr/>
        <p:txBody>
          <a:bodyPr/>
          <a:lstStyle/>
          <a:p>
            <a:fld id="{8674A6C7-F0FF-4B6C-A6B4-D81B1C970D02}" type="slidenum">
              <a:rPr lang="en-GB" smtClean="0"/>
              <a:t>10</a:t>
            </a:fld>
            <a:endParaRPr lang="en-GB"/>
          </a:p>
        </p:txBody>
      </p:sp>
    </p:spTree>
    <p:extLst>
      <p:ext uri="{BB962C8B-B14F-4D97-AF65-F5344CB8AC3E}">
        <p14:creationId xmlns:p14="http://schemas.microsoft.com/office/powerpoint/2010/main" val="1912204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 to ask Julie</a:t>
            </a:r>
          </a:p>
        </p:txBody>
      </p:sp>
      <p:sp>
        <p:nvSpPr>
          <p:cNvPr id="4" name="Slide Number Placeholder 3"/>
          <p:cNvSpPr>
            <a:spLocks noGrp="1"/>
          </p:cNvSpPr>
          <p:nvPr>
            <p:ph type="sldNum" sz="quarter" idx="5"/>
          </p:nvPr>
        </p:nvSpPr>
        <p:spPr/>
        <p:txBody>
          <a:bodyPr/>
          <a:lstStyle/>
          <a:p>
            <a:fld id="{8674A6C7-F0FF-4B6C-A6B4-D81B1C970D02}" type="slidenum">
              <a:rPr lang="en-GB" smtClean="0"/>
              <a:t>11</a:t>
            </a:fld>
            <a:endParaRPr lang="en-GB"/>
          </a:p>
        </p:txBody>
      </p:sp>
    </p:spTree>
    <p:extLst>
      <p:ext uri="{BB962C8B-B14F-4D97-AF65-F5344CB8AC3E}">
        <p14:creationId xmlns:p14="http://schemas.microsoft.com/office/powerpoint/2010/main" val="410507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 to ask Julie </a:t>
            </a:r>
          </a:p>
        </p:txBody>
      </p:sp>
      <p:sp>
        <p:nvSpPr>
          <p:cNvPr id="4" name="Slide Number Placeholder 3"/>
          <p:cNvSpPr>
            <a:spLocks noGrp="1"/>
          </p:cNvSpPr>
          <p:nvPr>
            <p:ph type="sldNum" sz="quarter" idx="5"/>
          </p:nvPr>
        </p:nvSpPr>
        <p:spPr/>
        <p:txBody>
          <a:bodyPr/>
          <a:lstStyle/>
          <a:p>
            <a:fld id="{8674A6C7-F0FF-4B6C-A6B4-D81B1C970D02}" type="slidenum">
              <a:rPr lang="en-GB" smtClean="0"/>
              <a:t>12</a:t>
            </a:fld>
            <a:endParaRPr lang="en-GB"/>
          </a:p>
        </p:txBody>
      </p:sp>
    </p:spTree>
    <p:extLst>
      <p:ext uri="{BB962C8B-B14F-4D97-AF65-F5344CB8AC3E}">
        <p14:creationId xmlns:p14="http://schemas.microsoft.com/office/powerpoint/2010/main" val="2910068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 to ask </a:t>
            </a:r>
            <a:r>
              <a:rPr lang="en-US" err="1">
                <a:latin typeface="Calibri"/>
                <a:ea typeface="Calibri"/>
                <a:cs typeface="Calibri"/>
              </a:rPr>
              <a:t>donn</a:t>
            </a:r>
            <a:r>
              <a:rPr lang="en-US">
                <a:latin typeface="Calibri"/>
                <a:ea typeface="Calibri"/>
                <a:cs typeface="Calibri"/>
              </a:rPr>
              <a:t>a</a:t>
            </a:r>
          </a:p>
        </p:txBody>
      </p:sp>
      <p:sp>
        <p:nvSpPr>
          <p:cNvPr id="4" name="Slide Number Placeholder 3"/>
          <p:cNvSpPr>
            <a:spLocks noGrp="1"/>
          </p:cNvSpPr>
          <p:nvPr>
            <p:ph type="sldNum" sz="quarter" idx="5"/>
          </p:nvPr>
        </p:nvSpPr>
        <p:spPr/>
        <p:txBody>
          <a:bodyPr/>
          <a:lstStyle/>
          <a:p>
            <a:fld id="{8674A6C7-F0FF-4B6C-A6B4-D81B1C970D02}" type="slidenum">
              <a:rPr lang="en-GB" smtClean="0"/>
              <a:t>13</a:t>
            </a:fld>
            <a:endParaRPr lang="en-GB"/>
          </a:p>
        </p:txBody>
      </p:sp>
    </p:spTree>
    <p:extLst>
      <p:ext uri="{BB962C8B-B14F-4D97-AF65-F5344CB8AC3E}">
        <p14:creationId xmlns:p14="http://schemas.microsoft.com/office/powerpoint/2010/main" val="3909569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 to ask Julie </a:t>
            </a:r>
          </a:p>
          <a:p>
            <a:endParaRPr lang="en-US">
              <a:latin typeface="Calibri"/>
              <a:ea typeface="Calibri"/>
              <a:cs typeface="Calibri"/>
            </a:endParaRPr>
          </a:p>
          <a:p>
            <a:r>
              <a:rPr lang="en-US">
                <a:latin typeface="Calibri"/>
                <a:ea typeface="Calibri"/>
                <a:cs typeface="Calibri"/>
              </a:rPr>
              <a:t>Ask about time scales – </a:t>
            </a:r>
            <a:r>
              <a:rPr lang="en-US" err="1">
                <a:latin typeface="Calibri"/>
                <a:ea typeface="Calibri"/>
                <a:cs typeface="Calibri"/>
              </a:rPr>
              <a:t>eg</a:t>
            </a:r>
            <a:r>
              <a:rPr lang="en-US">
                <a:latin typeface="Calibri"/>
                <a:ea typeface="Calibri"/>
                <a:cs typeface="Calibri"/>
              </a:rPr>
              <a:t> what would we do if patient had been via LGI 2ww 1yr ago no findings??</a:t>
            </a:r>
          </a:p>
        </p:txBody>
      </p:sp>
      <p:sp>
        <p:nvSpPr>
          <p:cNvPr id="4" name="Slide Number Placeholder 3"/>
          <p:cNvSpPr>
            <a:spLocks noGrp="1"/>
          </p:cNvSpPr>
          <p:nvPr>
            <p:ph type="sldNum" sz="quarter" idx="5"/>
          </p:nvPr>
        </p:nvSpPr>
        <p:spPr/>
        <p:txBody>
          <a:bodyPr/>
          <a:lstStyle/>
          <a:p>
            <a:fld id="{8674A6C7-F0FF-4B6C-A6B4-D81B1C970D02}" type="slidenum">
              <a:rPr lang="en-GB" smtClean="0"/>
              <a:t>14</a:t>
            </a:fld>
            <a:endParaRPr lang="en-GB"/>
          </a:p>
        </p:txBody>
      </p:sp>
    </p:spTree>
    <p:extLst>
      <p:ext uri="{BB962C8B-B14F-4D97-AF65-F5344CB8AC3E}">
        <p14:creationId xmlns:p14="http://schemas.microsoft.com/office/powerpoint/2010/main" val="71896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Helen to ask donna </a:t>
            </a:r>
          </a:p>
        </p:txBody>
      </p:sp>
      <p:sp>
        <p:nvSpPr>
          <p:cNvPr id="4" name="Slide Number Placeholder 3"/>
          <p:cNvSpPr>
            <a:spLocks noGrp="1"/>
          </p:cNvSpPr>
          <p:nvPr>
            <p:ph type="sldNum" sz="quarter" idx="5"/>
          </p:nvPr>
        </p:nvSpPr>
        <p:spPr/>
        <p:txBody>
          <a:bodyPr/>
          <a:lstStyle/>
          <a:p>
            <a:fld id="{8674A6C7-F0FF-4B6C-A6B4-D81B1C970D02}" type="slidenum">
              <a:rPr lang="en-GB" smtClean="0"/>
              <a:t>15</a:t>
            </a:fld>
            <a:endParaRPr lang="en-GB"/>
          </a:p>
        </p:txBody>
      </p:sp>
    </p:spTree>
    <p:extLst>
      <p:ext uri="{BB962C8B-B14F-4D97-AF65-F5344CB8AC3E}">
        <p14:creationId xmlns:p14="http://schemas.microsoft.com/office/powerpoint/2010/main" val="3171326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helen</a:t>
            </a:r>
          </a:p>
        </p:txBody>
      </p:sp>
      <p:sp>
        <p:nvSpPr>
          <p:cNvPr id="4" name="Slide Number Placeholder 3"/>
          <p:cNvSpPr>
            <a:spLocks noGrp="1"/>
          </p:cNvSpPr>
          <p:nvPr>
            <p:ph type="sldNum" sz="quarter" idx="5"/>
          </p:nvPr>
        </p:nvSpPr>
        <p:spPr/>
        <p:txBody>
          <a:bodyPr/>
          <a:lstStyle/>
          <a:p>
            <a:fld id="{8674A6C7-F0FF-4B6C-A6B4-D81B1C970D02}" type="slidenum">
              <a:rPr lang="en-GB" smtClean="0"/>
              <a:t>16</a:t>
            </a:fld>
            <a:endParaRPr lang="en-GB"/>
          </a:p>
        </p:txBody>
      </p:sp>
    </p:spTree>
    <p:extLst>
      <p:ext uri="{BB962C8B-B14F-4D97-AF65-F5344CB8AC3E}">
        <p14:creationId xmlns:p14="http://schemas.microsoft.com/office/powerpoint/2010/main" val="2214664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helen</a:t>
            </a:r>
          </a:p>
        </p:txBody>
      </p:sp>
      <p:sp>
        <p:nvSpPr>
          <p:cNvPr id="4" name="Slide Number Placeholder 3"/>
          <p:cNvSpPr>
            <a:spLocks noGrp="1"/>
          </p:cNvSpPr>
          <p:nvPr>
            <p:ph type="sldNum" sz="quarter" idx="5"/>
          </p:nvPr>
        </p:nvSpPr>
        <p:spPr/>
        <p:txBody>
          <a:bodyPr/>
          <a:lstStyle/>
          <a:p>
            <a:fld id="{8674A6C7-F0FF-4B6C-A6B4-D81B1C970D02}" type="slidenum">
              <a:rPr lang="en-GB" smtClean="0"/>
              <a:t>17</a:t>
            </a:fld>
            <a:endParaRPr lang="en-GB"/>
          </a:p>
        </p:txBody>
      </p:sp>
    </p:spTree>
    <p:extLst>
      <p:ext uri="{BB962C8B-B14F-4D97-AF65-F5344CB8AC3E}">
        <p14:creationId xmlns:p14="http://schemas.microsoft.com/office/powerpoint/2010/main" val="2360760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a:t>
            </a:r>
          </a:p>
        </p:txBody>
      </p:sp>
      <p:sp>
        <p:nvSpPr>
          <p:cNvPr id="4" name="Slide Number Placeholder 3"/>
          <p:cNvSpPr>
            <a:spLocks noGrp="1"/>
          </p:cNvSpPr>
          <p:nvPr>
            <p:ph type="sldNum" sz="quarter" idx="5"/>
          </p:nvPr>
        </p:nvSpPr>
        <p:spPr/>
        <p:txBody>
          <a:bodyPr/>
          <a:lstStyle/>
          <a:p>
            <a:fld id="{8674A6C7-F0FF-4B6C-A6B4-D81B1C970D02}" type="slidenum">
              <a:rPr lang="en-GB" smtClean="0"/>
              <a:t>18</a:t>
            </a:fld>
            <a:endParaRPr lang="en-GB"/>
          </a:p>
        </p:txBody>
      </p:sp>
    </p:spTree>
    <p:extLst>
      <p:ext uri="{BB962C8B-B14F-4D97-AF65-F5344CB8AC3E}">
        <p14:creationId xmlns:p14="http://schemas.microsoft.com/office/powerpoint/2010/main" val="1061684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solidFill>
                  <a:srgbClr val="000000"/>
                </a:solidFill>
                <a:latin typeface="-webkit-standard"/>
              </a:rPr>
              <a:t>New IDA</a:t>
            </a:r>
            <a:r>
              <a:rPr lang="en-GB" b="0" i="0" u="none" strike="noStrike">
                <a:solidFill>
                  <a:srgbClr val="000000"/>
                </a:solidFill>
                <a:effectLst/>
                <a:latin typeface="-webkit-standard"/>
              </a:rPr>
              <a:t> BSG guidance </a:t>
            </a:r>
            <a:r>
              <a:rPr lang="en-GB">
                <a:solidFill>
                  <a:srgbClr val="000000"/>
                </a:solidFill>
                <a:latin typeface="-webkit-standard"/>
              </a:rPr>
              <a:t>2025 is</a:t>
            </a:r>
            <a:r>
              <a:rPr lang="en-GB" b="0" i="0" u="none" strike="noStrike">
                <a:solidFill>
                  <a:srgbClr val="000000"/>
                </a:solidFill>
                <a:effectLst/>
                <a:latin typeface="-webkit-standard"/>
              </a:rPr>
              <a:t> that iron deficiency anaemia is different from other lower GI symptoms. Although FIT should be used in primary care </a:t>
            </a:r>
            <a:r>
              <a:rPr lang="en-GB">
                <a:solidFill>
                  <a:srgbClr val="000000"/>
                </a:solidFill>
                <a:latin typeface="-webkit-standard"/>
              </a:rPr>
              <a:t>now </a:t>
            </a:r>
            <a:r>
              <a:rPr lang="en-GB" b="0" i="0" u="none" strike="noStrike">
                <a:solidFill>
                  <a:srgbClr val="000000"/>
                </a:solidFill>
                <a:effectLst/>
                <a:latin typeface="-webkit-standard"/>
              </a:rPr>
              <a:t>a negative FIT does not exclude significant pathology and should not prevent appropriate investigation. </a:t>
            </a:r>
            <a:endParaRPr lang="en-US">
              <a:solidFill>
                <a:srgbClr val="000000"/>
              </a:solidFill>
              <a:latin typeface="Aptos" panose="02110004020202020204"/>
            </a:endParaRPr>
          </a:p>
          <a:p>
            <a:pPr>
              <a:defRPr/>
            </a:pPr>
            <a:r>
              <a:rPr lang="en-GB" b="0" i="0" u="none" strike="noStrike">
                <a:solidFill>
                  <a:srgbClr val="000000"/>
                </a:solidFill>
                <a:effectLst/>
                <a:latin typeface="-webkit-standard"/>
              </a:rPr>
              <a:t>In Dorset, asymptomatic IDA referrals continue to follow the dedicated IDA pathway, even if the FIT is positive, whereas across HIOW there is greater variation in local pathways.</a:t>
            </a:r>
            <a:endParaRPr lang="en-US"/>
          </a:p>
          <a:p>
            <a:endParaRPr lang="en-GB"/>
          </a:p>
        </p:txBody>
      </p:sp>
      <p:sp>
        <p:nvSpPr>
          <p:cNvPr id="4" name="Slide Number Placeholder 3"/>
          <p:cNvSpPr>
            <a:spLocks noGrp="1"/>
          </p:cNvSpPr>
          <p:nvPr>
            <p:ph type="sldNum" sz="quarter" idx="5"/>
          </p:nvPr>
        </p:nvSpPr>
        <p:spPr/>
        <p:txBody>
          <a:bodyPr/>
          <a:lstStyle/>
          <a:p>
            <a:fld id="{8674A6C7-F0FF-4B6C-A6B4-D81B1C970D02}" type="slidenum">
              <a:rPr lang="en-GB" smtClean="0"/>
              <a:t>19</a:t>
            </a:fld>
            <a:endParaRPr lang="en-GB"/>
          </a:p>
        </p:txBody>
      </p:sp>
    </p:spTree>
    <p:extLst>
      <p:ext uri="{BB962C8B-B14F-4D97-AF65-F5344CB8AC3E}">
        <p14:creationId xmlns:p14="http://schemas.microsoft.com/office/powerpoint/2010/main" val="2184920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Julie to explain further from a secondary care perspective – understanding that there are some local differences in pathways </a:t>
            </a:r>
          </a:p>
        </p:txBody>
      </p:sp>
      <p:sp>
        <p:nvSpPr>
          <p:cNvPr id="4" name="Slide Number Placeholder 3"/>
          <p:cNvSpPr>
            <a:spLocks noGrp="1"/>
          </p:cNvSpPr>
          <p:nvPr>
            <p:ph type="sldNum" sz="quarter" idx="5"/>
          </p:nvPr>
        </p:nvSpPr>
        <p:spPr/>
        <p:txBody>
          <a:bodyPr/>
          <a:lstStyle/>
          <a:p>
            <a:fld id="{8674A6C7-F0FF-4B6C-A6B4-D81B1C970D02}" type="slidenum">
              <a:rPr lang="en-GB" smtClean="0"/>
              <a:t>20</a:t>
            </a:fld>
            <a:endParaRPr lang="en-GB"/>
          </a:p>
        </p:txBody>
      </p:sp>
    </p:spTree>
    <p:extLst>
      <p:ext uri="{BB962C8B-B14F-4D97-AF65-F5344CB8AC3E}">
        <p14:creationId xmlns:p14="http://schemas.microsoft.com/office/powerpoint/2010/main" val="294893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a:t>Helen </a:t>
            </a:r>
            <a:endParaRPr lang="en-US"/>
          </a:p>
          <a:p>
            <a:r>
              <a:rPr lang="en-GB"/>
              <a:t>Rectal</a:t>
            </a:r>
            <a:r>
              <a:t> bleeding should not be attributed to </a:t>
            </a:r>
            <a:r>
              <a:rPr err="1"/>
              <a:t>haemorrhoids</a:t>
            </a:r>
            <a:r>
              <a:t> without full assessment.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Helen </a:t>
            </a:r>
          </a:p>
          <a:p>
            <a:endParaRPr lang="en-US">
              <a:latin typeface="Calibri"/>
              <a:ea typeface="Calibri"/>
              <a:cs typeface="Calibri"/>
            </a:endParaRPr>
          </a:p>
          <a:p>
            <a:r>
              <a:rPr lang="en-US">
                <a:latin typeface="Calibri"/>
                <a:ea typeface="Calibri"/>
                <a:cs typeface="Calibri"/>
              </a:rPr>
              <a:t>Print out labels – remember date ??</a:t>
            </a:r>
          </a:p>
        </p:txBody>
      </p:sp>
      <p:sp>
        <p:nvSpPr>
          <p:cNvPr id="4" name="Slide Number Placeholder 3"/>
          <p:cNvSpPr>
            <a:spLocks noGrp="1"/>
          </p:cNvSpPr>
          <p:nvPr>
            <p:ph type="sldNum" sz="quarter" idx="5"/>
          </p:nvPr>
        </p:nvSpPr>
        <p:spPr/>
        <p:txBody>
          <a:bodyPr/>
          <a:lstStyle/>
          <a:p>
            <a:fld id="{8674A6C7-F0FF-4B6C-A6B4-D81B1C970D02}" type="slidenum">
              <a:rPr lang="en-GB" smtClean="0"/>
              <a:t>22</a:t>
            </a:fld>
            <a:endParaRPr lang="en-GB"/>
          </a:p>
        </p:txBody>
      </p:sp>
    </p:spTree>
    <p:extLst>
      <p:ext uri="{BB962C8B-B14F-4D97-AF65-F5344CB8AC3E}">
        <p14:creationId xmlns:p14="http://schemas.microsoft.com/office/powerpoint/2010/main" val="3445502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 small number of practices in Hampshire are testing a new FIT safety netting template in Ardens, as part of a project led by the national cancer programme. We will share details and learning from this as soon as we are able to.</a:t>
            </a:r>
          </a:p>
          <a:p>
            <a:endParaRPr lang="en-GB"/>
          </a:p>
        </p:txBody>
      </p:sp>
      <p:sp>
        <p:nvSpPr>
          <p:cNvPr id="4" name="Slide Number Placeholder 3"/>
          <p:cNvSpPr>
            <a:spLocks noGrp="1"/>
          </p:cNvSpPr>
          <p:nvPr>
            <p:ph type="sldNum" sz="quarter" idx="5"/>
          </p:nvPr>
        </p:nvSpPr>
        <p:spPr/>
        <p:txBody>
          <a:bodyPr/>
          <a:lstStyle/>
          <a:p>
            <a:fld id="{8674A6C7-F0FF-4B6C-A6B4-D81B1C970D02}" type="slidenum">
              <a:rPr lang="en-GB" smtClean="0"/>
              <a:t>23</a:t>
            </a:fld>
            <a:endParaRPr lang="en-GB"/>
          </a:p>
        </p:txBody>
      </p:sp>
    </p:spTree>
    <p:extLst>
      <p:ext uri="{BB962C8B-B14F-4D97-AF65-F5344CB8AC3E}">
        <p14:creationId xmlns:p14="http://schemas.microsoft.com/office/powerpoint/2010/main" val="1474873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Links to be added</a:t>
            </a:r>
          </a:p>
        </p:txBody>
      </p:sp>
      <p:sp>
        <p:nvSpPr>
          <p:cNvPr id="4" name="Slide Number Placeholder 3"/>
          <p:cNvSpPr>
            <a:spLocks noGrp="1"/>
          </p:cNvSpPr>
          <p:nvPr>
            <p:ph type="sldNum" sz="quarter" idx="5"/>
          </p:nvPr>
        </p:nvSpPr>
        <p:spPr/>
        <p:txBody>
          <a:bodyPr/>
          <a:lstStyle/>
          <a:p>
            <a:fld id="{8674A6C7-F0FF-4B6C-A6B4-D81B1C970D02}" type="slidenum">
              <a:rPr lang="en-GB" smtClean="0"/>
              <a:t>25</a:t>
            </a:fld>
            <a:endParaRPr lang="en-GB"/>
          </a:p>
        </p:txBody>
      </p:sp>
    </p:spTree>
    <p:extLst>
      <p:ext uri="{BB962C8B-B14F-4D97-AF65-F5344CB8AC3E}">
        <p14:creationId xmlns:p14="http://schemas.microsoft.com/office/powerpoint/2010/main" val="813855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facebook.com/CancerMattersWessex/" TargetMode="External"/><Relationship Id="rId7" Type="http://schemas.openxmlformats.org/officeDocument/2006/relationships/hyperlink" Target="https://www.instagram.com/nhs_wca/" TargetMode="External"/><Relationship Id="rId12"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hyperlink" Target="https://www.youtube.com/channel/UCT9GZbjbgR-N7RkCRVp_weA" TargetMode="External"/><Relationship Id="rId5" Type="http://schemas.openxmlformats.org/officeDocument/2006/relationships/hyperlink" Target="https://www.linkedin.com/company/wessex-cancer-alliance/" TargetMode="Externa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hyperlink" Target="https://bsky.app/profile/nhs-wca.bsky.socia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0AB95A-44F2-E98A-44C5-E2273913541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E29B77-391A-9CC9-ADC0-8AAC5DEB119E}"/>
              </a:ext>
            </a:extLst>
          </p:cNvPr>
          <p:cNvSpPr>
            <a:spLocks noGrp="1"/>
          </p:cNvSpPr>
          <p:nvPr>
            <p:ph type="ctrTitle"/>
          </p:nvPr>
        </p:nvSpPr>
        <p:spPr>
          <a:xfrm>
            <a:off x="463463" y="1686298"/>
            <a:ext cx="4642927" cy="2517840"/>
          </a:xfrm>
        </p:spPr>
        <p:txBody>
          <a:bodyPr lIns="0" tIns="0" rIns="0" bIns="0" anchor="b">
            <a:normAutofit/>
          </a:bodyPr>
          <a:lstStyle>
            <a:lvl1pPr algn="l">
              <a:defRPr sz="4400"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65063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82CE10-8BEE-5166-D6B7-530F120B285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E29B77-391A-9CC9-ADC0-8AAC5DEB119E}"/>
              </a:ext>
            </a:extLst>
          </p:cNvPr>
          <p:cNvSpPr>
            <a:spLocks noGrp="1"/>
          </p:cNvSpPr>
          <p:nvPr>
            <p:ph type="ctrTitle"/>
          </p:nvPr>
        </p:nvSpPr>
        <p:spPr>
          <a:xfrm>
            <a:off x="463463" y="1686298"/>
            <a:ext cx="4642927" cy="2517840"/>
          </a:xfrm>
        </p:spPr>
        <p:txBody>
          <a:bodyPr lIns="0" tIns="0" rIns="0" bIns="0" anchor="b">
            <a:normAutofit/>
          </a:bodyPr>
          <a:lstStyle>
            <a:lvl1pPr algn="l">
              <a:defRPr sz="4400"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79111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1045E23-A094-8FA7-A4BB-E6BE6028948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02CDB43-2DA1-DD1A-2EB8-8EC041C59860}"/>
              </a:ext>
            </a:extLst>
          </p:cNvPr>
          <p:cNvSpPr>
            <a:spLocks noGrp="1"/>
          </p:cNvSpPr>
          <p:nvPr>
            <p:ph type="title"/>
          </p:nvPr>
        </p:nvSpPr>
        <p:spPr>
          <a:xfrm>
            <a:off x="1265129" y="432000"/>
            <a:ext cx="10494871" cy="1258688"/>
          </a:xfrm>
        </p:spPr>
        <p:txBody>
          <a:bodyPr lIns="0" tIns="0" rIns="0" bIns="0" anchor="t" anchorCtr="0"/>
          <a:lstStyle>
            <a:lvl1pPr>
              <a:defRPr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1FB88D23-6723-AE8F-3F18-2C30101F08AB}"/>
              </a:ext>
            </a:extLst>
          </p:cNvPr>
          <p:cNvSpPr>
            <a:spLocks noGrp="1"/>
          </p:cNvSpPr>
          <p:nvPr>
            <p:ph idx="1"/>
          </p:nvPr>
        </p:nvSpPr>
        <p:spPr>
          <a:xfrm>
            <a:off x="1265129" y="1825625"/>
            <a:ext cx="10494870" cy="3973926"/>
          </a:xfrm>
        </p:spPr>
        <p:txBody>
          <a:bodyPr lIns="0" tIns="0" rIns="0" bIns="0"/>
          <a:lstStyle>
            <a:lvl1pPr marL="288000" indent="-288000" defTabSz="864000">
              <a:buClr>
                <a:schemeClr val="accent2"/>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1pPr>
            <a:lvl2pPr marL="576000" indent="-288000" defTabSz="864000">
              <a:buClr>
                <a:schemeClr val="accent3"/>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2pPr>
            <a:lvl3pPr marL="864000" indent="-288000" defTabSz="864000">
              <a:buClr>
                <a:schemeClr val="accent1"/>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3pPr>
            <a:lvl4pPr marL="1152000" indent="-288000" defTabSz="864000">
              <a:buClr>
                <a:schemeClr val="accent4"/>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4pPr>
            <a:lvl5pPr marL="1440000" indent="-288000" defTabSz="864000">
              <a:buClr>
                <a:schemeClr val="accent2"/>
              </a:buClr>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hlinkClick r:id="rId3"/>
            <a:extLst>
              <a:ext uri="{FF2B5EF4-FFF2-40B4-BE49-F238E27FC236}">
                <a16:creationId xmlns:a16="http://schemas.microsoft.com/office/drawing/2014/main" id="{A8BFD328-1E96-2132-677F-85072F481CB9}"/>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8" name="Picture 7">
            <a:hlinkClick r:id="rId5"/>
            <a:extLst>
              <a:ext uri="{FF2B5EF4-FFF2-40B4-BE49-F238E27FC236}">
                <a16:creationId xmlns:a16="http://schemas.microsoft.com/office/drawing/2014/main" id="{120D0237-45E8-4350-A1AD-B2853706566B}"/>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0" name="Picture 9">
            <a:hlinkClick r:id="rId7"/>
            <a:extLst>
              <a:ext uri="{FF2B5EF4-FFF2-40B4-BE49-F238E27FC236}">
                <a16:creationId xmlns:a16="http://schemas.microsoft.com/office/drawing/2014/main" id="{FCCB464D-CB5C-BE0D-749E-63652D5A594D}"/>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2" name="Picture 11">
            <a:hlinkClick r:id="rId9"/>
            <a:extLst>
              <a:ext uri="{FF2B5EF4-FFF2-40B4-BE49-F238E27FC236}">
                <a16:creationId xmlns:a16="http://schemas.microsoft.com/office/drawing/2014/main" id="{154FD244-13C7-820D-1C25-C9F14B95C0A3}"/>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4" name="Picture 13">
            <a:hlinkClick r:id="rId11"/>
            <a:extLst>
              <a:ext uri="{FF2B5EF4-FFF2-40B4-BE49-F238E27FC236}">
                <a16:creationId xmlns:a16="http://schemas.microsoft.com/office/drawing/2014/main" id="{CC7F7B6D-0729-D0F8-4D5B-F8FEFF0E38FD}"/>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330141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Two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58479B-9301-D442-65F6-3570B1717E2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5" name="Title 14">
            <a:extLst>
              <a:ext uri="{FF2B5EF4-FFF2-40B4-BE49-F238E27FC236}">
                <a16:creationId xmlns:a16="http://schemas.microsoft.com/office/drawing/2014/main" id="{39D22BF3-93C7-320C-2D47-073D063062CD}"/>
              </a:ext>
            </a:extLst>
          </p:cNvPr>
          <p:cNvSpPr>
            <a:spLocks noGrp="1"/>
          </p:cNvSpPr>
          <p:nvPr>
            <p:ph type="title"/>
          </p:nvPr>
        </p:nvSpPr>
        <p:spPr>
          <a:xfrm>
            <a:off x="1265128" y="432000"/>
            <a:ext cx="10494871" cy="1258688"/>
          </a:xfrm>
        </p:spPr>
        <p:txBody>
          <a:bodyPr lIns="0" tIns="0" rIns="0" bIns="0" anchor="t" anchorCtr="0"/>
          <a:lstStyle>
            <a:lvl1pPr>
              <a:defRPr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1EEDAE3C-A367-299C-DF9E-1DE0DE29FE01}"/>
              </a:ext>
            </a:extLst>
          </p:cNvPr>
          <p:cNvSpPr>
            <a:spLocks noGrp="1"/>
          </p:cNvSpPr>
          <p:nvPr>
            <p:ph idx="13"/>
          </p:nvPr>
        </p:nvSpPr>
        <p:spPr>
          <a:xfrm>
            <a:off x="6720000" y="1825625"/>
            <a:ext cx="5040000" cy="3973926"/>
          </a:xfrm>
        </p:spPr>
        <p:txBody>
          <a:bodyPr lIns="0" tIns="0" rIns="0" bIns="0"/>
          <a:lstStyle>
            <a:lvl1pPr marL="288000" indent="-288000" defTabSz="864000">
              <a:buClr>
                <a:schemeClr val="accent2"/>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1pPr>
            <a:lvl2pPr marL="576000" indent="-288000" defTabSz="864000">
              <a:buClr>
                <a:schemeClr val="accent3"/>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2pPr>
            <a:lvl3pPr marL="864000" indent="-288000" defTabSz="864000">
              <a:buClr>
                <a:schemeClr val="accent1"/>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3pPr>
            <a:lvl4pPr marL="1152000" indent="-288000" defTabSz="864000">
              <a:buClr>
                <a:schemeClr val="accent4"/>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4pPr>
            <a:lvl5pPr marL="1440000" indent="-288000" defTabSz="864000">
              <a:buClr>
                <a:schemeClr val="accent2"/>
              </a:buClr>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859E952A-BF4F-3B47-9166-928BC0B50B4A}"/>
              </a:ext>
            </a:extLst>
          </p:cNvPr>
          <p:cNvSpPr>
            <a:spLocks noGrp="1"/>
          </p:cNvSpPr>
          <p:nvPr>
            <p:ph idx="14"/>
          </p:nvPr>
        </p:nvSpPr>
        <p:spPr>
          <a:xfrm>
            <a:off x="1265129" y="1825625"/>
            <a:ext cx="5040000" cy="3973926"/>
          </a:xfrm>
        </p:spPr>
        <p:txBody>
          <a:bodyPr lIns="0" tIns="0" rIns="0" bIns="0"/>
          <a:lstStyle>
            <a:lvl1pPr marL="288000" indent="-288000" defTabSz="864000">
              <a:buClr>
                <a:schemeClr val="accent2"/>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1pPr>
            <a:lvl2pPr marL="576000" indent="-288000" defTabSz="864000">
              <a:buClr>
                <a:schemeClr val="accent3"/>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2pPr>
            <a:lvl3pPr marL="864000" indent="-288000" defTabSz="864000">
              <a:buClr>
                <a:schemeClr val="accent1"/>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3pPr>
            <a:lvl4pPr marL="1152000" indent="-288000" defTabSz="864000">
              <a:buClr>
                <a:schemeClr val="accent4"/>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4pPr>
            <a:lvl5pPr marL="1440000" indent="-288000" defTabSz="864000">
              <a:buClr>
                <a:schemeClr val="accent2"/>
              </a:buClr>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hlinkClick r:id="rId3"/>
            <a:extLst>
              <a:ext uri="{FF2B5EF4-FFF2-40B4-BE49-F238E27FC236}">
                <a16:creationId xmlns:a16="http://schemas.microsoft.com/office/drawing/2014/main" id="{AD04425C-C3F1-2CF3-BF5F-48C55B05415F}"/>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2" name="Picture 11">
            <a:hlinkClick r:id="rId5"/>
            <a:extLst>
              <a:ext uri="{FF2B5EF4-FFF2-40B4-BE49-F238E27FC236}">
                <a16:creationId xmlns:a16="http://schemas.microsoft.com/office/drawing/2014/main" id="{468C7CF8-8D06-92B7-45AD-712DC9F19E3A}"/>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3" name="Picture 12">
            <a:hlinkClick r:id="rId7"/>
            <a:extLst>
              <a:ext uri="{FF2B5EF4-FFF2-40B4-BE49-F238E27FC236}">
                <a16:creationId xmlns:a16="http://schemas.microsoft.com/office/drawing/2014/main" id="{FBF19F61-BB91-0476-7507-8CB9095500E4}"/>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4" name="Picture 13">
            <a:hlinkClick r:id="rId9"/>
            <a:extLst>
              <a:ext uri="{FF2B5EF4-FFF2-40B4-BE49-F238E27FC236}">
                <a16:creationId xmlns:a16="http://schemas.microsoft.com/office/drawing/2014/main" id="{A1E765F5-60FE-3DC3-D079-13B1F9B67C6A}"/>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6" name="Picture 15">
            <a:hlinkClick r:id="rId11"/>
            <a:extLst>
              <a:ext uri="{FF2B5EF4-FFF2-40B4-BE49-F238E27FC236}">
                <a16:creationId xmlns:a16="http://schemas.microsoft.com/office/drawing/2014/main" id="{8B996DD0-9974-25C3-D768-F5CFE67C75C3}"/>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135835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DDB143-2ADD-9562-70AF-82832E41DAA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4BC72EB5-8BD1-4F01-00F8-45B0678A6FED}"/>
              </a:ext>
            </a:extLst>
          </p:cNvPr>
          <p:cNvSpPr>
            <a:spLocks noGrp="1"/>
          </p:cNvSpPr>
          <p:nvPr>
            <p:ph type="title"/>
          </p:nvPr>
        </p:nvSpPr>
        <p:spPr>
          <a:xfrm>
            <a:off x="1265129" y="432000"/>
            <a:ext cx="10494871" cy="1258688"/>
          </a:xfrm>
        </p:spPr>
        <p:txBody>
          <a:bodyPr lIns="0" tIns="0" rIns="0" bIns="0" anchor="t" anchorCtr="0"/>
          <a:lstStyle>
            <a:lvl1pPr>
              <a:defRPr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a:hlinkClick r:id="rId3"/>
            <a:extLst>
              <a:ext uri="{FF2B5EF4-FFF2-40B4-BE49-F238E27FC236}">
                <a16:creationId xmlns:a16="http://schemas.microsoft.com/office/drawing/2014/main" id="{2874A703-D2D3-637D-7D76-B330CC75F437}"/>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1" name="Picture 10">
            <a:hlinkClick r:id="rId5"/>
            <a:extLst>
              <a:ext uri="{FF2B5EF4-FFF2-40B4-BE49-F238E27FC236}">
                <a16:creationId xmlns:a16="http://schemas.microsoft.com/office/drawing/2014/main" id="{6DBCA172-9F4C-7C68-68ED-6BE8B49D3DE1}"/>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2" name="Picture 11">
            <a:hlinkClick r:id="rId7"/>
            <a:extLst>
              <a:ext uri="{FF2B5EF4-FFF2-40B4-BE49-F238E27FC236}">
                <a16:creationId xmlns:a16="http://schemas.microsoft.com/office/drawing/2014/main" id="{43A9952A-AD08-35D3-ACF7-7321389FB459}"/>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3" name="Picture 12">
            <a:hlinkClick r:id="rId9"/>
            <a:extLst>
              <a:ext uri="{FF2B5EF4-FFF2-40B4-BE49-F238E27FC236}">
                <a16:creationId xmlns:a16="http://schemas.microsoft.com/office/drawing/2014/main" id="{77C6831F-0D45-793B-0B7D-E214D6BC1B56}"/>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4" name="Picture 13">
            <a:hlinkClick r:id="rId11"/>
            <a:extLst>
              <a:ext uri="{FF2B5EF4-FFF2-40B4-BE49-F238E27FC236}">
                <a16:creationId xmlns:a16="http://schemas.microsoft.com/office/drawing/2014/main" id="{82CEC429-69F2-95B3-4F03-126F4814A8F0}"/>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96069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1B293B-192D-8965-E121-BED46FC4D8D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Picture 1">
            <a:hlinkClick r:id="rId3"/>
            <a:extLst>
              <a:ext uri="{FF2B5EF4-FFF2-40B4-BE49-F238E27FC236}">
                <a16:creationId xmlns:a16="http://schemas.microsoft.com/office/drawing/2014/main" id="{5A9A1A70-FBE2-2281-BBE9-8094E1F49125}"/>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0" name="Picture 9">
            <a:hlinkClick r:id="rId5"/>
            <a:extLst>
              <a:ext uri="{FF2B5EF4-FFF2-40B4-BE49-F238E27FC236}">
                <a16:creationId xmlns:a16="http://schemas.microsoft.com/office/drawing/2014/main" id="{8A88B3BF-65AC-F4A3-97EE-52C1FE2B04AE}"/>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1" name="Picture 10">
            <a:hlinkClick r:id="rId7"/>
            <a:extLst>
              <a:ext uri="{FF2B5EF4-FFF2-40B4-BE49-F238E27FC236}">
                <a16:creationId xmlns:a16="http://schemas.microsoft.com/office/drawing/2014/main" id="{CF365B93-3357-1E10-54CE-A879D0F01265}"/>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2" name="Picture 11">
            <a:hlinkClick r:id="rId9"/>
            <a:extLst>
              <a:ext uri="{FF2B5EF4-FFF2-40B4-BE49-F238E27FC236}">
                <a16:creationId xmlns:a16="http://schemas.microsoft.com/office/drawing/2014/main" id="{493FC06A-B20E-968F-17C5-D14CC776E83A}"/>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3" name="Picture 12">
            <a:hlinkClick r:id="rId11"/>
            <a:extLst>
              <a:ext uri="{FF2B5EF4-FFF2-40B4-BE49-F238E27FC236}">
                <a16:creationId xmlns:a16="http://schemas.microsoft.com/office/drawing/2014/main" id="{D2721476-C8F6-5C4D-DFC7-A75FDEE1A40C}"/>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87335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D379FC-374A-BE57-85D5-D0F572977D1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11">
            <a:extLst>
              <a:ext uri="{FF2B5EF4-FFF2-40B4-BE49-F238E27FC236}">
                <a16:creationId xmlns:a16="http://schemas.microsoft.com/office/drawing/2014/main" id="{CACF13CC-AFAB-0597-2EC8-CE16376D6DE4}"/>
              </a:ext>
            </a:extLst>
          </p:cNvPr>
          <p:cNvSpPr>
            <a:spLocks noGrp="1"/>
          </p:cNvSpPr>
          <p:nvPr>
            <p:ph type="title"/>
          </p:nvPr>
        </p:nvSpPr>
        <p:spPr>
          <a:xfrm>
            <a:off x="1265128" y="429103"/>
            <a:ext cx="10494870" cy="1258689"/>
          </a:xfrm>
        </p:spPr>
        <p:txBody>
          <a:bodyPr lIns="0" tIns="0" rIns="0" bIns="0" anchor="t" anchorCtr="0"/>
          <a:lstStyle>
            <a:lvl1pPr>
              <a:defRPr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2640E257-9EBE-83F9-88D9-595044DF7569}"/>
              </a:ext>
            </a:extLst>
          </p:cNvPr>
          <p:cNvSpPr>
            <a:spLocks noGrp="1"/>
          </p:cNvSpPr>
          <p:nvPr>
            <p:ph idx="10"/>
          </p:nvPr>
        </p:nvSpPr>
        <p:spPr>
          <a:xfrm>
            <a:off x="5183187" y="1825625"/>
            <a:ext cx="6576811" cy="3973926"/>
          </a:xfrm>
        </p:spPr>
        <p:txBody>
          <a:bodyPr lIns="0" tIns="0" rIns="0" bIns="0"/>
          <a:lstStyle>
            <a:lvl1pPr marL="288000" indent="-288000" defTabSz="864000">
              <a:buClr>
                <a:schemeClr val="accent2"/>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1pPr>
            <a:lvl2pPr marL="576000" indent="-288000" defTabSz="864000">
              <a:buClr>
                <a:schemeClr val="accent3"/>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2pPr>
            <a:lvl3pPr marL="864000" indent="-288000" defTabSz="864000">
              <a:buClr>
                <a:schemeClr val="accent1"/>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3pPr>
            <a:lvl4pPr marL="1152000" indent="-288000" defTabSz="864000">
              <a:buClr>
                <a:schemeClr val="accent4"/>
              </a:buClr>
              <a:buSzPct val="100000"/>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4pPr>
            <a:lvl5pPr marL="1440000" indent="-288000" defTabSz="864000">
              <a:buClr>
                <a:schemeClr val="accent2"/>
              </a:buClr>
              <a:tabLst>
                <a:tab pos="216000" algn="l"/>
                <a:tab pos="432000" algn="l"/>
                <a:tab pos="648000" algn="l"/>
                <a:tab pos="864000" algn="l"/>
                <a:tab pos="1080000" algn="l"/>
              </a:tabLst>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3467B07E-F1F4-14B4-9724-FC173D2A3722}"/>
              </a:ext>
            </a:extLst>
          </p:cNvPr>
          <p:cNvSpPr>
            <a:spLocks noGrp="1"/>
          </p:cNvSpPr>
          <p:nvPr>
            <p:ph type="body" sz="half" idx="2"/>
          </p:nvPr>
        </p:nvSpPr>
        <p:spPr>
          <a:xfrm>
            <a:off x="1265129" y="1825625"/>
            <a:ext cx="3486056" cy="3973927"/>
          </a:xfrm>
          <a:solidFill>
            <a:schemeClr val="accent1"/>
          </a:solidFill>
        </p:spPr>
        <p:txBody>
          <a:bodyPr lIns="180000" tIns="180000" rIns="180000" bIns="180000">
            <a:normAutofit/>
          </a:bodyPr>
          <a:lstStyle>
            <a:lvl1pPr marL="0" indent="0">
              <a:buNone/>
              <a:defRPr sz="180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3" name="Picture 2">
            <a:hlinkClick r:id="rId3"/>
            <a:extLst>
              <a:ext uri="{FF2B5EF4-FFF2-40B4-BE49-F238E27FC236}">
                <a16:creationId xmlns:a16="http://schemas.microsoft.com/office/drawing/2014/main" id="{4E02AA05-6C93-B6E8-BAC8-C47ED628429A}"/>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3" name="Picture 12">
            <a:hlinkClick r:id="rId5"/>
            <a:extLst>
              <a:ext uri="{FF2B5EF4-FFF2-40B4-BE49-F238E27FC236}">
                <a16:creationId xmlns:a16="http://schemas.microsoft.com/office/drawing/2014/main" id="{50CA156C-CA5B-E6E3-4F3D-F51B54C67407}"/>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4" name="Picture 13">
            <a:hlinkClick r:id="rId7"/>
            <a:extLst>
              <a:ext uri="{FF2B5EF4-FFF2-40B4-BE49-F238E27FC236}">
                <a16:creationId xmlns:a16="http://schemas.microsoft.com/office/drawing/2014/main" id="{FD2C2FB6-0FDC-395C-CCF1-54681BB58D3E}"/>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5" name="Picture 14">
            <a:hlinkClick r:id="rId9"/>
            <a:extLst>
              <a:ext uri="{FF2B5EF4-FFF2-40B4-BE49-F238E27FC236}">
                <a16:creationId xmlns:a16="http://schemas.microsoft.com/office/drawing/2014/main" id="{85E3EBA1-D54A-1832-02FD-120BE87EB402}"/>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6" name="Picture 15">
            <a:hlinkClick r:id="rId11"/>
            <a:extLst>
              <a:ext uri="{FF2B5EF4-FFF2-40B4-BE49-F238E27FC236}">
                <a16:creationId xmlns:a16="http://schemas.microsoft.com/office/drawing/2014/main" id="{F3221BE5-BC96-A56B-AE01-E2AD4DE13DD7}"/>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4285850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CC8714-6C35-8951-7D0B-E1A9E170E4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411D6DB9-413A-3EBD-2624-E87F8D34CFC9}"/>
              </a:ext>
            </a:extLst>
          </p:cNvPr>
          <p:cNvSpPr>
            <a:spLocks noGrp="1"/>
          </p:cNvSpPr>
          <p:nvPr>
            <p:ph type="pic" idx="1"/>
          </p:nvPr>
        </p:nvSpPr>
        <p:spPr>
          <a:xfrm>
            <a:off x="4481488" y="1816923"/>
            <a:ext cx="7278511" cy="3982628"/>
          </a:xfrm>
        </p:spPr>
        <p:txBody>
          <a:bodyPr lIns="0" tIns="0" rIns="0" bIns="0">
            <a:normAutofit/>
          </a:bodyPr>
          <a:lstStyle>
            <a:lvl1pPr marL="0" indent="0">
              <a:buNone/>
              <a:defRPr sz="2400" b="0" i="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85C0F3B-B153-9626-391A-086960DCFEBC}"/>
              </a:ext>
            </a:extLst>
          </p:cNvPr>
          <p:cNvSpPr>
            <a:spLocks noGrp="1"/>
          </p:cNvSpPr>
          <p:nvPr>
            <p:ph type="body" sz="half" idx="2"/>
          </p:nvPr>
        </p:nvSpPr>
        <p:spPr>
          <a:xfrm>
            <a:off x="432001" y="1816924"/>
            <a:ext cx="3617486" cy="3982627"/>
          </a:xfrm>
        </p:spPr>
        <p:txBody>
          <a:bodyPr lIns="0" tIns="0" rIns="0" bIns="0">
            <a:normAutofit/>
          </a:bodyPr>
          <a:lstStyle>
            <a:lvl1pPr marL="0" indent="0">
              <a:buNone/>
              <a:defRPr sz="20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1">
            <a:extLst>
              <a:ext uri="{FF2B5EF4-FFF2-40B4-BE49-F238E27FC236}">
                <a16:creationId xmlns:a16="http://schemas.microsoft.com/office/drawing/2014/main" id="{84A4F9E8-2802-3F8C-C8DE-6F5ACBDB4ABA}"/>
              </a:ext>
            </a:extLst>
          </p:cNvPr>
          <p:cNvSpPr>
            <a:spLocks noGrp="1"/>
          </p:cNvSpPr>
          <p:nvPr>
            <p:ph type="title"/>
          </p:nvPr>
        </p:nvSpPr>
        <p:spPr>
          <a:xfrm>
            <a:off x="1265128" y="429103"/>
            <a:ext cx="10494870" cy="1258689"/>
          </a:xfrm>
        </p:spPr>
        <p:txBody>
          <a:bodyPr lIns="0" tIns="0" rIns="0" bIns="0" anchor="t" anchorCtr="0"/>
          <a:lstStyle>
            <a:lvl1pPr>
              <a:defRPr b="1" i="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a:hlinkClick r:id="rId3"/>
            <a:extLst>
              <a:ext uri="{FF2B5EF4-FFF2-40B4-BE49-F238E27FC236}">
                <a16:creationId xmlns:a16="http://schemas.microsoft.com/office/drawing/2014/main" id="{1993685D-BB77-677F-7EAE-1BA55B094AD4}"/>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3" name="Picture 12">
            <a:hlinkClick r:id="rId5"/>
            <a:extLst>
              <a:ext uri="{FF2B5EF4-FFF2-40B4-BE49-F238E27FC236}">
                <a16:creationId xmlns:a16="http://schemas.microsoft.com/office/drawing/2014/main" id="{B7B6244C-DD29-927E-483E-A225FB62E858}"/>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4" name="Picture 13">
            <a:hlinkClick r:id="rId7"/>
            <a:extLst>
              <a:ext uri="{FF2B5EF4-FFF2-40B4-BE49-F238E27FC236}">
                <a16:creationId xmlns:a16="http://schemas.microsoft.com/office/drawing/2014/main" id="{DEEBBAEC-B255-FB9C-92E8-48F8EDD5DEB8}"/>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5" name="Picture 14">
            <a:hlinkClick r:id="rId9"/>
            <a:extLst>
              <a:ext uri="{FF2B5EF4-FFF2-40B4-BE49-F238E27FC236}">
                <a16:creationId xmlns:a16="http://schemas.microsoft.com/office/drawing/2014/main" id="{82CB787B-70A9-9D9B-BF43-44F2D62B27DC}"/>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6" name="Picture 15">
            <a:hlinkClick r:id="rId11"/>
            <a:extLst>
              <a:ext uri="{FF2B5EF4-FFF2-40B4-BE49-F238E27FC236}">
                <a16:creationId xmlns:a16="http://schemas.microsoft.com/office/drawing/2014/main" id="{000811B2-B94C-ACA1-6EB9-768F97E633ED}"/>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169081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or Section hea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2344AE-F008-3F28-36B7-8E7E64FDBB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29F56F1-2ACD-5B64-C875-32D2C54E8BDF}"/>
              </a:ext>
            </a:extLst>
          </p:cNvPr>
          <p:cNvSpPr/>
          <p:nvPr userDrawn="1"/>
        </p:nvSpPr>
        <p:spPr>
          <a:xfrm>
            <a:off x="0" y="1794933"/>
            <a:ext cx="12192000" cy="8043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BC72EB5-8BD1-4F01-00F8-45B0678A6FED}"/>
              </a:ext>
            </a:extLst>
          </p:cNvPr>
          <p:cNvSpPr>
            <a:spLocks noGrp="1"/>
          </p:cNvSpPr>
          <p:nvPr>
            <p:ph type="title" hasCustomPrompt="1"/>
          </p:nvPr>
        </p:nvSpPr>
        <p:spPr>
          <a:xfrm>
            <a:off x="431999" y="1875921"/>
            <a:ext cx="11328002" cy="646562"/>
          </a:xfrm>
        </p:spPr>
        <p:txBody>
          <a:bodyPr lIns="0" tIns="0" rIns="0" bIns="0" anchor="t" anchorCtr="0"/>
          <a:lstStyle>
            <a:lvl1pPr algn="ctr">
              <a:defRPr b="1" i="0">
                <a:solidFill>
                  <a:schemeClr val="bg1"/>
                </a:solidFill>
                <a:latin typeface="Arial" panose="020B0604020202020204" pitchFamily="34" charset="0"/>
                <a:cs typeface="Arial" panose="020B0604020202020204" pitchFamily="34" charset="0"/>
              </a:defRPr>
            </a:lvl1pPr>
          </a:lstStyle>
          <a:p>
            <a:r>
              <a:rPr lang="en-US"/>
              <a:t>Click to edit Closing slide</a:t>
            </a:r>
          </a:p>
        </p:txBody>
      </p:sp>
      <p:sp>
        <p:nvSpPr>
          <p:cNvPr id="5" name="Content Placeholder 4">
            <a:extLst>
              <a:ext uri="{FF2B5EF4-FFF2-40B4-BE49-F238E27FC236}">
                <a16:creationId xmlns:a16="http://schemas.microsoft.com/office/drawing/2014/main" id="{9F17C25E-5108-C11F-716C-79525388C1BA}"/>
              </a:ext>
            </a:extLst>
          </p:cNvPr>
          <p:cNvSpPr>
            <a:spLocks noGrp="1"/>
          </p:cNvSpPr>
          <p:nvPr>
            <p:ph sz="quarter" idx="10" hasCustomPrompt="1"/>
          </p:nvPr>
        </p:nvSpPr>
        <p:spPr>
          <a:xfrm>
            <a:off x="431999" y="2990335"/>
            <a:ext cx="11328002" cy="2730843"/>
          </a:xfrm>
        </p:spPr>
        <p:txBody>
          <a:bodyPr lIns="0" tIns="0" rIns="0" bIns="0">
            <a:normAutofit/>
          </a:bodyPr>
          <a:lstStyle>
            <a:lvl1pPr marL="0" indent="0" algn="ctr">
              <a:buNone/>
              <a:defRPr sz="2400" b="1"/>
            </a:lvl1pPr>
          </a:lstStyle>
          <a:p>
            <a:pPr lvl="0"/>
            <a:r>
              <a:rPr lang="en-US"/>
              <a:t>Insert text</a:t>
            </a:r>
          </a:p>
        </p:txBody>
      </p:sp>
      <p:pic>
        <p:nvPicPr>
          <p:cNvPr id="2" name="Picture 1">
            <a:hlinkClick r:id="rId3"/>
            <a:extLst>
              <a:ext uri="{FF2B5EF4-FFF2-40B4-BE49-F238E27FC236}">
                <a16:creationId xmlns:a16="http://schemas.microsoft.com/office/drawing/2014/main" id="{682CDBCD-9B8F-90B3-8A70-AD0C1D2D218D}"/>
              </a:ext>
            </a:extLst>
          </p:cNvPr>
          <p:cNvPicPr>
            <a:picLocks noChangeAspect="1"/>
          </p:cNvPicPr>
          <p:nvPr userDrawn="1"/>
        </p:nvPicPr>
        <p:blipFill>
          <a:blip r:embed="rId4"/>
          <a:stretch>
            <a:fillRect/>
          </a:stretch>
        </p:blipFill>
        <p:spPr>
          <a:xfrm>
            <a:off x="11467899" y="6033399"/>
            <a:ext cx="292100" cy="279400"/>
          </a:xfrm>
          <a:prstGeom prst="rect">
            <a:avLst/>
          </a:prstGeom>
        </p:spPr>
      </p:pic>
      <p:pic>
        <p:nvPicPr>
          <p:cNvPr id="13" name="Picture 12">
            <a:hlinkClick r:id="rId5"/>
            <a:extLst>
              <a:ext uri="{FF2B5EF4-FFF2-40B4-BE49-F238E27FC236}">
                <a16:creationId xmlns:a16="http://schemas.microsoft.com/office/drawing/2014/main" id="{389CEB84-9E52-2143-1E8C-29B4A6B02381}"/>
              </a:ext>
            </a:extLst>
          </p:cNvPr>
          <p:cNvPicPr>
            <a:picLocks noChangeAspect="1"/>
          </p:cNvPicPr>
          <p:nvPr userDrawn="1"/>
        </p:nvPicPr>
        <p:blipFill>
          <a:blip r:embed="rId6"/>
          <a:stretch>
            <a:fillRect/>
          </a:stretch>
        </p:blipFill>
        <p:spPr>
          <a:xfrm>
            <a:off x="10505846" y="6020699"/>
            <a:ext cx="279400" cy="292100"/>
          </a:xfrm>
          <a:prstGeom prst="rect">
            <a:avLst/>
          </a:prstGeom>
        </p:spPr>
      </p:pic>
      <p:pic>
        <p:nvPicPr>
          <p:cNvPr id="14" name="Picture 13">
            <a:hlinkClick r:id="rId7"/>
            <a:extLst>
              <a:ext uri="{FF2B5EF4-FFF2-40B4-BE49-F238E27FC236}">
                <a16:creationId xmlns:a16="http://schemas.microsoft.com/office/drawing/2014/main" id="{E76741DB-6744-6192-030E-B5B7FC6A1C2B}"/>
              </a:ext>
            </a:extLst>
          </p:cNvPr>
          <p:cNvPicPr>
            <a:picLocks noChangeAspect="1"/>
          </p:cNvPicPr>
          <p:nvPr userDrawn="1"/>
        </p:nvPicPr>
        <p:blipFill>
          <a:blip r:embed="rId8"/>
          <a:stretch>
            <a:fillRect/>
          </a:stretch>
        </p:blipFill>
        <p:spPr>
          <a:xfrm>
            <a:off x="10822297" y="6020699"/>
            <a:ext cx="292100" cy="292100"/>
          </a:xfrm>
          <a:prstGeom prst="rect">
            <a:avLst/>
          </a:prstGeom>
        </p:spPr>
      </p:pic>
      <p:pic>
        <p:nvPicPr>
          <p:cNvPr id="15" name="Picture 14">
            <a:hlinkClick r:id="rId9"/>
            <a:extLst>
              <a:ext uri="{FF2B5EF4-FFF2-40B4-BE49-F238E27FC236}">
                <a16:creationId xmlns:a16="http://schemas.microsoft.com/office/drawing/2014/main" id="{B4CB7162-10CC-49F9-C14F-9BAC41919F36}"/>
              </a:ext>
            </a:extLst>
          </p:cNvPr>
          <p:cNvPicPr>
            <a:picLocks noChangeAspect="1"/>
          </p:cNvPicPr>
          <p:nvPr userDrawn="1"/>
        </p:nvPicPr>
        <p:blipFill>
          <a:blip r:embed="rId10"/>
          <a:stretch>
            <a:fillRect/>
          </a:stretch>
        </p:blipFill>
        <p:spPr>
          <a:xfrm>
            <a:off x="11151448" y="6033399"/>
            <a:ext cx="279400" cy="279400"/>
          </a:xfrm>
          <a:prstGeom prst="rect">
            <a:avLst/>
          </a:prstGeom>
        </p:spPr>
      </p:pic>
      <p:pic>
        <p:nvPicPr>
          <p:cNvPr id="16" name="Picture 15">
            <a:hlinkClick r:id="rId11"/>
            <a:extLst>
              <a:ext uri="{FF2B5EF4-FFF2-40B4-BE49-F238E27FC236}">
                <a16:creationId xmlns:a16="http://schemas.microsoft.com/office/drawing/2014/main" id="{10FFCA78-0F5A-972E-629B-8CDBC6569535}"/>
              </a:ext>
            </a:extLst>
          </p:cNvPr>
          <p:cNvPicPr>
            <a:picLocks noChangeAspect="1"/>
          </p:cNvPicPr>
          <p:nvPr userDrawn="1"/>
        </p:nvPicPr>
        <p:blipFill>
          <a:blip r:embed="rId12"/>
          <a:stretch>
            <a:fillRect/>
          </a:stretch>
        </p:blipFill>
        <p:spPr>
          <a:xfrm>
            <a:off x="10184323" y="6020699"/>
            <a:ext cx="279400" cy="292100"/>
          </a:xfrm>
          <a:prstGeom prst="rect">
            <a:avLst/>
          </a:prstGeom>
        </p:spPr>
      </p:pic>
    </p:spTree>
    <p:extLst>
      <p:ext uri="{BB962C8B-B14F-4D97-AF65-F5344CB8AC3E}">
        <p14:creationId xmlns:p14="http://schemas.microsoft.com/office/powerpoint/2010/main" val="697237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274A5-BDFF-F3EC-E251-6808B0877308}"/>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FAC468-ED7D-A065-8CB6-8A45CE5014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2191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52" r:id="rId4"/>
    <p:sldLayoutId id="2147483654" r:id="rId5"/>
    <p:sldLayoutId id="2147483655" r:id="rId6"/>
    <p:sldLayoutId id="2147483656" r:id="rId7"/>
    <p:sldLayoutId id="2147483657" r:id="rId8"/>
    <p:sldLayoutId id="2147483658" r:id="rId9"/>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7.xml"/><Relationship Id="rId16" Type="http://schemas.openxmlformats.org/officeDocument/2006/relationships/diagramColors" Target="../diagrams/colors3.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8.xml"/><Relationship Id="rId16" Type="http://schemas.openxmlformats.org/officeDocument/2006/relationships/diagramColors" Target="../diagrams/colors6.xml"/><Relationship Id="rId1" Type="http://schemas.openxmlformats.org/officeDocument/2006/relationships/slideLayout" Target="../slideLayouts/slideLayout5.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essexcanceralliance.nhs.uk/wp-content/uploads/2023/12/Wessex-LGI-Symptoms-Flowchart-FINAL.pdf"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hyperlink" Target="https://wessexcanceralliance.nhs.uk/wp-content/uploads/2026/03/Wessex-rectal-bleeding-with-FIT-result.-V1.-February-2026.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fg.bmj.com/content/early/2025/10/14/flgastro-2025-10332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bjgp.org/content/76/763/e108"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hyperlink" Target="https://wessexcanceralliance.nhs.uk/academy/education/primary-care/lower-gi/" TargetMode="External"/><Relationship Id="rId3" Type="http://schemas.openxmlformats.org/officeDocument/2006/relationships/hyperlink" Target="https://www.nice.org.uk/guidance/ng12" TargetMode="External"/><Relationship Id="rId7" Type="http://schemas.openxmlformats.org/officeDocument/2006/relationships/hyperlink" Target="https://wessexcanceralliance.nhs.uk/wp-content/uploads/2026/03/Wessex-rectal-bleeding-with-FIT-result.-V1.-February-2026.pdf"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essexcanceralliance.nhs.uk/wp-content/uploads/2023/12/Wessex-LGI-Symptoms-Flowchart-FINAL.pdf" TargetMode="External"/><Relationship Id="rId5" Type="http://schemas.openxmlformats.org/officeDocument/2006/relationships/hyperlink" Target="https://wessexcanceralliance.nhs.uk/symptomatic-fit/" TargetMode="External"/><Relationship Id="rId4" Type="http://schemas.openxmlformats.org/officeDocument/2006/relationships/hyperlink" Target="https://www.nice.org.uk/guidance/htg69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21635-9D40-154E-23BD-E98B0099365F}"/>
              </a:ext>
            </a:extLst>
          </p:cNvPr>
          <p:cNvSpPr>
            <a:spLocks noGrp="1"/>
          </p:cNvSpPr>
          <p:nvPr>
            <p:ph type="ctrTitle"/>
          </p:nvPr>
        </p:nvSpPr>
        <p:spPr>
          <a:xfrm>
            <a:off x="319771" y="1844504"/>
            <a:ext cx="4983749" cy="2517840"/>
          </a:xfrm>
        </p:spPr>
        <p:txBody>
          <a:bodyPr>
            <a:normAutofit fontScale="90000"/>
          </a:bodyPr>
          <a:lstStyle/>
          <a:p>
            <a:br>
              <a:rPr lang="en-US"/>
            </a:br>
            <a:br>
              <a:rPr lang="en-US"/>
            </a:br>
            <a:br>
              <a:rPr lang="en-US" sz="4000"/>
            </a:br>
            <a:r>
              <a:rPr lang="en-US" sz="4000"/>
              <a:t>Primary Care </a:t>
            </a:r>
            <a:br>
              <a:rPr lang="en-US" sz="4000"/>
            </a:br>
            <a:r>
              <a:rPr lang="en-US" sz="4000"/>
              <a:t>LGI Pathway Education</a:t>
            </a:r>
            <a:br>
              <a:rPr lang="en-US" sz="4000"/>
            </a:br>
            <a:br>
              <a:rPr lang="en-US" sz="2900"/>
            </a:br>
            <a:endParaRPr lang="en-US" sz="2700"/>
          </a:p>
        </p:txBody>
      </p:sp>
      <p:sp>
        <p:nvSpPr>
          <p:cNvPr id="3" name="TextBox 2">
            <a:extLst>
              <a:ext uri="{FF2B5EF4-FFF2-40B4-BE49-F238E27FC236}">
                <a16:creationId xmlns:a16="http://schemas.microsoft.com/office/drawing/2014/main" id="{2A2D0AFB-5D58-0276-C081-7D43AD24AC45}"/>
              </a:ext>
            </a:extLst>
          </p:cNvPr>
          <p:cNvSpPr txBox="1"/>
          <p:nvPr/>
        </p:nvSpPr>
        <p:spPr>
          <a:xfrm>
            <a:off x="86091" y="5781040"/>
            <a:ext cx="5776229" cy="923330"/>
          </a:xfrm>
          <a:prstGeom prst="rect">
            <a:avLst/>
          </a:prstGeom>
          <a:noFill/>
        </p:spPr>
        <p:txBody>
          <a:bodyPr wrap="square" lIns="91440" tIns="45720" rIns="91440" bIns="45720" rtlCol="0" anchor="t">
            <a:spAutoFit/>
          </a:bodyPr>
          <a:lstStyle/>
          <a:p>
            <a:r>
              <a:rPr lang="en-US" b="1"/>
              <a:t>Helen Platts, GP Advisor WCA</a:t>
            </a:r>
            <a:br>
              <a:rPr lang="en-US" b="1"/>
            </a:br>
            <a:r>
              <a:rPr lang="en-US" b="1"/>
              <a:t>Julie Lane, Lead Cancer Nurse DCH</a:t>
            </a:r>
            <a:br>
              <a:rPr lang="en-US" b="1"/>
            </a:br>
            <a:r>
              <a:rPr lang="en-US" b="1"/>
              <a:t>Donna Sharland, </a:t>
            </a:r>
            <a:r>
              <a:rPr lang="en-US" b="1">
                <a:latin typeface="Calibri"/>
                <a:ea typeface="Calibri"/>
                <a:cs typeface="Calibri"/>
              </a:rPr>
              <a:t>Lead Nurse for GI Specialist Nursing </a:t>
            </a:r>
            <a:endParaRPr lang="en-US" b="1">
              <a:latin typeface="Aptos"/>
            </a:endParaRPr>
          </a:p>
        </p:txBody>
      </p:sp>
      <p:sp>
        <p:nvSpPr>
          <p:cNvPr id="4" name="TextBox 3">
            <a:extLst>
              <a:ext uri="{FF2B5EF4-FFF2-40B4-BE49-F238E27FC236}">
                <a16:creationId xmlns:a16="http://schemas.microsoft.com/office/drawing/2014/main" id="{9B87B2D7-E2B6-AA61-BDB8-5009129823C2}"/>
              </a:ext>
            </a:extLst>
          </p:cNvPr>
          <p:cNvSpPr txBox="1"/>
          <p:nvPr/>
        </p:nvSpPr>
        <p:spPr>
          <a:xfrm>
            <a:off x="9885680" y="4582160"/>
            <a:ext cx="2220229" cy="1200329"/>
          </a:xfrm>
          <a:prstGeom prst="rect">
            <a:avLst/>
          </a:prstGeom>
          <a:noFill/>
        </p:spPr>
        <p:txBody>
          <a:bodyPr wrap="square" rtlCol="0">
            <a:spAutoFit/>
          </a:bodyPr>
          <a:lstStyle/>
          <a:p>
            <a:r>
              <a:rPr lang="en-GB" b="1"/>
              <a:t>Part of the WCA 26/27 Primary Care Local Improvement Scheme</a:t>
            </a:r>
          </a:p>
        </p:txBody>
      </p:sp>
    </p:spTree>
    <p:extLst>
      <p:ext uri="{BB962C8B-B14F-4D97-AF65-F5344CB8AC3E}">
        <p14:creationId xmlns:p14="http://schemas.microsoft.com/office/powerpoint/2010/main" val="244787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93C7E-E594-B488-C63F-66CECFAD10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178B88-5D64-2CF1-0FBB-276DEDE59F94}"/>
              </a:ext>
            </a:extLst>
          </p:cNvPr>
          <p:cNvSpPr>
            <a:spLocks noGrp="1"/>
          </p:cNvSpPr>
          <p:nvPr>
            <p:ph type="title"/>
          </p:nvPr>
        </p:nvSpPr>
        <p:spPr/>
        <p:txBody>
          <a:bodyPr>
            <a:normAutofit/>
          </a:bodyPr>
          <a:lstStyle/>
          <a:p>
            <a:pPr algn="ctr"/>
            <a:r>
              <a:rPr lang="en-GB" sz="3600"/>
              <a:t>LIS Requirement 3: Improving the quality and appropriateness of LGI Cancer Referrals</a:t>
            </a:r>
          </a:p>
        </p:txBody>
      </p:sp>
      <p:sp>
        <p:nvSpPr>
          <p:cNvPr id="2" name="TextBox 1">
            <a:extLst>
              <a:ext uri="{FF2B5EF4-FFF2-40B4-BE49-F238E27FC236}">
                <a16:creationId xmlns:a16="http://schemas.microsoft.com/office/drawing/2014/main" id="{83ACA03C-10EC-B57A-00A0-76C1AE7F5C81}"/>
              </a:ext>
            </a:extLst>
          </p:cNvPr>
          <p:cNvSpPr txBox="1"/>
          <p:nvPr/>
        </p:nvSpPr>
        <p:spPr>
          <a:xfrm>
            <a:off x="805542" y="1774372"/>
            <a:ext cx="10954459" cy="4216539"/>
          </a:xfrm>
          <a:prstGeom prst="rect">
            <a:avLst/>
          </a:prstGeom>
          <a:noFill/>
        </p:spPr>
        <p:txBody>
          <a:bodyPr wrap="square" rtlCol="0">
            <a:spAutoFit/>
          </a:bodyPr>
          <a:lstStyle/>
          <a:p>
            <a:r>
              <a:rPr lang="en-GB" sz="3200" b="1"/>
              <a:t>Detail of activity required</a:t>
            </a:r>
          </a:p>
          <a:p>
            <a:endParaRPr lang="en-GB" sz="800" b="1"/>
          </a:p>
          <a:p>
            <a:pPr marL="285750" indent="-285750">
              <a:buFont typeface="Arial" panose="020B0604020202020204" pitchFamily="34" charset="0"/>
              <a:buChar char="•"/>
            </a:pPr>
            <a:r>
              <a:rPr lang="en-GB" sz="2400"/>
              <a:t>Clinical champions will attend a 1-hour WCA webinar and receive a resource pack to support local education delivery. </a:t>
            </a:r>
          </a:p>
          <a:p>
            <a:endParaRPr lang="en-GB" sz="2400"/>
          </a:p>
          <a:p>
            <a:pPr marL="285750" indent="-285750">
              <a:buFont typeface="Arial" panose="020B0604020202020204" pitchFamily="34" charset="0"/>
              <a:buChar char="•"/>
            </a:pPr>
            <a:r>
              <a:rPr lang="en-GB" sz="2400"/>
              <a:t>Clinical champions will be responsible for sharing these key messages through locally held PCN or practice meetings, with the aim of reaching all referring clinicians. </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Practice meetings to include a review/discussion of LGI referral quality (the last 5 referrals per practice minimum) against high quality examples provided.  </a:t>
            </a:r>
          </a:p>
          <a:p>
            <a:endParaRPr lang="en-GB"/>
          </a:p>
          <a:p>
            <a:endParaRPr lang="en-GB"/>
          </a:p>
        </p:txBody>
      </p:sp>
    </p:spTree>
    <p:extLst>
      <p:ext uri="{BB962C8B-B14F-4D97-AF65-F5344CB8AC3E}">
        <p14:creationId xmlns:p14="http://schemas.microsoft.com/office/powerpoint/2010/main" val="2688136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42AD1-A006-F337-B6B4-9F1BBDA8D3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B5DA20-EE1D-2223-6CF0-3895BD245BAF}"/>
              </a:ext>
            </a:extLst>
          </p:cNvPr>
          <p:cNvSpPr>
            <a:spLocks noGrp="1"/>
          </p:cNvSpPr>
          <p:nvPr>
            <p:ph type="title"/>
          </p:nvPr>
        </p:nvSpPr>
        <p:spPr/>
        <p:txBody>
          <a:bodyPr>
            <a:normAutofit/>
          </a:bodyPr>
          <a:lstStyle/>
          <a:p>
            <a:pPr algn="ctr"/>
            <a:r>
              <a:rPr lang="en-GB" sz="3600"/>
              <a:t>How could this education be delivered within your PCN?</a:t>
            </a:r>
          </a:p>
        </p:txBody>
      </p:sp>
      <p:sp>
        <p:nvSpPr>
          <p:cNvPr id="2" name="TextBox 1">
            <a:extLst>
              <a:ext uri="{FF2B5EF4-FFF2-40B4-BE49-F238E27FC236}">
                <a16:creationId xmlns:a16="http://schemas.microsoft.com/office/drawing/2014/main" id="{A5789B09-33C9-618D-5DBF-25987CB82C8B}"/>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sp>
        <p:nvSpPr>
          <p:cNvPr id="3" name="TextBox 2">
            <a:extLst>
              <a:ext uri="{FF2B5EF4-FFF2-40B4-BE49-F238E27FC236}">
                <a16:creationId xmlns:a16="http://schemas.microsoft.com/office/drawing/2014/main" id="{A87E1307-E853-6A52-1291-867FED1A7232}"/>
              </a:ext>
            </a:extLst>
          </p:cNvPr>
          <p:cNvSpPr txBox="1"/>
          <p:nvPr/>
        </p:nvSpPr>
        <p:spPr>
          <a:xfrm>
            <a:off x="1475577" y="1774371"/>
            <a:ext cx="9537338" cy="3816429"/>
          </a:xfrm>
          <a:prstGeom prst="rect">
            <a:avLst/>
          </a:prstGeom>
          <a:noFill/>
        </p:spPr>
        <p:txBody>
          <a:bodyPr wrap="square" rtlCol="0">
            <a:spAutoFit/>
          </a:bodyPr>
          <a:lstStyle/>
          <a:p>
            <a:pPr marL="457200" indent="-457200">
              <a:buFont typeface="Arial" panose="020B0604020202020204" pitchFamily="34" charset="0"/>
              <a:buChar char="•"/>
            </a:pPr>
            <a:r>
              <a:rPr lang="en-US" sz="2800"/>
              <a:t>Traditional PLT session</a:t>
            </a:r>
          </a:p>
          <a:p>
            <a:pPr marL="457200" indent="-457200">
              <a:buFont typeface="Arial" panose="020B0604020202020204" pitchFamily="34" charset="0"/>
              <a:buChar char="•"/>
            </a:pPr>
            <a:r>
              <a:rPr lang="en-US" sz="2800"/>
              <a:t>Bite-sized updates</a:t>
            </a:r>
          </a:p>
          <a:p>
            <a:pPr marL="457200" indent="-457200">
              <a:buFont typeface="Arial" panose="020B0604020202020204" pitchFamily="34" charset="0"/>
              <a:buChar char="•"/>
            </a:pPr>
            <a:r>
              <a:rPr lang="en-US" sz="2800"/>
              <a:t>Recorded webinar</a:t>
            </a:r>
          </a:p>
          <a:p>
            <a:pPr marL="457200" indent="-457200">
              <a:buFont typeface="Arial" panose="020B0604020202020204" pitchFamily="34" charset="0"/>
              <a:buChar char="•"/>
            </a:pPr>
            <a:r>
              <a:rPr lang="en-US" sz="2800"/>
              <a:t>Case discussion at MDT/huddle</a:t>
            </a:r>
          </a:p>
          <a:p>
            <a:pPr marL="457200" indent="-457200">
              <a:buFont typeface="Arial" panose="020B0604020202020204" pitchFamily="34" charset="0"/>
              <a:buChar char="•"/>
            </a:pPr>
            <a:r>
              <a:rPr lang="en-US" sz="2800"/>
              <a:t>Clinical Cancer Champion cascade model</a:t>
            </a:r>
          </a:p>
          <a:p>
            <a:endParaRPr lang="en-US" sz="2800"/>
          </a:p>
          <a:p>
            <a:r>
              <a:rPr lang="en-US" sz="2800" i="1"/>
              <a:t>There is no single correct approach — choose the model that works best for your PCN and practice workforce.</a:t>
            </a:r>
          </a:p>
          <a:p>
            <a:endParaRPr lang="en-GB"/>
          </a:p>
        </p:txBody>
      </p:sp>
    </p:spTree>
    <p:extLst>
      <p:ext uri="{BB962C8B-B14F-4D97-AF65-F5344CB8AC3E}">
        <p14:creationId xmlns:p14="http://schemas.microsoft.com/office/powerpoint/2010/main" val="3048047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9DB3E-3A6E-F668-C251-28A4F4B0F204}"/>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10467C11-1C40-1848-BE2B-5A635397FD1F}"/>
              </a:ext>
            </a:extLst>
          </p:cNvPr>
          <p:cNvSpPr>
            <a:spLocks noGrp="1"/>
          </p:cNvSpPr>
          <p:nvPr>
            <p:ph type="title"/>
          </p:nvPr>
        </p:nvSpPr>
        <p:spPr>
          <a:xfrm>
            <a:off x="1265238" y="431800"/>
            <a:ext cx="10494962" cy="1258888"/>
          </a:xfrm>
        </p:spPr>
        <p:txBody>
          <a:bodyPr>
            <a:normAutofit/>
          </a:bodyPr>
          <a:lstStyle/>
          <a:p>
            <a:pPr algn="ctr"/>
            <a:r>
              <a:rPr lang="en-GB" sz="3600"/>
              <a:t>Referral Form Review</a:t>
            </a:r>
          </a:p>
        </p:txBody>
      </p:sp>
      <p:sp>
        <p:nvSpPr>
          <p:cNvPr id="4" name="TextBox 3">
            <a:extLst>
              <a:ext uri="{FF2B5EF4-FFF2-40B4-BE49-F238E27FC236}">
                <a16:creationId xmlns:a16="http://schemas.microsoft.com/office/drawing/2014/main" id="{D1300F75-2469-A63E-6901-4AE9E104F4E1}"/>
              </a:ext>
            </a:extLst>
          </p:cNvPr>
          <p:cNvSpPr txBox="1"/>
          <p:nvPr/>
        </p:nvSpPr>
        <p:spPr>
          <a:xfrm>
            <a:off x="802640" y="1302494"/>
            <a:ext cx="10728960" cy="5078313"/>
          </a:xfrm>
          <a:prstGeom prst="rect">
            <a:avLst/>
          </a:prstGeom>
          <a:noFill/>
        </p:spPr>
        <p:txBody>
          <a:bodyPr wrap="square">
            <a:spAutoFit/>
          </a:bodyPr>
          <a:lstStyle/>
          <a:p>
            <a:r>
              <a:rPr lang="en-GB" sz="2400" b="1"/>
              <a:t>Practice education sessions to include a review/discussion of LGI referral quality (the last 5 referrals per practice minimum) against high quality examples provided. </a:t>
            </a:r>
          </a:p>
          <a:p>
            <a:endParaRPr lang="en-GB" sz="1200"/>
          </a:p>
          <a:p>
            <a:r>
              <a:rPr lang="en-GB" sz="2400"/>
              <a:t>Does the referral demonstrate all the components required for optimal triage and straight-to-test booking?</a:t>
            </a:r>
          </a:p>
          <a:p>
            <a:endParaRPr lang="en-GB" sz="1200"/>
          </a:p>
          <a:p>
            <a:r>
              <a:rPr lang="en-GB" sz="2400"/>
              <a:t>✓ Clear symptom chronology and duration</a:t>
            </a:r>
          </a:p>
          <a:p>
            <a:r>
              <a:rPr lang="en-GB" sz="2400"/>
              <a:t>✓ Why cancer is suspected clearly stated</a:t>
            </a:r>
          </a:p>
          <a:p>
            <a:r>
              <a:rPr lang="en-GB" sz="2400"/>
              <a:t>✓ Examination findings including DRE documented</a:t>
            </a:r>
          </a:p>
          <a:p>
            <a:r>
              <a:rPr lang="en-GB" sz="2400"/>
              <a:t>✓ FIT, FBC and renal function included</a:t>
            </a:r>
          </a:p>
          <a:p>
            <a:r>
              <a:rPr lang="en-GB" sz="2400"/>
              <a:t>✓ Previous investigations documented</a:t>
            </a:r>
          </a:p>
          <a:p>
            <a:r>
              <a:rPr lang="en-GB" sz="2400"/>
              <a:t>✓ Frailty score recorded</a:t>
            </a:r>
          </a:p>
          <a:p>
            <a:r>
              <a:rPr lang="en-GB" sz="2400"/>
              <a:t>✓ Patient informed and willing to undergo investigation </a:t>
            </a:r>
          </a:p>
          <a:p>
            <a:pPr marL="0" indent="0">
              <a:buNone/>
              <a:defRPr sz="2400"/>
            </a:pPr>
            <a:endParaRPr lang="en-GB"/>
          </a:p>
        </p:txBody>
      </p:sp>
    </p:spTree>
    <p:extLst>
      <p:ext uri="{BB962C8B-B14F-4D97-AF65-F5344CB8AC3E}">
        <p14:creationId xmlns:p14="http://schemas.microsoft.com/office/powerpoint/2010/main" val="3871677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F022A-9DE6-C9CD-50EF-FC481ED307FD}"/>
              </a:ext>
            </a:extLst>
          </p:cNvPr>
          <p:cNvSpPr>
            <a:spLocks noGrp="1"/>
          </p:cNvSpPr>
          <p:nvPr>
            <p:ph type="title"/>
          </p:nvPr>
        </p:nvSpPr>
        <p:spPr>
          <a:xfrm>
            <a:off x="1210701" y="323143"/>
            <a:ext cx="5113899" cy="1258688"/>
          </a:xfrm>
        </p:spPr>
        <p:txBody>
          <a:bodyPr>
            <a:normAutofit/>
          </a:bodyPr>
          <a:lstStyle/>
          <a:p>
            <a:pPr algn="ctr"/>
            <a:r>
              <a:rPr lang="en-GB" sz="3600"/>
              <a:t>Why are we focusing on bowel cancer?</a:t>
            </a:r>
          </a:p>
        </p:txBody>
      </p:sp>
      <p:sp>
        <p:nvSpPr>
          <p:cNvPr id="3" name="TextBox 2">
            <a:extLst>
              <a:ext uri="{FF2B5EF4-FFF2-40B4-BE49-F238E27FC236}">
                <a16:creationId xmlns:a16="http://schemas.microsoft.com/office/drawing/2014/main" id="{1BE017F9-8DBB-CE98-5B07-5A1854E09FE3}"/>
              </a:ext>
            </a:extLst>
          </p:cNvPr>
          <p:cNvSpPr txBox="1"/>
          <p:nvPr/>
        </p:nvSpPr>
        <p:spPr>
          <a:xfrm>
            <a:off x="740229" y="1624686"/>
            <a:ext cx="5246914" cy="4062651"/>
          </a:xfrm>
          <a:prstGeom prst="rect">
            <a:avLst/>
          </a:prstGeom>
          <a:noFill/>
        </p:spPr>
        <p:txBody>
          <a:bodyPr wrap="square" rtlCol="0">
            <a:spAutoFit/>
          </a:bodyPr>
          <a:lstStyle/>
          <a:p>
            <a:pPr marL="285750" indent="-285750">
              <a:buFont typeface="Arial" panose="020B0604020202020204" pitchFamily="34" charset="0"/>
              <a:buChar char="•"/>
            </a:pPr>
            <a:r>
              <a:rPr lang="en-GB" sz="2000"/>
              <a:t>Bowel cancer is the fourth most common cancer in the UK, with almost 43,000 people diagnosed every year. </a:t>
            </a:r>
          </a:p>
          <a:p>
            <a:endParaRPr lang="en-GB" sz="2000"/>
          </a:p>
          <a:p>
            <a:pPr marL="285750" indent="-285750">
              <a:buFont typeface="Arial" panose="020B0604020202020204" pitchFamily="34" charset="0"/>
              <a:buChar char="•"/>
            </a:pPr>
            <a:r>
              <a:rPr lang="en-GB" sz="2000"/>
              <a:t>It is the second leading cause of cancer death in the UK accounting for over 7,500 deaths each year.</a:t>
            </a:r>
          </a:p>
          <a:p>
            <a:endParaRPr lang="en-GB" sz="2000"/>
          </a:p>
          <a:p>
            <a:pPr marL="285750" indent="-285750">
              <a:buFont typeface="Arial" panose="020B0604020202020204" pitchFamily="34" charset="0"/>
              <a:buChar char="•"/>
            </a:pPr>
            <a:r>
              <a:rPr lang="en-GB" sz="2000"/>
              <a:t>Analysis shows that the greatest number of cancer deaths could be avoided (approx. 4500) with a shift in bowel cancer diagnoses from Stage 4 to Stage 3.</a:t>
            </a:r>
          </a:p>
          <a:p>
            <a:endParaRPr lang="en-GB"/>
          </a:p>
        </p:txBody>
      </p:sp>
      <p:pic>
        <p:nvPicPr>
          <p:cNvPr id="5" name="Picture 4">
            <a:extLst>
              <a:ext uri="{FF2B5EF4-FFF2-40B4-BE49-F238E27FC236}">
                <a16:creationId xmlns:a16="http://schemas.microsoft.com/office/drawing/2014/main" id="{DA549B21-38E8-66C3-E9DA-E0FF0D37972C}"/>
              </a:ext>
            </a:extLst>
          </p:cNvPr>
          <p:cNvPicPr>
            <a:picLocks noChangeAspect="1"/>
          </p:cNvPicPr>
          <p:nvPr/>
        </p:nvPicPr>
        <p:blipFill>
          <a:blip r:embed="rId3"/>
          <a:stretch>
            <a:fillRect/>
          </a:stretch>
        </p:blipFill>
        <p:spPr>
          <a:xfrm>
            <a:off x="6467458" y="98039"/>
            <a:ext cx="5501758" cy="6327961"/>
          </a:xfrm>
          <a:prstGeom prst="rect">
            <a:avLst/>
          </a:prstGeom>
        </p:spPr>
      </p:pic>
    </p:spTree>
    <p:extLst>
      <p:ext uri="{BB962C8B-B14F-4D97-AF65-F5344CB8AC3E}">
        <p14:creationId xmlns:p14="http://schemas.microsoft.com/office/powerpoint/2010/main" val="1779125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E156E-F439-E062-B791-A7CD369C0E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941575-1622-FCB9-DEB9-A6DABF3074C5}"/>
              </a:ext>
            </a:extLst>
          </p:cNvPr>
          <p:cNvSpPr>
            <a:spLocks noGrp="1"/>
          </p:cNvSpPr>
          <p:nvPr>
            <p:ph type="title"/>
          </p:nvPr>
        </p:nvSpPr>
        <p:spPr/>
        <p:txBody>
          <a:bodyPr>
            <a:normAutofit/>
          </a:bodyPr>
          <a:lstStyle/>
          <a:p>
            <a:pPr algn="ctr"/>
            <a:r>
              <a:rPr lang="en-GB" sz="3600"/>
              <a:t>Why are we focusing on bowel cancer?</a:t>
            </a:r>
          </a:p>
        </p:txBody>
      </p:sp>
      <p:sp>
        <p:nvSpPr>
          <p:cNvPr id="2" name="TextBox 1">
            <a:extLst>
              <a:ext uri="{FF2B5EF4-FFF2-40B4-BE49-F238E27FC236}">
                <a16:creationId xmlns:a16="http://schemas.microsoft.com/office/drawing/2014/main" id="{DDAEEC17-0989-665D-4B90-DB9B1AA9ED3E}"/>
              </a:ext>
            </a:extLst>
          </p:cNvPr>
          <p:cNvSpPr txBox="1"/>
          <p:nvPr/>
        </p:nvSpPr>
        <p:spPr>
          <a:xfrm>
            <a:off x="1750421" y="1015314"/>
            <a:ext cx="10954459" cy="461665"/>
          </a:xfrm>
          <a:prstGeom prst="rect">
            <a:avLst/>
          </a:prstGeom>
          <a:noFill/>
        </p:spPr>
        <p:txBody>
          <a:bodyPr wrap="square" rtlCol="0">
            <a:spAutoFit/>
          </a:bodyPr>
          <a:lstStyle/>
          <a:p>
            <a:r>
              <a:rPr lang="en-GB" sz="2400" b="1" u="sng">
                <a:solidFill>
                  <a:srgbClr val="000000"/>
                </a:solidFill>
              </a:rPr>
              <a:t>HIOW Colorectal Cancer Audit (25/26 LIS) and Bowel Cancer Pilot Projects </a:t>
            </a:r>
            <a:endParaRPr lang="en-GB" sz="2400"/>
          </a:p>
        </p:txBody>
      </p:sp>
      <p:sp>
        <p:nvSpPr>
          <p:cNvPr id="3" name="Rectangle: Rounded Corners 2">
            <a:extLst>
              <a:ext uri="{FF2B5EF4-FFF2-40B4-BE49-F238E27FC236}">
                <a16:creationId xmlns:a16="http://schemas.microsoft.com/office/drawing/2014/main" id="{58CD346C-0ADA-C291-E581-374CD43F815B}"/>
              </a:ext>
            </a:extLst>
          </p:cNvPr>
          <p:cNvSpPr/>
          <p:nvPr/>
        </p:nvSpPr>
        <p:spPr>
          <a:xfrm>
            <a:off x="1867354" y="1735794"/>
            <a:ext cx="4035605" cy="209312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7B096A3-92FB-9C3A-E098-E9A246367895}"/>
              </a:ext>
            </a:extLst>
          </p:cNvPr>
          <p:cNvSpPr txBox="1"/>
          <p:nvPr/>
        </p:nvSpPr>
        <p:spPr>
          <a:xfrm>
            <a:off x="2169018" y="1970872"/>
            <a:ext cx="3495040" cy="1788160"/>
          </a:xfrm>
          <a:prstGeom prst="rect">
            <a:avLst/>
          </a:prstGeom>
          <a:noFill/>
        </p:spPr>
        <p:txBody>
          <a:bodyPr wrap="square" rtlCol="0">
            <a:spAutoFit/>
          </a:bodyPr>
          <a:lstStyle/>
          <a:p>
            <a:r>
              <a:rPr lang="en-GB" sz="2000" b="1">
                <a:solidFill>
                  <a:srgbClr val="000000"/>
                </a:solidFill>
              </a:rPr>
              <a:t>Primary care delays</a:t>
            </a:r>
          </a:p>
          <a:p>
            <a:pPr marL="285750" indent="-285750">
              <a:buFont typeface="Arial" panose="020B0604020202020204" pitchFamily="34" charset="0"/>
              <a:buChar char="•"/>
            </a:pPr>
            <a:r>
              <a:rPr lang="en-GB">
                <a:solidFill>
                  <a:srgbClr val="000000"/>
                </a:solidFill>
              </a:rPr>
              <a:t>Repeated consultations</a:t>
            </a:r>
          </a:p>
          <a:p>
            <a:pPr marL="285750" indent="-285750">
              <a:buFont typeface="Arial" panose="020B0604020202020204" pitchFamily="34" charset="0"/>
              <a:buChar char="•"/>
            </a:pPr>
            <a:r>
              <a:rPr lang="en-GB">
                <a:solidFill>
                  <a:srgbClr val="000000"/>
                </a:solidFill>
              </a:rPr>
              <a:t>FIT delayed/not requested</a:t>
            </a:r>
          </a:p>
          <a:p>
            <a:pPr marL="285750" indent="-285750">
              <a:buFont typeface="Arial" panose="020B0604020202020204" pitchFamily="34" charset="0"/>
              <a:buChar char="•"/>
            </a:pPr>
            <a:r>
              <a:rPr lang="en-GB">
                <a:solidFill>
                  <a:srgbClr val="000000"/>
                </a:solidFill>
              </a:rPr>
              <a:t>No DRE/examination</a:t>
            </a:r>
          </a:p>
          <a:p>
            <a:pPr marL="285750" indent="-285750">
              <a:buFont typeface="Arial" panose="020B0604020202020204" pitchFamily="34" charset="0"/>
              <a:buChar char="•"/>
            </a:pPr>
            <a:r>
              <a:rPr lang="en-GB">
                <a:solidFill>
                  <a:srgbClr val="000000"/>
                </a:solidFill>
              </a:rPr>
              <a:t>Anaemia not fully investigated</a:t>
            </a:r>
          </a:p>
          <a:p>
            <a:pPr algn="ctr"/>
            <a:endParaRPr lang="en-GB"/>
          </a:p>
        </p:txBody>
      </p:sp>
      <p:sp>
        <p:nvSpPr>
          <p:cNvPr id="6" name="Rectangle: Rounded Corners 5">
            <a:extLst>
              <a:ext uri="{FF2B5EF4-FFF2-40B4-BE49-F238E27FC236}">
                <a16:creationId xmlns:a16="http://schemas.microsoft.com/office/drawing/2014/main" id="{0B2C7444-84B6-DB99-80D3-53F9E7BD7A65}"/>
              </a:ext>
            </a:extLst>
          </p:cNvPr>
          <p:cNvSpPr/>
          <p:nvPr/>
        </p:nvSpPr>
        <p:spPr>
          <a:xfrm>
            <a:off x="6287989" y="1735794"/>
            <a:ext cx="4035605" cy="209312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F0576EBA-3DB8-8628-4D62-B9661CECD222}"/>
              </a:ext>
            </a:extLst>
          </p:cNvPr>
          <p:cNvSpPr/>
          <p:nvPr/>
        </p:nvSpPr>
        <p:spPr>
          <a:xfrm>
            <a:off x="6287989" y="4060762"/>
            <a:ext cx="4035605" cy="20828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F6E26163-4DDD-7398-8AB1-E1EBAA450BFA}"/>
              </a:ext>
            </a:extLst>
          </p:cNvPr>
          <p:cNvSpPr/>
          <p:nvPr/>
        </p:nvSpPr>
        <p:spPr>
          <a:xfrm>
            <a:off x="1867355" y="4053840"/>
            <a:ext cx="4035604" cy="20828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9379C33-3002-90A0-8A4F-728F3C1D17F8}"/>
              </a:ext>
            </a:extLst>
          </p:cNvPr>
          <p:cNvSpPr txBox="1"/>
          <p:nvPr/>
        </p:nvSpPr>
        <p:spPr>
          <a:xfrm>
            <a:off x="2169018" y="4226560"/>
            <a:ext cx="3495040" cy="1508105"/>
          </a:xfrm>
          <a:prstGeom prst="rect">
            <a:avLst/>
          </a:prstGeom>
          <a:noFill/>
        </p:spPr>
        <p:txBody>
          <a:bodyPr wrap="square" rtlCol="0">
            <a:spAutoFit/>
          </a:bodyPr>
          <a:lstStyle/>
          <a:p>
            <a:r>
              <a:rPr lang="en-GB" sz="2000" b="1">
                <a:solidFill>
                  <a:srgbClr val="000000"/>
                </a:solidFill>
              </a:rPr>
              <a:t>Secondary care delays</a:t>
            </a:r>
          </a:p>
          <a:p>
            <a:pPr marL="285750" indent="-285750">
              <a:buFont typeface="Arial" panose="020B0604020202020204" pitchFamily="34" charset="0"/>
              <a:buChar char="•"/>
            </a:pPr>
            <a:r>
              <a:rPr lang="en-GB">
                <a:solidFill>
                  <a:srgbClr val="000000"/>
                </a:solidFill>
              </a:rPr>
              <a:t>Capacity constraints</a:t>
            </a:r>
          </a:p>
          <a:p>
            <a:pPr marL="285750" indent="-285750">
              <a:buFont typeface="Arial" panose="020B0604020202020204" pitchFamily="34" charset="0"/>
              <a:buChar char="•"/>
            </a:pPr>
            <a:r>
              <a:rPr lang="en-GB">
                <a:solidFill>
                  <a:srgbClr val="000000"/>
                </a:solidFill>
              </a:rPr>
              <a:t>Delayed investigations</a:t>
            </a:r>
          </a:p>
          <a:p>
            <a:pPr marL="285750" indent="-285750">
              <a:buFont typeface="Arial" panose="020B0604020202020204" pitchFamily="34" charset="0"/>
              <a:buChar char="•"/>
            </a:pPr>
            <a:r>
              <a:rPr lang="en-GB">
                <a:solidFill>
                  <a:srgbClr val="000000"/>
                </a:solidFill>
              </a:rPr>
              <a:t>Fragmented pathways</a:t>
            </a:r>
          </a:p>
          <a:p>
            <a:pPr algn="ctr"/>
            <a:endParaRPr lang="en-GB"/>
          </a:p>
        </p:txBody>
      </p:sp>
      <p:sp>
        <p:nvSpPr>
          <p:cNvPr id="10" name="TextBox 9">
            <a:extLst>
              <a:ext uri="{FF2B5EF4-FFF2-40B4-BE49-F238E27FC236}">
                <a16:creationId xmlns:a16="http://schemas.microsoft.com/office/drawing/2014/main" id="{495B150D-D5E7-07D5-43B3-8339A7892B4C}"/>
              </a:ext>
            </a:extLst>
          </p:cNvPr>
          <p:cNvSpPr txBox="1"/>
          <p:nvPr/>
        </p:nvSpPr>
        <p:spPr>
          <a:xfrm>
            <a:off x="6598396" y="4226560"/>
            <a:ext cx="3495040" cy="1785104"/>
          </a:xfrm>
          <a:prstGeom prst="rect">
            <a:avLst/>
          </a:prstGeom>
          <a:noFill/>
        </p:spPr>
        <p:txBody>
          <a:bodyPr wrap="square" rtlCol="0">
            <a:spAutoFit/>
          </a:bodyPr>
          <a:lstStyle/>
          <a:p>
            <a:r>
              <a:rPr lang="en-GB" sz="2000" b="1">
                <a:solidFill>
                  <a:srgbClr val="000000"/>
                </a:solidFill>
              </a:rPr>
              <a:t>System opportunities</a:t>
            </a:r>
          </a:p>
          <a:p>
            <a:pPr marL="285750" indent="-285750">
              <a:buFont typeface="Arial" panose="020B0604020202020204" pitchFamily="34" charset="0"/>
              <a:buChar char="•"/>
            </a:pPr>
            <a:r>
              <a:rPr lang="en-GB">
                <a:solidFill>
                  <a:srgbClr val="000000"/>
                </a:solidFill>
              </a:rPr>
              <a:t>Improve referral quality</a:t>
            </a:r>
          </a:p>
          <a:p>
            <a:pPr marL="285750" indent="-285750">
              <a:buFont typeface="Arial" panose="020B0604020202020204" pitchFamily="34" charset="0"/>
              <a:buChar char="•"/>
            </a:pPr>
            <a:r>
              <a:rPr lang="en-GB">
                <a:solidFill>
                  <a:srgbClr val="000000"/>
                </a:solidFill>
              </a:rPr>
              <a:t>Earlier risk stratification</a:t>
            </a:r>
          </a:p>
          <a:p>
            <a:pPr marL="285750" indent="-285750">
              <a:buFont typeface="Arial" panose="020B0604020202020204" pitchFamily="34" charset="0"/>
              <a:buChar char="•"/>
            </a:pPr>
            <a:r>
              <a:rPr lang="en-GB">
                <a:solidFill>
                  <a:srgbClr val="000000"/>
                </a:solidFill>
              </a:rPr>
              <a:t>Consistent coding</a:t>
            </a:r>
          </a:p>
          <a:p>
            <a:pPr marL="285750" indent="-285750">
              <a:buFont typeface="Arial" panose="020B0604020202020204" pitchFamily="34" charset="0"/>
              <a:buChar char="•"/>
            </a:pPr>
            <a:r>
              <a:rPr lang="en-GB">
                <a:solidFill>
                  <a:srgbClr val="000000"/>
                </a:solidFill>
              </a:rPr>
              <a:t>Shared pathway understanding</a:t>
            </a:r>
          </a:p>
          <a:p>
            <a:pPr algn="ctr"/>
            <a:endParaRPr lang="en-GB"/>
          </a:p>
        </p:txBody>
      </p:sp>
      <p:sp>
        <p:nvSpPr>
          <p:cNvPr id="11" name="TextBox 10">
            <a:extLst>
              <a:ext uri="{FF2B5EF4-FFF2-40B4-BE49-F238E27FC236}">
                <a16:creationId xmlns:a16="http://schemas.microsoft.com/office/drawing/2014/main" id="{F811033D-D50E-5747-1BE0-418C50AD6172}"/>
              </a:ext>
            </a:extLst>
          </p:cNvPr>
          <p:cNvSpPr txBox="1"/>
          <p:nvPr/>
        </p:nvSpPr>
        <p:spPr>
          <a:xfrm>
            <a:off x="6598396" y="1970872"/>
            <a:ext cx="3495040" cy="1785104"/>
          </a:xfrm>
          <a:prstGeom prst="rect">
            <a:avLst/>
          </a:prstGeom>
          <a:noFill/>
        </p:spPr>
        <p:txBody>
          <a:bodyPr wrap="square" rtlCol="0">
            <a:spAutoFit/>
          </a:bodyPr>
          <a:lstStyle/>
          <a:p>
            <a:r>
              <a:rPr lang="en-GB" sz="2000" b="1">
                <a:solidFill>
                  <a:srgbClr val="000000"/>
                </a:solidFill>
              </a:rPr>
              <a:t>Knowledge gaps</a:t>
            </a:r>
          </a:p>
          <a:p>
            <a:pPr marL="285750" indent="-285750">
              <a:buFont typeface="Arial" panose="020B0604020202020204" pitchFamily="34" charset="0"/>
              <a:buChar char="•"/>
            </a:pPr>
            <a:r>
              <a:rPr lang="en-GB">
                <a:solidFill>
                  <a:srgbClr val="000000"/>
                </a:solidFill>
              </a:rPr>
              <a:t>Uncertainty around FIT&lt;10</a:t>
            </a:r>
          </a:p>
          <a:p>
            <a:pPr marL="285750" indent="-285750">
              <a:buFont typeface="Arial" panose="020B0604020202020204" pitchFamily="34" charset="0"/>
              <a:buChar char="•"/>
            </a:pPr>
            <a:r>
              <a:rPr lang="en-GB">
                <a:solidFill>
                  <a:srgbClr val="000000"/>
                </a:solidFill>
              </a:rPr>
              <a:t>Alternative pathways underused</a:t>
            </a:r>
          </a:p>
          <a:p>
            <a:pPr marL="285750" indent="-285750">
              <a:buFont typeface="Arial" panose="020B0604020202020204" pitchFamily="34" charset="0"/>
              <a:buChar char="•"/>
            </a:pPr>
            <a:r>
              <a:rPr lang="en-GB">
                <a:solidFill>
                  <a:srgbClr val="000000"/>
                </a:solidFill>
              </a:rPr>
              <a:t>Variation in safety netting</a:t>
            </a:r>
          </a:p>
          <a:p>
            <a:pPr marL="285750" indent="-285750">
              <a:buFont typeface="Arial" panose="020B0604020202020204" pitchFamily="34" charset="0"/>
              <a:buChar char="•"/>
            </a:pPr>
            <a:r>
              <a:rPr lang="en-GB">
                <a:solidFill>
                  <a:srgbClr val="000000"/>
                </a:solidFill>
              </a:rPr>
              <a:t>Inconsistent frailty recording</a:t>
            </a:r>
          </a:p>
          <a:p>
            <a:pPr algn="ctr"/>
            <a:endParaRPr lang="en-GB"/>
          </a:p>
        </p:txBody>
      </p:sp>
    </p:spTree>
    <p:extLst>
      <p:ext uri="{BB962C8B-B14F-4D97-AF65-F5344CB8AC3E}">
        <p14:creationId xmlns:p14="http://schemas.microsoft.com/office/powerpoint/2010/main" val="4293645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116BE-8BB8-EA22-27AD-01784E758C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B34627-1441-F2EE-E182-FA2029C7AEAB}"/>
              </a:ext>
            </a:extLst>
          </p:cNvPr>
          <p:cNvSpPr>
            <a:spLocks noGrp="1"/>
          </p:cNvSpPr>
          <p:nvPr>
            <p:ph type="title"/>
          </p:nvPr>
        </p:nvSpPr>
        <p:spPr/>
        <p:txBody>
          <a:bodyPr>
            <a:normAutofit/>
          </a:bodyPr>
          <a:lstStyle/>
          <a:p>
            <a:pPr algn="ctr"/>
            <a:r>
              <a:rPr lang="en-GB" sz="3600"/>
              <a:t>Learning objectives</a:t>
            </a:r>
          </a:p>
        </p:txBody>
      </p:sp>
      <p:sp>
        <p:nvSpPr>
          <p:cNvPr id="2" name="TextBox 1">
            <a:extLst>
              <a:ext uri="{FF2B5EF4-FFF2-40B4-BE49-F238E27FC236}">
                <a16:creationId xmlns:a16="http://schemas.microsoft.com/office/drawing/2014/main" id="{20E090BA-443F-3605-F9CE-1335E534ABE9}"/>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sp>
        <p:nvSpPr>
          <p:cNvPr id="3" name="TextBox 2">
            <a:extLst>
              <a:ext uri="{FF2B5EF4-FFF2-40B4-BE49-F238E27FC236}">
                <a16:creationId xmlns:a16="http://schemas.microsoft.com/office/drawing/2014/main" id="{22392BA6-14AB-A234-A139-ADD35FE92C97}"/>
              </a:ext>
            </a:extLst>
          </p:cNvPr>
          <p:cNvSpPr txBox="1"/>
          <p:nvPr/>
        </p:nvSpPr>
        <p:spPr>
          <a:xfrm>
            <a:off x="1265129" y="1463040"/>
            <a:ext cx="9291111" cy="2954655"/>
          </a:xfrm>
          <a:prstGeom prst="rect">
            <a:avLst/>
          </a:prstGeom>
          <a:noFill/>
        </p:spPr>
        <p:txBody>
          <a:bodyPr wrap="square" rtlCol="0">
            <a:spAutoFit/>
          </a:bodyPr>
          <a:lstStyle/>
          <a:p>
            <a:pPr marL="457200" indent="-457200">
              <a:buFont typeface="Arial" panose="020B0604020202020204" pitchFamily="34" charset="0"/>
              <a:buChar char="•"/>
              <a:defRPr sz="2400"/>
            </a:pPr>
            <a:r>
              <a:rPr lang="en-GB" sz="2800"/>
              <a:t>Optimise pre-referral assessment</a:t>
            </a:r>
          </a:p>
          <a:p>
            <a:pPr marL="457200" indent="-457200">
              <a:buFont typeface="Arial" panose="020B0604020202020204" pitchFamily="34" charset="0"/>
              <a:buChar char="•"/>
              <a:defRPr sz="2400"/>
            </a:pPr>
            <a:r>
              <a:rPr lang="en-GB" sz="2800"/>
              <a:t>Improve referral quality</a:t>
            </a:r>
          </a:p>
          <a:p>
            <a:pPr marL="457200" indent="-457200">
              <a:buFont typeface="Arial" panose="020B0604020202020204" pitchFamily="34" charset="0"/>
              <a:buChar char="•"/>
              <a:defRPr sz="2400"/>
            </a:pPr>
            <a:r>
              <a:rPr lang="en-GB" sz="2800"/>
              <a:t>FIT&lt;10 guidance and alternative pathways </a:t>
            </a:r>
          </a:p>
          <a:p>
            <a:pPr marL="457200" indent="-457200">
              <a:buFont typeface="Arial" panose="020B0604020202020204" pitchFamily="34" charset="0"/>
              <a:buChar char="•"/>
              <a:defRPr sz="2400"/>
            </a:pPr>
            <a:r>
              <a:rPr lang="en-GB" sz="2800"/>
              <a:t>Further learning points – rectal bleeding/haemorrhoids and IDA</a:t>
            </a:r>
          </a:p>
          <a:p>
            <a:pPr marL="457200" indent="-457200">
              <a:buFont typeface="Arial" panose="020B0604020202020204" pitchFamily="34" charset="0"/>
              <a:buChar char="•"/>
              <a:defRPr sz="2400"/>
            </a:pPr>
            <a:r>
              <a:rPr lang="en-GB" sz="2800"/>
              <a:t>Safety netting </a:t>
            </a:r>
          </a:p>
          <a:p>
            <a:endParaRPr lang="en-GB"/>
          </a:p>
        </p:txBody>
      </p:sp>
    </p:spTree>
    <p:extLst>
      <p:ext uri="{BB962C8B-B14F-4D97-AF65-F5344CB8AC3E}">
        <p14:creationId xmlns:p14="http://schemas.microsoft.com/office/powerpoint/2010/main" val="2676783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2F8D-1494-9C45-92E2-145EE4FF3F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E1F2D11-AC24-04BA-3A5B-145F10FEEEE0}"/>
              </a:ext>
            </a:extLst>
          </p:cNvPr>
          <p:cNvSpPr>
            <a:spLocks noGrp="1"/>
          </p:cNvSpPr>
          <p:nvPr>
            <p:ph type="title"/>
          </p:nvPr>
        </p:nvSpPr>
        <p:spPr/>
        <p:txBody>
          <a:bodyPr>
            <a:normAutofit/>
          </a:bodyPr>
          <a:lstStyle/>
          <a:p>
            <a:pPr algn="ctr"/>
            <a:r>
              <a:rPr lang="en-GB" sz="3600">
                <a:solidFill>
                  <a:srgbClr val="330071"/>
                </a:solidFill>
                <a:latin typeface="Arial"/>
                <a:cs typeface="Arial"/>
              </a:rPr>
              <a:t>The patient pathway - Dorset</a:t>
            </a:r>
          </a:p>
        </p:txBody>
      </p:sp>
      <p:sp>
        <p:nvSpPr>
          <p:cNvPr id="2" name="TextBox 1">
            <a:extLst>
              <a:ext uri="{FF2B5EF4-FFF2-40B4-BE49-F238E27FC236}">
                <a16:creationId xmlns:a16="http://schemas.microsoft.com/office/drawing/2014/main" id="{F5B22B6A-AD73-8C4B-B62A-A9F15A87BF29}"/>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graphicFrame>
        <p:nvGraphicFramePr>
          <p:cNvPr id="5" name="Content Placeholder 4">
            <a:extLst>
              <a:ext uri="{FF2B5EF4-FFF2-40B4-BE49-F238E27FC236}">
                <a16:creationId xmlns:a16="http://schemas.microsoft.com/office/drawing/2014/main" id="{5E062A22-ECC6-E76E-4EE1-7168065739F8}"/>
              </a:ext>
            </a:extLst>
          </p:cNvPr>
          <p:cNvGraphicFramePr>
            <a:graphicFrameLocks noGrp="1"/>
          </p:cNvGraphicFramePr>
          <p:nvPr>
            <p:extLst>
              <p:ext uri="{D42A27DB-BD31-4B8C-83A1-F6EECF244321}">
                <p14:modId xmlns:p14="http://schemas.microsoft.com/office/powerpoint/2010/main" val="1108070219"/>
              </p:ext>
            </p:extLst>
          </p:nvPr>
        </p:nvGraphicFramePr>
        <p:xfrm>
          <a:off x="685600" y="1020128"/>
          <a:ext cx="10785040" cy="1164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80048E5B-A209-0A3E-4191-8D79F5A1025B}"/>
              </a:ext>
            </a:extLst>
          </p:cNvPr>
          <p:cNvGraphicFramePr/>
          <p:nvPr>
            <p:extLst>
              <p:ext uri="{D42A27DB-BD31-4B8C-83A1-F6EECF244321}">
                <p14:modId xmlns:p14="http://schemas.microsoft.com/office/powerpoint/2010/main" val="2071452818"/>
              </p:ext>
            </p:extLst>
          </p:nvPr>
        </p:nvGraphicFramePr>
        <p:xfrm>
          <a:off x="685600" y="2504387"/>
          <a:ext cx="10398960" cy="16964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a:extLst>
              <a:ext uri="{FF2B5EF4-FFF2-40B4-BE49-F238E27FC236}">
                <a16:creationId xmlns:a16="http://schemas.microsoft.com/office/drawing/2014/main" id="{BAC2AEB4-07EE-BFBD-8713-FD1A1F801EF1}"/>
              </a:ext>
            </a:extLst>
          </p:cNvPr>
          <p:cNvSpPr txBox="1"/>
          <p:nvPr/>
        </p:nvSpPr>
        <p:spPr>
          <a:xfrm>
            <a:off x="721360" y="2098845"/>
            <a:ext cx="595035" cy="369332"/>
          </a:xfrm>
          <a:prstGeom prst="rect">
            <a:avLst/>
          </a:prstGeom>
          <a:solidFill>
            <a:srgbClr val="7DF52B"/>
          </a:solidFill>
        </p:spPr>
        <p:txBody>
          <a:bodyPr wrap="none" rtlCol="0">
            <a:spAutoFit/>
          </a:bodyPr>
          <a:lstStyle/>
          <a:p>
            <a:r>
              <a:rPr lang="en-GB" b="1"/>
              <a:t>DCH</a:t>
            </a:r>
          </a:p>
        </p:txBody>
      </p:sp>
      <p:sp>
        <p:nvSpPr>
          <p:cNvPr id="8" name="TextBox 7">
            <a:extLst>
              <a:ext uri="{FF2B5EF4-FFF2-40B4-BE49-F238E27FC236}">
                <a16:creationId xmlns:a16="http://schemas.microsoft.com/office/drawing/2014/main" id="{783157D3-29C8-FA49-1FCB-C71E7CB22E99}"/>
              </a:ext>
            </a:extLst>
          </p:cNvPr>
          <p:cNvSpPr txBox="1"/>
          <p:nvPr/>
        </p:nvSpPr>
        <p:spPr>
          <a:xfrm>
            <a:off x="721360" y="4284524"/>
            <a:ext cx="627095" cy="369332"/>
          </a:xfrm>
          <a:prstGeom prst="rect">
            <a:avLst/>
          </a:prstGeom>
          <a:solidFill>
            <a:srgbClr val="7DF52B"/>
          </a:solidFill>
        </p:spPr>
        <p:txBody>
          <a:bodyPr wrap="none" rtlCol="0">
            <a:spAutoFit/>
          </a:bodyPr>
          <a:lstStyle/>
          <a:p>
            <a:r>
              <a:rPr lang="en-GB" b="1"/>
              <a:t>UHD</a:t>
            </a:r>
          </a:p>
        </p:txBody>
      </p:sp>
      <p:graphicFrame>
        <p:nvGraphicFramePr>
          <p:cNvPr id="12" name="Diagram 11">
            <a:extLst>
              <a:ext uri="{FF2B5EF4-FFF2-40B4-BE49-F238E27FC236}">
                <a16:creationId xmlns:a16="http://schemas.microsoft.com/office/drawing/2014/main" id="{9A22B1DD-10A4-D034-D22E-BDD746D4B953}"/>
              </a:ext>
            </a:extLst>
          </p:cNvPr>
          <p:cNvGraphicFramePr/>
          <p:nvPr>
            <p:extLst>
              <p:ext uri="{D42A27DB-BD31-4B8C-83A1-F6EECF244321}">
                <p14:modId xmlns:p14="http://schemas.microsoft.com/office/powerpoint/2010/main" val="1631772370"/>
              </p:ext>
            </p:extLst>
          </p:nvPr>
        </p:nvGraphicFramePr>
        <p:xfrm>
          <a:off x="721360" y="4737540"/>
          <a:ext cx="10398960" cy="169645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897404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920C7-B0E1-907F-1032-1B569EC111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B82858-4F9C-AAB6-00A5-6BB3AB133F82}"/>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graphicFrame>
        <p:nvGraphicFramePr>
          <p:cNvPr id="6" name="Diagram 5">
            <a:extLst>
              <a:ext uri="{FF2B5EF4-FFF2-40B4-BE49-F238E27FC236}">
                <a16:creationId xmlns:a16="http://schemas.microsoft.com/office/drawing/2014/main" id="{69B982AC-C31B-C7DE-D0F7-0169116DD1D1}"/>
              </a:ext>
            </a:extLst>
          </p:cNvPr>
          <p:cNvGraphicFramePr/>
          <p:nvPr>
            <p:extLst>
              <p:ext uri="{D42A27DB-BD31-4B8C-83A1-F6EECF244321}">
                <p14:modId xmlns:p14="http://schemas.microsoft.com/office/powerpoint/2010/main" val="2075544275"/>
              </p:ext>
            </p:extLst>
          </p:nvPr>
        </p:nvGraphicFramePr>
        <p:xfrm>
          <a:off x="1087709" y="2925220"/>
          <a:ext cx="10398960" cy="1696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1E3655B-E33D-34F7-5AE7-5BE89DAF5AE9}"/>
              </a:ext>
            </a:extLst>
          </p:cNvPr>
          <p:cNvSpPr txBox="1"/>
          <p:nvPr/>
        </p:nvSpPr>
        <p:spPr>
          <a:xfrm>
            <a:off x="177578" y="3508849"/>
            <a:ext cx="604653" cy="369332"/>
          </a:xfrm>
          <a:prstGeom prst="rect">
            <a:avLst/>
          </a:prstGeom>
          <a:solidFill>
            <a:srgbClr val="7DF52B"/>
          </a:solidFill>
        </p:spPr>
        <p:txBody>
          <a:bodyPr wrap="none" rtlCol="0">
            <a:spAutoFit/>
          </a:bodyPr>
          <a:lstStyle/>
          <a:p>
            <a:r>
              <a:rPr lang="en-GB" b="1"/>
              <a:t>PHU</a:t>
            </a:r>
          </a:p>
        </p:txBody>
      </p:sp>
      <p:sp>
        <p:nvSpPr>
          <p:cNvPr id="8" name="TextBox 7">
            <a:extLst>
              <a:ext uri="{FF2B5EF4-FFF2-40B4-BE49-F238E27FC236}">
                <a16:creationId xmlns:a16="http://schemas.microsoft.com/office/drawing/2014/main" id="{482544D8-9D22-6E6A-0384-3AC671BB9F99}"/>
              </a:ext>
            </a:extLst>
          </p:cNvPr>
          <p:cNvSpPr txBox="1"/>
          <p:nvPr/>
        </p:nvSpPr>
        <p:spPr>
          <a:xfrm>
            <a:off x="215316" y="5167022"/>
            <a:ext cx="590226" cy="369332"/>
          </a:xfrm>
          <a:prstGeom prst="rect">
            <a:avLst/>
          </a:prstGeom>
          <a:solidFill>
            <a:srgbClr val="7DF52B"/>
          </a:solidFill>
        </p:spPr>
        <p:txBody>
          <a:bodyPr wrap="none" rtlCol="0">
            <a:spAutoFit/>
          </a:bodyPr>
          <a:lstStyle/>
          <a:p>
            <a:r>
              <a:rPr lang="en-GB" b="1"/>
              <a:t>UHS</a:t>
            </a:r>
          </a:p>
        </p:txBody>
      </p:sp>
      <p:graphicFrame>
        <p:nvGraphicFramePr>
          <p:cNvPr id="12" name="Diagram 11">
            <a:extLst>
              <a:ext uri="{FF2B5EF4-FFF2-40B4-BE49-F238E27FC236}">
                <a16:creationId xmlns:a16="http://schemas.microsoft.com/office/drawing/2014/main" id="{E593DEEC-E739-C5C8-F014-2312C7C1EAF2}"/>
              </a:ext>
            </a:extLst>
          </p:cNvPr>
          <p:cNvGraphicFramePr/>
          <p:nvPr>
            <p:extLst>
              <p:ext uri="{D42A27DB-BD31-4B8C-83A1-F6EECF244321}">
                <p14:modId xmlns:p14="http://schemas.microsoft.com/office/powerpoint/2010/main" val="707186159"/>
              </p:ext>
            </p:extLst>
          </p:nvPr>
        </p:nvGraphicFramePr>
        <p:xfrm>
          <a:off x="1087709" y="4503462"/>
          <a:ext cx="10398960" cy="16964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 name="Diagram 2">
            <a:extLst>
              <a:ext uri="{FF2B5EF4-FFF2-40B4-BE49-F238E27FC236}">
                <a16:creationId xmlns:a16="http://schemas.microsoft.com/office/drawing/2014/main" id="{CD2AB376-346E-78EC-BA40-FE266B286133}"/>
              </a:ext>
            </a:extLst>
          </p:cNvPr>
          <p:cNvGraphicFramePr/>
          <p:nvPr>
            <p:extLst>
              <p:ext uri="{D42A27DB-BD31-4B8C-83A1-F6EECF244321}">
                <p14:modId xmlns:p14="http://schemas.microsoft.com/office/powerpoint/2010/main" val="2154759977"/>
              </p:ext>
            </p:extLst>
          </p:nvPr>
        </p:nvGraphicFramePr>
        <p:xfrm>
          <a:off x="987498" y="1346978"/>
          <a:ext cx="10398960" cy="169645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TextBox 8">
            <a:extLst>
              <a:ext uri="{FF2B5EF4-FFF2-40B4-BE49-F238E27FC236}">
                <a16:creationId xmlns:a16="http://schemas.microsoft.com/office/drawing/2014/main" id="{023BB33F-CCC5-E8E5-5692-531E55000141}"/>
              </a:ext>
            </a:extLst>
          </p:cNvPr>
          <p:cNvSpPr txBox="1"/>
          <p:nvPr/>
        </p:nvSpPr>
        <p:spPr>
          <a:xfrm>
            <a:off x="109518" y="2035342"/>
            <a:ext cx="696024" cy="369332"/>
          </a:xfrm>
          <a:prstGeom prst="rect">
            <a:avLst/>
          </a:prstGeom>
          <a:solidFill>
            <a:srgbClr val="7DF52B"/>
          </a:solidFill>
        </p:spPr>
        <p:txBody>
          <a:bodyPr wrap="none" rtlCol="0">
            <a:spAutoFit/>
          </a:bodyPr>
          <a:lstStyle/>
          <a:p>
            <a:r>
              <a:rPr lang="en-GB" b="1"/>
              <a:t>HHFT</a:t>
            </a:r>
          </a:p>
        </p:txBody>
      </p:sp>
      <p:sp>
        <p:nvSpPr>
          <p:cNvPr id="10" name="Title 3">
            <a:extLst>
              <a:ext uri="{FF2B5EF4-FFF2-40B4-BE49-F238E27FC236}">
                <a16:creationId xmlns:a16="http://schemas.microsoft.com/office/drawing/2014/main" id="{0DE01657-06FB-FA1C-12CB-5DD04EA41755}"/>
              </a:ext>
            </a:extLst>
          </p:cNvPr>
          <p:cNvSpPr>
            <a:spLocks noGrp="1"/>
          </p:cNvSpPr>
          <p:nvPr>
            <p:ph type="title"/>
          </p:nvPr>
        </p:nvSpPr>
        <p:spPr>
          <a:xfrm>
            <a:off x="1091067" y="330200"/>
            <a:ext cx="10494962" cy="1258888"/>
          </a:xfrm>
        </p:spPr>
        <p:txBody>
          <a:bodyPr>
            <a:normAutofit/>
          </a:bodyPr>
          <a:lstStyle/>
          <a:p>
            <a:pPr algn="ctr"/>
            <a:r>
              <a:rPr lang="en-GB" sz="3600">
                <a:solidFill>
                  <a:srgbClr val="330071"/>
                </a:solidFill>
                <a:latin typeface="Arial"/>
                <a:cs typeface="Arial"/>
              </a:rPr>
              <a:t>The patient pathway - HIOW</a:t>
            </a:r>
          </a:p>
        </p:txBody>
      </p:sp>
    </p:spTree>
    <p:extLst>
      <p:ext uri="{BB962C8B-B14F-4D97-AF65-F5344CB8AC3E}">
        <p14:creationId xmlns:p14="http://schemas.microsoft.com/office/powerpoint/2010/main" val="369517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DE3A-338E-3747-EC99-305B47CD4B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256FED-10C6-7778-7E02-7FC20D86C6E9}"/>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sp>
        <p:nvSpPr>
          <p:cNvPr id="10" name="Title 3">
            <a:extLst>
              <a:ext uri="{FF2B5EF4-FFF2-40B4-BE49-F238E27FC236}">
                <a16:creationId xmlns:a16="http://schemas.microsoft.com/office/drawing/2014/main" id="{D1943232-A60F-7CD0-A595-238A9EB6D128}"/>
              </a:ext>
            </a:extLst>
          </p:cNvPr>
          <p:cNvSpPr>
            <a:spLocks noGrp="1"/>
          </p:cNvSpPr>
          <p:nvPr>
            <p:ph type="title"/>
          </p:nvPr>
        </p:nvSpPr>
        <p:spPr>
          <a:xfrm>
            <a:off x="1265238" y="431800"/>
            <a:ext cx="10494962" cy="1258888"/>
          </a:xfrm>
        </p:spPr>
        <p:txBody>
          <a:bodyPr>
            <a:normAutofit/>
          </a:bodyPr>
          <a:lstStyle/>
          <a:p>
            <a:pPr algn="ctr"/>
            <a:r>
              <a:rPr lang="en-GB" sz="3600"/>
              <a:t>Essential pre-referral assessments</a:t>
            </a:r>
          </a:p>
        </p:txBody>
      </p:sp>
      <p:pic>
        <p:nvPicPr>
          <p:cNvPr id="392" name="Picture 391">
            <a:extLst>
              <a:ext uri="{FF2B5EF4-FFF2-40B4-BE49-F238E27FC236}">
                <a16:creationId xmlns:a16="http://schemas.microsoft.com/office/drawing/2014/main" id="{386BC894-C22E-0AA5-8DB2-B272287D30ED}"/>
              </a:ext>
            </a:extLst>
          </p:cNvPr>
          <p:cNvPicPr>
            <a:picLocks noChangeAspect="1"/>
          </p:cNvPicPr>
          <p:nvPr/>
        </p:nvPicPr>
        <p:blipFill>
          <a:blip r:embed="rId3"/>
          <a:srcRect r="60"/>
          <a:stretch>
            <a:fillRect/>
          </a:stretch>
        </p:blipFill>
        <p:spPr>
          <a:xfrm>
            <a:off x="1924049" y="1197428"/>
            <a:ext cx="8314870" cy="4731658"/>
          </a:xfrm>
          <a:prstGeom prst="rect">
            <a:avLst/>
          </a:prstGeom>
        </p:spPr>
      </p:pic>
    </p:spTree>
    <p:extLst>
      <p:ext uri="{BB962C8B-B14F-4D97-AF65-F5344CB8AC3E}">
        <p14:creationId xmlns:p14="http://schemas.microsoft.com/office/powerpoint/2010/main" val="2967099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838E0-F03C-4311-5C56-C823BA3136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939359-3E05-B803-0EDA-53BA54CB0D21}"/>
              </a:ext>
            </a:extLst>
          </p:cNvPr>
          <p:cNvSpPr txBox="1"/>
          <p:nvPr/>
        </p:nvSpPr>
        <p:spPr>
          <a:xfrm>
            <a:off x="805542" y="1774372"/>
            <a:ext cx="10954459" cy="646331"/>
          </a:xfrm>
          <a:prstGeom prst="rect">
            <a:avLst/>
          </a:prstGeom>
          <a:noFill/>
        </p:spPr>
        <p:txBody>
          <a:bodyPr wrap="square" rtlCol="0">
            <a:spAutoFit/>
          </a:bodyPr>
          <a:lstStyle/>
          <a:p>
            <a:endParaRPr lang="en-GB"/>
          </a:p>
          <a:p>
            <a:endParaRPr lang="en-GB"/>
          </a:p>
        </p:txBody>
      </p:sp>
      <p:sp>
        <p:nvSpPr>
          <p:cNvPr id="10" name="Title 3">
            <a:extLst>
              <a:ext uri="{FF2B5EF4-FFF2-40B4-BE49-F238E27FC236}">
                <a16:creationId xmlns:a16="http://schemas.microsoft.com/office/drawing/2014/main" id="{D1B66F38-BD21-6218-390E-B4E1C295D220}"/>
              </a:ext>
            </a:extLst>
          </p:cNvPr>
          <p:cNvSpPr>
            <a:spLocks noGrp="1"/>
          </p:cNvSpPr>
          <p:nvPr>
            <p:ph type="title"/>
          </p:nvPr>
        </p:nvSpPr>
        <p:spPr>
          <a:xfrm>
            <a:off x="1265238" y="431800"/>
            <a:ext cx="10494962" cy="1258888"/>
          </a:xfrm>
        </p:spPr>
        <p:txBody>
          <a:bodyPr>
            <a:normAutofit/>
          </a:bodyPr>
          <a:lstStyle/>
          <a:p>
            <a:pPr algn="ctr"/>
            <a:r>
              <a:rPr lang="en-GB" sz="3600"/>
              <a:t>Essential pre-referral assessments</a:t>
            </a:r>
          </a:p>
        </p:txBody>
      </p:sp>
      <p:pic>
        <p:nvPicPr>
          <p:cNvPr id="5" name="Picture 4">
            <a:extLst>
              <a:ext uri="{FF2B5EF4-FFF2-40B4-BE49-F238E27FC236}">
                <a16:creationId xmlns:a16="http://schemas.microsoft.com/office/drawing/2014/main" id="{D8238577-A365-776A-C58A-31DA58D0B3FA}"/>
              </a:ext>
            </a:extLst>
          </p:cNvPr>
          <p:cNvPicPr>
            <a:picLocks noChangeAspect="1"/>
          </p:cNvPicPr>
          <p:nvPr/>
        </p:nvPicPr>
        <p:blipFill>
          <a:blip r:embed="rId3"/>
          <a:stretch>
            <a:fillRect/>
          </a:stretch>
        </p:blipFill>
        <p:spPr>
          <a:xfrm>
            <a:off x="1453153" y="1422318"/>
            <a:ext cx="8785587" cy="3014980"/>
          </a:xfrm>
          <a:prstGeom prst="rect">
            <a:avLst/>
          </a:prstGeom>
          <a:solidFill>
            <a:schemeClr val="bg1"/>
          </a:solidFill>
        </p:spPr>
      </p:pic>
      <p:pic>
        <p:nvPicPr>
          <p:cNvPr id="8" name="Picture 7">
            <a:extLst>
              <a:ext uri="{FF2B5EF4-FFF2-40B4-BE49-F238E27FC236}">
                <a16:creationId xmlns:a16="http://schemas.microsoft.com/office/drawing/2014/main" id="{77022EE5-98EA-E225-E5E9-1BC01808825D}"/>
              </a:ext>
            </a:extLst>
          </p:cNvPr>
          <p:cNvPicPr>
            <a:picLocks noChangeAspect="1"/>
          </p:cNvPicPr>
          <p:nvPr/>
        </p:nvPicPr>
        <p:blipFill>
          <a:blip r:embed="rId4"/>
          <a:stretch>
            <a:fillRect/>
          </a:stretch>
        </p:blipFill>
        <p:spPr>
          <a:xfrm>
            <a:off x="1453153" y="4437298"/>
            <a:ext cx="8789477" cy="1435182"/>
          </a:xfrm>
          <a:prstGeom prst="rect">
            <a:avLst/>
          </a:prstGeom>
          <a:solidFill>
            <a:schemeClr val="bg1"/>
          </a:solidFill>
        </p:spPr>
      </p:pic>
      <p:sp>
        <p:nvSpPr>
          <p:cNvPr id="11" name="TextBox 10">
            <a:extLst>
              <a:ext uri="{FF2B5EF4-FFF2-40B4-BE49-F238E27FC236}">
                <a16:creationId xmlns:a16="http://schemas.microsoft.com/office/drawing/2014/main" id="{DD383E84-65D8-CB58-29A7-B562F5BE4232}"/>
              </a:ext>
            </a:extLst>
          </p:cNvPr>
          <p:cNvSpPr txBox="1"/>
          <p:nvPr/>
        </p:nvSpPr>
        <p:spPr>
          <a:xfrm>
            <a:off x="1453153" y="1059179"/>
            <a:ext cx="4307567" cy="307777"/>
          </a:xfrm>
          <a:prstGeom prst="rect">
            <a:avLst/>
          </a:prstGeom>
          <a:solidFill>
            <a:schemeClr val="bg1"/>
          </a:solidFill>
        </p:spPr>
        <p:txBody>
          <a:bodyPr wrap="square">
            <a:spAutoFit/>
          </a:bodyPr>
          <a:lstStyle/>
          <a:p>
            <a:r>
              <a:rPr lang="en-US" sz="1400" b="1">
                <a:effectLst/>
                <a:latin typeface="Calibri" panose="020F0502020204030204" pitchFamily="34" charset="0"/>
                <a:ea typeface="Arial Unicode MS"/>
              </a:rPr>
              <a:t>SYMPTOMS AND REASON FOR REFERRAL </a:t>
            </a:r>
            <a:r>
              <a:rPr lang="en-US" sz="1400" b="1">
                <a:solidFill>
                  <a:srgbClr val="FF0000"/>
                </a:solidFill>
                <a:effectLst/>
                <a:latin typeface="Calibri" panose="020F0502020204030204" pitchFamily="34" charset="0"/>
                <a:ea typeface="Arial Unicode MS"/>
              </a:rPr>
              <a:t>(ESSENTIAL)</a:t>
            </a:r>
            <a:endParaRPr lang="en-GB" sz="1400"/>
          </a:p>
        </p:txBody>
      </p:sp>
    </p:spTree>
    <p:extLst>
      <p:ext uri="{BB962C8B-B14F-4D97-AF65-F5344CB8AC3E}">
        <p14:creationId xmlns:p14="http://schemas.microsoft.com/office/powerpoint/2010/main" val="2147518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2D39-E9BA-92AC-EBC0-EF19852E8E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BA47B11-4D68-865A-FEB6-E85FE7CDAF92}"/>
              </a:ext>
            </a:extLst>
          </p:cNvPr>
          <p:cNvSpPr txBox="1"/>
          <p:nvPr/>
        </p:nvSpPr>
        <p:spPr>
          <a:xfrm>
            <a:off x="805542" y="1774372"/>
            <a:ext cx="10954459" cy="2677656"/>
          </a:xfrm>
          <a:prstGeom prst="rect">
            <a:avLst/>
          </a:prstGeom>
          <a:noFill/>
        </p:spPr>
        <p:txBody>
          <a:bodyPr wrap="square" rtlCol="0">
            <a:spAutoFit/>
          </a:bodyPr>
          <a:lstStyle/>
          <a:p>
            <a:pPr marL="457200" indent="-457200">
              <a:buFont typeface="Arial" panose="020B0604020202020204" pitchFamily="34" charset="0"/>
              <a:buChar char="•"/>
              <a:defRPr sz="2400"/>
            </a:pPr>
            <a:r>
              <a:rPr lang="en-GB" sz="2800"/>
              <a:t>PR examination mandatory before CT colonography</a:t>
            </a:r>
          </a:p>
          <a:p>
            <a:pPr marL="457200" indent="-457200">
              <a:buFont typeface="Arial" panose="020B0604020202020204" pitchFamily="34" charset="0"/>
              <a:buChar char="•"/>
              <a:defRPr sz="2400"/>
            </a:pPr>
            <a:r>
              <a:rPr lang="en-GB" sz="2800"/>
              <a:t>Rectal/anal masses bypass FIT pathways</a:t>
            </a:r>
          </a:p>
          <a:p>
            <a:pPr marL="457200" indent="-457200">
              <a:buFont typeface="Arial" panose="020B0604020202020204" pitchFamily="34" charset="0"/>
              <a:buChar char="•"/>
              <a:defRPr sz="2400"/>
            </a:pPr>
            <a:r>
              <a:rPr lang="en-GB" sz="2800"/>
              <a:t>Document findings clearly</a:t>
            </a:r>
            <a:br>
              <a:rPr lang="en-GB" sz="2800"/>
            </a:br>
            <a:br>
              <a:rPr lang="en-GB" sz="2800"/>
            </a:br>
            <a:r>
              <a:rPr lang="en-GB" sz="2800"/>
              <a:t>Key message:</a:t>
            </a:r>
            <a:br>
              <a:rPr lang="en-GB" sz="2800"/>
            </a:br>
            <a:r>
              <a:rPr lang="en-GB" sz="2800" b="1"/>
              <a:t>If it isn't documented, it hasn't happened.</a:t>
            </a:r>
          </a:p>
        </p:txBody>
      </p:sp>
      <p:sp>
        <p:nvSpPr>
          <p:cNvPr id="10" name="Title 3">
            <a:extLst>
              <a:ext uri="{FF2B5EF4-FFF2-40B4-BE49-F238E27FC236}">
                <a16:creationId xmlns:a16="http://schemas.microsoft.com/office/drawing/2014/main" id="{553B30E9-E502-8625-08F8-6693C699E8AD}"/>
              </a:ext>
            </a:extLst>
          </p:cNvPr>
          <p:cNvSpPr>
            <a:spLocks noGrp="1"/>
          </p:cNvSpPr>
          <p:nvPr>
            <p:ph type="title"/>
          </p:nvPr>
        </p:nvSpPr>
        <p:spPr>
          <a:xfrm>
            <a:off x="1265238" y="431800"/>
            <a:ext cx="10494962" cy="1258888"/>
          </a:xfrm>
        </p:spPr>
        <p:txBody>
          <a:bodyPr>
            <a:normAutofit/>
          </a:bodyPr>
          <a:lstStyle/>
          <a:p>
            <a:pPr algn="ctr"/>
            <a:r>
              <a:rPr lang="en-GB" sz="3600"/>
              <a:t>Examination changes the patient pathway</a:t>
            </a:r>
          </a:p>
        </p:txBody>
      </p:sp>
    </p:spTree>
    <p:extLst>
      <p:ext uri="{BB962C8B-B14F-4D97-AF65-F5344CB8AC3E}">
        <p14:creationId xmlns:p14="http://schemas.microsoft.com/office/powerpoint/2010/main" val="2895206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59CC6-52A5-F11C-C511-68DDF5014360}"/>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AFD4C818-291B-F07C-5302-2763157698C5}"/>
              </a:ext>
            </a:extLst>
          </p:cNvPr>
          <p:cNvSpPr>
            <a:spLocks noGrp="1"/>
          </p:cNvSpPr>
          <p:nvPr>
            <p:ph type="title"/>
          </p:nvPr>
        </p:nvSpPr>
        <p:spPr>
          <a:xfrm>
            <a:off x="1265238" y="431800"/>
            <a:ext cx="10494962" cy="1258888"/>
          </a:xfrm>
        </p:spPr>
        <p:txBody>
          <a:bodyPr>
            <a:normAutofit/>
          </a:bodyPr>
          <a:lstStyle/>
          <a:p>
            <a:pPr algn="ctr"/>
            <a:r>
              <a:rPr lang="en-GB" sz="3600"/>
              <a:t>Frailty and decision making</a:t>
            </a:r>
          </a:p>
        </p:txBody>
      </p:sp>
      <p:sp>
        <p:nvSpPr>
          <p:cNvPr id="3" name="Content Placeholder 2">
            <a:extLst>
              <a:ext uri="{FF2B5EF4-FFF2-40B4-BE49-F238E27FC236}">
                <a16:creationId xmlns:a16="http://schemas.microsoft.com/office/drawing/2014/main" id="{07F5A498-D9DB-B24B-86F9-D6F90248A0CE}"/>
              </a:ext>
            </a:extLst>
          </p:cNvPr>
          <p:cNvSpPr>
            <a:spLocks noGrp="1"/>
          </p:cNvSpPr>
          <p:nvPr/>
        </p:nvSpPr>
        <p:spPr>
          <a:xfrm>
            <a:off x="1731645" y="3432380"/>
            <a:ext cx="5512435" cy="250951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sz="2400"/>
            </a:pPr>
            <a:r>
              <a:t>Frailty scoring influences:</a:t>
            </a:r>
            <a:endParaRPr lang="en-GB"/>
          </a:p>
          <a:p>
            <a:pPr>
              <a:defRPr sz="2400"/>
            </a:pPr>
            <a:r>
              <a:t>Investigation choice</a:t>
            </a:r>
            <a:endParaRPr lang="en-GB"/>
          </a:p>
          <a:p>
            <a:pPr>
              <a:defRPr sz="2400"/>
            </a:pPr>
            <a:r>
              <a:rPr lang="en-GB"/>
              <a:t>Suitability for colonoscopy</a:t>
            </a:r>
          </a:p>
          <a:p>
            <a:pPr>
              <a:defRPr sz="2400"/>
            </a:pPr>
            <a:r>
              <a:t>Need for face-to-face review</a:t>
            </a:r>
            <a:endParaRPr lang="en-GB"/>
          </a:p>
          <a:p>
            <a:pPr>
              <a:defRPr sz="2400"/>
            </a:pPr>
            <a:r>
              <a:t>Shared decision</a:t>
            </a:r>
            <a:r>
              <a:rPr lang="en-GB"/>
              <a:t> </a:t>
            </a:r>
            <a:r>
              <a:rPr err="1"/>
              <a:t>makin</a:t>
            </a:r>
            <a:r>
              <a:rPr lang="en-GB"/>
              <a:t>g</a:t>
            </a:r>
            <a:endParaRPr/>
          </a:p>
        </p:txBody>
      </p:sp>
      <p:pic>
        <p:nvPicPr>
          <p:cNvPr id="6" name="Picture 5">
            <a:extLst>
              <a:ext uri="{FF2B5EF4-FFF2-40B4-BE49-F238E27FC236}">
                <a16:creationId xmlns:a16="http://schemas.microsoft.com/office/drawing/2014/main" id="{C69F9429-3016-FE5D-7AF4-8A621655693F}"/>
              </a:ext>
            </a:extLst>
          </p:cNvPr>
          <p:cNvPicPr>
            <a:picLocks noChangeAspect="1"/>
          </p:cNvPicPr>
          <p:nvPr/>
        </p:nvPicPr>
        <p:blipFill>
          <a:blip r:embed="rId3"/>
          <a:stretch>
            <a:fillRect/>
          </a:stretch>
        </p:blipFill>
        <p:spPr>
          <a:xfrm>
            <a:off x="7478708" y="1061018"/>
            <a:ext cx="4296006" cy="4767605"/>
          </a:xfrm>
          <a:prstGeom prst="rect">
            <a:avLst/>
          </a:prstGeom>
        </p:spPr>
      </p:pic>
      <p:pic>
        <p:nvPicPr>
          <p:cNvPr id="2" name="Picture 1">
            <a:extLst>
              <a:ext uri="{FF2B5EF4-FFF2-40B4-BE49-F238E27FC236}">
                <a16:creationId xmlns:a16="http://schemas.microsoft.com/office/drawing/2014/main" id="{F5260BA4-CFA8-5749-FF7E-208F62C0B10D}"/>
              </a:ext>
            </a:extLst>
          </p:cNvPr>
          <p:cNvPicPr>
            <a:picLocks noChangeAspect="1"/>
          </p:cNvPicPr>
          <p:nvPr/>
        </p:nvPicPr>
        <p:blipFill>
          <a:blip r:embed="rId4"/>
          <a:stretch>
            <a:fillRect/>
          </a:stretch>
        </p:blipFill>
        <p:spPr>
          <a:xfrm>
            <a:off x="197757" y="1182688"/>
            <a:ext cx="7093858" cy="1894567"/>
          </a:xfrm>
          <a:prstGeom prst="rect">
            <a:avLst/>
          </a:prstGeom>
        </p:spPr>
      </p:pic>
    </p:spTree>
    <p:extLst>
      <p:ext uri="{BB962C8B-B14F-4D97-AF65-F5344CB8AC3E}">
        <p14:creationId xmlns:p14="http://schemas.microsoft.com/office/powerpoint/2010/main" val="920076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65616-26A6-C056-C58B-748845123782}"/>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12A0CF7E-7C58-E16A-6E82-C38FD93D7669}"/>
              </a:ext>
            </a:extLst>
          </p:cNvPr>
          <p:cNvSpPr>
            <a:spLocks noGrp="1"/>
          </p:cNvSpPr>
          <p:nvPr>
            <p:ph type="title"/>
          </p:nvPr>
        </p:nvSpPr>
        <p:spPr>
          <a:xfrm>
            <a:off x="1265238" y="431800"/>
            <a:ext cx="10494962" cy="1258888"/>
          </a:xfrm>
        </p:spPr>
        <p:txBody>
          <a:bodyPr>
            <a:normAutofit/>
          </a:bodyPr>
          <a:lstStyle/>
          <a:p>
            <a:pPr algn="ctr"/>
            <a:r>
              <a:rPr lang="en-GB" sz="3600"/>
              <a:t>Previous investigations and coding</a:t>
            </a:r>
          </a:p>
        </p:txBody>
      </p:sp>
      <p:sp>
        <p:nvSpPr>
          <p:cNvPr id="4" name="TextBox 3">
            <a:extLst>
              <a:ext uri="{FF2B5EF4-FFF2-40B4-BE49-F238E27FC236}">
                <a16:creationId xmlns:a16="http://schemas.microsoft.com/office/drawing/2014/main" id="{A955EA8A-80A5-D36E-54D9-AA3085EBDDC5}"/>
              </a:ext>
            </a:extLst>
          </p:cNvPr>
          <p:cNvSpPr txBox="1"/>
          <p:nvPr/>
        </p:nvSpPr>
        <p:spPr>
          <a:xfrm>
            <a:off x="1615440" y="1536174"/>
            <a:ext cx="9530080" cy="3970318"/>
          </a:xfrm>
          <a:prstGeom prst="rect">
            <a:avLst/>
          </a:prstGeom>
          <a:noFill/>
        </p:spPr>
        <p:txBody>
          <a:bodyPr wrap="square">
            <a:spAutoFit/>
          </a:bodyPr>
          <a:lstStyle/>
          <a:p>
            <a:pPr marL="0" indent="0">
              <a:buNone/>
              <a:defRPr sz="2400"/>
            </a:pPr>
            <a:r>
              <a:rPr lang="en-GB" sz="2800"/>
              <a:t>Include previous:</a:t>
            </a:r>
          </a:p>
          <a:p>
            <a:pPr marL="0" indent="0">
              <a:buNone/>
              <a:defRPr sz="2400"/>
            </a:pPr>
            <a:br>
              <a:rPr lang="en-GB" sz="2800"/>
            </a:br>
            <a:r>
              <a:rPr lang="en-GB" sz="2800"/>
              <a:t>• Colonoscopy/endoscopy</a:t>
            </a:r>
            <a:br>
              <a:rPr lang="en-GB" sz="2800"/>
            </a:br>
            <a:r>
              <a:rPr lang="en-GB" sz="2800"/>
              <a:t>• CT imaging</a:t>
            </a:r>
            <a:br>
              <a:rPr lang="en-GB" sz="2800"/>
            </a:br>
            <a:r>
              <a:rPr lang="en-GB" sz="2800"/>
              <a:t>• USC (2WW) referrals</a:t>
            </a:r>
            <a:br>
              <a:rPr lang="en-GB" sz="2800"/>
            </a:br>
            <a:r>
              <a:rPr lang="en-GB" sz="2800"/>
              <a:t>• Relevant specialist reviews</a:t>
            </a:r>
            <a:br>
              <a:rPr lang="en-GB" sz="2800"/>
            </a:br>
            <a:br>
              <a:rPr lang="en-GB" sz="2800"/>
            </a:br>
            <a:r>
              <a:rPr lang="en-GB" sz="2800"/>
              <a:t>Code investigations accurately</a:t>
            </a:r>
          </a:p>
          <a:p>
            <a:pPr marL="0" indent="0">
              <a:buNone/>
              <a:defRPr sz="2400"/>
            </a:pPr>
            <a:r>
              <a:rPr lang="en-GB" sz="2800"/>
              <a:t>This is likely to be added to the Wessex USC LGI form</a:t>
            </a:r>
            <a:r>
              <a:rPr lang="en-GB"/>
              <a:t> </a:t>
            </a:r>
          </a:p>
        </p:txBody>
      </p:sp>
    </p:spTree>
    <p:extLst>
      <p:ext uri="{BB962C8B-B14F-4D97-AF65-F5344CB8AC3E}">
        <p14:creationId xmlns:p14="http://schemas.microsoft.com/office/powerpoint/2010/main" val="394159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FA16E-7938-E8E4-1DF9-AB0E8F74EF9B}"/>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14461198-4D0C-92C1-E706-7F112778183D}"/>
              </a:ext>
            </a:extLst>
          </p:cNvPr>
          <p:cNvSpPr>
            <a:spLocks noGrp="1"/>
          </p:cNvSpPr>
          <p:nvPr>
            <p:ph type="title"/>
          </p:nvPr>
        </p:nvSpPr>
        <p:spPr>
          <a:xfrm>
            <a:off x="1265238" y="431800"/>
            <a:ext cx="10494962" cy="1258888"/>
          </a:xfrm>
        </p:spPr>
        <p:txBody>
          <a:bodyPr>
            <a:normAutofit/>
          </a:bodyPr>
          <a:lstStyle/>
          <a:p>
            <a:pPr algn="ctr"/>
            <a:r>
              <a:rPr lang="en-GB" sz="3600"/>
              <a:t>Further patient information – why does this matter?</a:t>
            </a:r>
          </a:p>
        </p:txBody>
      </p:sp>
      <p:pic>
        <p:nvPicPr>
          <p:cNvPr id="3" name="Picture 2">
            <a:extLst>
              <a:ext uri="{FF2B5EF4-FFF2-40B4-BE49-F238E27FC236}">
                <a16:creationId xmlns:a16="http://schemas.microsoft.com/office/drawing/2014/main" id="{926C334E-0A80-4F50-7FEC-F1F104FC8893}"/>
              </a:ext>
            </a:extLst>
          </p:cNvPr>
          <p:cNvPicPr>
            <a:picLocks noChangeAspect="1"/>
          </p:cNvPicPr>
          <p:nvPr/>
        </p:nvPicPr>
        <p:blipFill>
          <a:blip r:embed="rId3"/>
          <a:stretch>
            <a:fillRect/>
          </a:stretch>
        </p:blipFill>
        <p:spPr>
          <a:xfrm>
            <a:off x="1525451" y="1388791"/>
            <a:ext cx="9133840" cy="4716060"/>
          </a:xfrm>
          <a:prstGeom prst="rect">
            <a:avLst/>
          </a:prstGeom>
        </p:spPr>
      </p:pic>
    </p:spTree>
    <p:extLst>
      <p:ext uri="{BB962C8B-B14F-4D97-AF65-F5344CB8AC3E}">
        <p14:creationId xmlns:p14="http://schemas.microsoft.com/office/powerpoint/2010/main" val="3865127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C606-A4B2-53B7-9C8D-57E88F87F423}"/>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DBD8BFEB-6AFE-11D2-2AA3-C0D806E5F5A9}"/>
              </a:ext>
            </a:extLst>
          </p:cNvPr>
          <p:cNvSpPr>
            <a:spLocks noGrp="1"/>
          </p:cNvSpPr>
          <p:nvPr>
            <p:ph type="title"/>
          </p:nvPr>
        </p:nvSpPr>
        <p:spPr>
          <a:xfrm>
            <a:off x="151143" y="2029372"/>
            <a:ext cx="2265486" cy="2216807"/>
          </a:xfrm>
        </p:spPr>
        <p:txBody>
          <a:bodyPr>
            <a:normAutofit fontScale="90000"/>
          </a:bodyPr>
          <a:lstStyle/>
          <a:p>
            <a:pPr algn="ctr"/>
            <a:r>
              <a:rPr lang="en-GB" sz="2600">
                <a:latin typeface="Arial"/>
                <a:cs typeface="Arial"/>
              </a:rPr>
              <a:t>FIT &lt;10 guidance and alternative pathways</a:t>
            </a:r>
            <a:br>
              <a:rPr lang="en-GB" sz="2600">
                <a:latin typeface="Arial"/>
                <a:cs typeface="Arial"/>
              </a:rPr>
            </a:br>
            <a:br>
              <a:rPr lang="en-GB" sz="2600">
                <a:latin typeface="Arial"/>
                <a:cs typeface="Arial"/>
              </a:rPr>
            </a:br>
            <a:r>
              <a:rPr lang="en-GB" sz="1200" b="0">
                <a:latin typeface="Arial"/>
                <a:cs typeface="Arial"/>
                <a:hlinkClick r:id="rId3"/>
              </a:rPr>
              <a:t>FIT negative (&lt;10) patient pathways with ongoing symptoms suggestive of colorectal cancer</a:t>
            </a:r>
            <a:endParaRPr lang="en-GB" sz="1200">
              <a:latin typeface="Arial"/>
              <a:cs typeface="Arial"/>
            </a:endParaRPr>
          </a:p>
        </p:txBody>
      </p:sp>
      <p:pic>
        <p:nvPicPr>
          <p:cNvPr id="7" name="Picture 6">
            <a:extLst>
              <a:ext uri="{FF2B5EF4-FFF2-40B4-BE49-F238E27FC236}">
                <a16:creationId xmlns:a16="http://schemas.microsoft.com/office/drawing/2014/main" id="{8452F0CC-96A0-6691-B9F2-882ADDE2CC7F}"/>
              </a:ext>
            </a:extLst>
          </p:cNvPr>
          <p:cNvPicPr>
            <a:picLocks noChangeAspect="1"/>
          </p:cNvPicPr>
          <p:nvPr/>
        </p:nvPicPr>
        <p:blipFill>
          <a:blip r:embed="rId4"/>
          <a:stretch>
            <a:fillRect/>
          </a:stretch>
        </p:blipFill>
        <p:spPr>
          <a:xfrm>
            <a:off x="2645229" y="91049"/>
            <a:ext cx="9311546" cy="6305391"/>
          </a:xfrm>
          <a:prstGeom prst="rect">
            <a:avLst/>
          </a:prstGeom>
        </p:spPr>
      </p:pic>
    </p:spTree>
    <p:extLst>
      <p:ext uri="{BB962C8B-B14F-4D97-AF65-F5344CB8AC3E}">
        <p14:creationId xmlns:p14="http://schemas.microsoft.com/office/powerpoint/2010/main" val="301421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F9FB8-267D-3CA2-B08F-A744CFBBE4A0}"/>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67C0E242-C910-128A-0E18-6422FAF157E7}"/>
              </a:ext>
            </a:extLst>
          </p:cNvPr>
          <p:cNvSpPr>
            <a:spLocks noGrp="1"/>
          </p:cNvSpPr>
          <p:nvPr>
            <p:ph type="title"/>
          </p:nvPr>
        </p:nvSpPr>
        <p:spPr>
          <a:xfrm>
            <a:off x="0" y="2002620"/>
            <a:ext cx="2438400" cy="1898820"/>
          </a:xfrm>
        </p:spPr>
        <p:txBody>
          <a:bodyPr>
            <a:noAutofit/>
          </a:bodyPr>
          <a:lstStyle/>
          <a:p>
            <a:pPr algn="ctr"/>
            <a:r>
              <a:rPr lang="en-GB" sz="2600">
                <a:latin typeface="Arial"/>
                <a:cs typeface="Arial"/>
              </a:rPr>
              <a:t>Rectal bleeding pathways - Trust specific information</a:t>
            </a:r>
            <a:br>
              <a:rPr lang="en-GB" sz="2600">
                <a:latin typeface="Arial"/>
                <a:cs typeface="Arial"/>
              </a:rPr>
            </a:br>
            <a:br>
              <a:rPr lang="en-GB" sz="2600"/>
            </a:br>
            <a:r>
              <a:rPr lang="en-GB" sz="1400" b="0">
                <a:latin typeface="Arial"/>
                <a:cs typeface="Arial"/>
                <a:hlinkClick r:id="rId3"/>
              </a:rPr>
              <a:t>Wessex-rectal-bleeding-with-FIT-result.-V1.-February-2026.pdf</a:t>
            </a:r>
            <a:endParaRPr lang="en-GB" sz="1400">
              <a:latin typeface="Arial"/>
              <a:cs typeface="Arial"/>
            </a:endParaRPr>
          </a:p>
        </p:txBody>
      </p:sp>
      <p:pic>
        <p:nvPicPr>
          <p:cNvPr id="3" name="Picture 2">
            <a:extLst>
              <a:ext uri="{FF2B5EF4-FFF2-40B4-BE49-F238E27FC236}">
                <a16:creationId xmlns:a16="http://schemas.microsoft.com/office/drawing/2014/main" id="{5A8C7772-619D-3C2C-8AB0-E782BE776E91}"/>
              </a:ext>
            </a:extLst>
          </p:cNvPr>
          <p:cNvPicPr>
            <a:picLocks noChangeAspect="1"/>
          </p:cNvPicPr>
          <p:nvPr/>
        </p:nvPicPr>
        <p:blipFill>
          <a:blip r:embed="rId4"/>
          <a:stretch>
            <a:fillRect/>
          </a:stretch>
        </p:blipFill>
        <p:spPr>
          <a:xfrm>
            <a:off x="2329462" y="556112"/>
            <a:ext cx="9639017" cy="5745776"/>
          </a:xfrm>
          <a:prstGeom prst="rect">
            <a:avLst/>
          </a:prstGeom>
        </p:spPr>
      </p:pic>
    </p:spTree>
    <p:extLst>
      <p:ext uri="{BB962C8B-B14F-4D97-AF65-F5344CB8AC3E}">
        <p14:creationId xmlns:p14="http://schemas.microsoft.com/office/powerpoint/2010/main" val="2672775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E4CD-9760-37F6-8506-F1FDCF3F8075}"/>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5E488932-6937-BF1C-7BAD-1F306DF884C5}"/>
              </a:ext>
            </a:extLst>
          </p:cNvPr>
          <p:cNvSpPr>
            <a:spLocks noGrp="1"/>
          </p:cNvSpPr>
          <p:nvPr>
            <p:ph type="title"/>
          </p:nvPr>
        </p:nvSpPr>
        <p:spPr>
          <a:xfrm>
            <a:off x="1265238" y="431800"/>
            <a:ext cx="10494962" cy="1258888"/>
          </a:xfrm>
        </p:spPr>
        <p:txBody>
          <a:bodyPr>
            <a:normAutofit/>
          </a:bodyPr>
          <a:lstStyle/>
          <a:p>
            <a:pPr algn="ctr"/>
            <a:r>
              <a:rPr lang="en-GB" sz="3600"/>
              <a:t>FIT &lt;10 Pathway Support</a:t>
            </a:r>
          </a:p>
        </p:txBody>
      </p:sp>
      <p:sp>
        <p:nvSpPr>
          <p:cNvPr id="4" name="TextBox 3">
            <a:extLst>
              <a:ext uri="{FF2B5EF4-FFF2-40B4-BE49-F238E27FC236}">
                <a16:creationId xmlns:a16="http://schemas.microsoft.com/office/drawing/2014/main" id="{30C4777F-D385-919D-72FA-EB17C604333A}"/>
              </a:ext>
            </a:extLst>
          </p:cNvPr>
          <p:cNvSpPr txBox="1"/>
          <p:nvPr/>
        </p:nvSpPr>
        <p:spPr>
          <a:xfrm>
            <a:off x="679268" y="2501375"/>
            <a:ext cx="4733109" cy="1384995"/>
          </a:xfrm>
          <a:prstGeom prst="rect">
            <a:avLst/>
          </a:prstGeom>
          <a:noFill/>
        </p:spPr>
        <p:txBody>
          <a:bodyPr wrap="square" lIns="91440" tIns="45720" rIns="91440" bIns="45720" anchor="t">
            <a:spAutoFit/>
          </a:bodyPr>
          <a:lstStyle/>
          <a:p>
            <a:pPr>
              <a:defRPr sz="2400"/>
            </a:pPr>
            <a:r>
              <a:rPr lang="en-GB" sz="2800"/>
              <a:t>This new template in Ardens has been designed to support the Wessex LGI pathway.</a:t>
            </a:r>
            <a:endParaRPr lang="en-GB" sz="2800">
              <a:ea typeface="Calibri"/>
              <a:cs typeface="Calibri"/>
            </a:endParaRPr>
          </a:p>
        </p:txBody>
      </p:sp>
      <p:pic>
        <p:nvPicPr>
          <p:cNvPr id="3" name="Picture 2">
            <a:extLst>
              <a:ext uri="{FF2B5EF4-FFF2-40B4-BE49-F238E27FC236}">
                <a16:creationId xmlns:a16="http://schemas.microsoft.com/office/drawing/2014/main" id="{491DA1CD-DFDA-F58B-2E0B-950EAA178DBE}"/>
              </a:ext>
            </a:extLst>
          </p:cNvPr>
          <p:cNvPicPr>
            <a:picLocks noChangeAspect="1"/>
          </p:cNvPicPr>
          <p:nvPr/>
        </p:nvPicPr>
        <p:blipFill>
          <a:blip r:embed="rId3"/>
          <a:stretch>
            <a:fillRect/>
          </a:stretch>
        </p:blipFill>
        <p:spPr>
          <a:xfrm>
            <a:off x="5825899" y="1061810"/>
            <a:ext cx="5946774" cy="5343978"/>
          </a:xfrm>
          <a:prstGeom prst="rect">
            <a:avLst/>
          </a:prstGeom>
        </p:spPr>
      </p:pic>
    </p:spTree>
    <p:extLst>
      <p:ext uri="{BB962C8B-B14F-4D97-AF65-F5344CB8AC3E}">
        <p14:creationId xmlns:p14="http://schemas.microsoft.com/office/powerpoint/2010/main" val="1542369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ACB0-07BC-5208-2892-2616ADF49BA0}"/>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92AB1B46-C2D5-779B-2ADB-34E96C48C49B}"/>
              </a:ext>
            </a:extLst>
          </p:cNvPr>
          <p:cNvSpPr>
            <a:spLocks noGrp="1"/>
          </p:cNvSpPr>
          <p:nvPr>
            <p:ph type="title"/>
          </p:nvPr>
        </p:nvSpPr>
        <p:spPr>
          <a:xfrm>
            <a:off x="1265238" y="431800"/>
            <a:ext cx="10494962" cy="1258888"/>
          </a:xfrm>
        </p:spPr>
        <p:txBody>
          <a:bodyPr>
            <a:normAutofit/>
          </a:bodyPr>
          <a:lstStyle/>
          <a:p>
            <a:pPr algn="ctr"/>
            <a:r>
              <a:rPr lang="en-GB" sz="3600"/>
              <a:t>Iron Deficiency Anaemia</a:t>
            </a:r>
          </a:p>
        </p:txBody>
      </p:sp>
      <p:sp>
        <p:nvSpPr>
          <p:cNvPr id="4" name="TextBox 3">
            <a:extLst>
              <a:ext uri="{FF2B5EF4-FFF2-40B4-BE49-F238E27FC236}">
                <a16:creationId xmlns:a16="http://schemas.microsoft.com/office/drawing/2014/main" id="{5DC27974-87A7-5338-5DF1-89BFDDF70513}"/>
              </a:ext>
            </a:extLst>
          </p:cNvPr>
          <p:cNvSpPr txBox="1"/>
          <p:nvPr/>
        </p:nvSpPr>
        <p:spPr>
          <a:xfrm>
            <a:off x="924560" y="1163221"/>
            <a:ext cx="10607040" cy="4893647"/>
          </a:xfrm>
          <a:prstGeom prst="rect">
            <a:avLst/>
          </a:prstGeom>
          <a:noFill/>
        </p:spPr>
        <p:txBody>
          <a:bodyPr wrap="square" lIns="91440" tIns="45720" rIns="91440" bIns="45720" anchor="t">
            <a:spAutoFit/>
          </a:bodyPr>
          <a:lstStyle/>
          <a:p>
            <a:r>
              <a:rPr lang="en-GB" sz="2400" b="1">
                <a:ea typeface="Calibri"/>
                <a:cs typeface="Calibri"/>
              </a:rPr>
              <a:t>IDA was found to be significant delay factor in primary and secondary care in the HIOW 24/25 CRC audit.</a:t>
            </a:r>
            <a:endParaRPr lang="en-US"/>
          </a:p>
          <a:p>
            <a:endParaRPr lang="en-GB" sz="2400" b="1">
              <a:ea typeface="Calibri"/>
              <a:cs typeface="Calibri"/>
            </a:endParaRPr>
          </a:p>
          <a:p>
            <a:pPr marL="342900" indent="-342900">
              <a:buFont typeface="Arial"/>
              <a:buChar char="•"/>
            </a:pPr>
            <a:r>
              <a:rPr lang="en-GB" sz="2400">
                <a:ea typeface="Calibri"/>
                <a:cs typeface="Calibri"/>
              </a:rPr>
              <a:t>All patients who presented as an emergency had IDA at the time of admission </a:t>
            </a:r>
            <a:endParaRPr lang="en-GB" sz="2400"/>
          </a:p>
          <a:p>
            <a:pPr marL="342900" indent="-342900">
              <a:buFont typeface="Arial"/>
              <a:buChar char="•"/>
            </a:pPr>
            <a:endParaRPr lang="en-GB" sz="2400"/>
          </a:p>
          <a:p>
            <a:pPr marL="342900" indent="-342900">
              <a:buFont typeface="Arial"/>
              <a:buChar char="•"/>
            </a:pPr>
            <a:r>
              <a:rPr lang="en-GB" sz="2400"/>
              <a:t>8–10% CRC yield in new IDA </a:t>
            </a:r>
            <a:r>
              <a:rPr lang="en-GB" sz="1400" i="1"/>
              <a:t>(Pengelly et al., 2013; Snook et al., 2021)</a:t>
            </a:r>
            <a:endParaRPr lang="en-GB" sz="1400" i="1">
              <a:ea typeface="Calibri"/>
              <a:cs typeface="Calibri"/>
            </a:endParaRPr>
          </a:p>
          <a:p>
            <a:pPr marL="342900" indent="-342900">
              <a:buFont typeface="Arial"/>
              <a:buChar char="•"/>
            </a:pPr>
            <a:endParaRPr lang="en-GB" sz="2400" i="1"/>
          </a:p>
          <a:p>
            <a:pPr marL="342900" indent="-342900">
              <a:buFont typeface="Arial"/>
              <a:buChar char="•"/>
            </a:pPr>
            <a:r>
              <a:rPr lang="en-GB" sz="2400"/>
              <a:t>Longstanding or recurrent IDA following prior negative gastrointestinal investigations is associated with a lower, but clinically significant, CRC yield of 2-5% </a:t>
            </a:r>
            <a:r>
              <a:rPr lang="en-GB" sz="1400" i="1"/>
              <a:t>(Ayres et al., 2019; Pengelly et al., 2013)</a:t>
            </a:r>
            <a:endParaRPr lang="en-GB" sz="1400" i="1">
              <a:ea typeface="Calibri"/>
              <a:cs typeface="Calibri"/>
            </a:endParaRPr>
          </a:p>
          <a:p>
            <a:pPr marL="342900" indent="-342900">
              <a:buFont typeface="Arial"/>
              <a:buChar char="•"/>
            </a:pPr>
            <a:endParaRPr lang="en-GB" sz="2400" i="1">
              <a:ea typeface="Calibri"/>
              <a:cs typeface="Calibri"/>
            </a:endParaRPr>
          </a:p>
          <a:p>
            <a:pPr marL="342900" indent="-342900">
              <a:buFont typeface="Arial"/>
              <a:buChar char="•"/>
            </a:pPr>
            <a:r>
              <a:rPr lang="en-GB" sz="2400"/>
              <a:t>IDA should override negative FIT</a:t>
            </a:r>
            <a:endParaRPr lang="en-GB" sz="2400" i="1">
              <a:ea typeface="Calibri" panose="020F0502020204030204"/>
              <a:cs typeface="Calibri" panose="020F0502020204030204"/>
            </a:endParaRPr>
          </a:p>
          <a:p>
            <a:pPr marL="342900" indent="-342900">
              <a:buFontTx/>
              <a:buChar char="-"/>
            </a:pPr>
            <a:endParaRPr lang="en-GB" sz="2400">
              <a:ea typeface="Calibri"/>
              <a:cs typeface="Calibri"/>
            </a:endParaRPr>
          </a:p>
        </p:txBody>
      </p:sp>
    </p:spTree>
    <p:extLst>
      <p:ext uri="{BB962C8B-B14F-4D97-AF65-F5344CB8AC3E}">
        <p14:creationId xmlns:p14="http://schemas.microsoft.com/office/powerpoint/2010/main" val="374163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13400-D666-C819-EB85-470F4BD9DDF8}"/>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ADD9C60B-25F7-F2FA-886C-576150C33E89}"/>
              </a:ext>
            </a:extLst>
          </p:cNvPr>
          <p:cNvSpPr>
            <a:spLocks noGrp="1"/>
          </p:cNvSpPr>
          <p:nvPr>
            <p:ph type="title"/>
          </p:nvPr>
        </p:nvSpPr>
        <p:spPr>
          <a:xfrm>
            <a:off x="945924" y="206829"/>
            <a:ext cx="10494962" cy="1258888"/>
          </a:xfrm>
        </p:spPr>
        <p:txBody>
          <a:bodyPr>
            <a:normAutofit/>
          </a:bodyPr>
          <a:lstStyle/>
          <a:p>
            <a:pPr algn="ctr"/>
            <a:r>
              <a:rPr lang="en-US" sz="3600"/>
              <a:t>FIT in Iron Deficiency </a:t>
            </a:r>
            <a:r>
              <a:rPr lang="en-US" sz="3600" err="1"/>
              <a:t>Anaemia</a:t>
            </a:r>
            <a:r>
              <a:rPr lang="en-US" sz="3600"/>
              <a:t> (IDA): What Should We Do?</a:t>
            </a:r>
            <a:endParaRPr lang="en-GB" sz="3600"/>
          </a:p>
        </p:txBody>
      </p:sp>
      <p:sp>
        <p:nvSpPr>
          <p:cNvPr id="4" name="TextBox 3">
            <a:extLst>
              <a:ext uri="{FF2B5EF4-FFF2-40B4-BE49-F238E27FC236}">
                <a16:creationId xmlns:a16="http://schemas.microsoft.com/office/drawing/2014/main" id="{CBA4EC82-2841-1E01-D2D9-E938F89E04D4}"/>
              </a:ext>
            </a:extLst>
          </p:cNvPr>
          <p:cNvSpPr txBox="1"/>
          <p:nvPr/>
        </p:nvSpPr>
        <p:spPr>
          <a:xfrm>
            <a:off x="357777" y="1059302"/>
            <a:ext cx="11084560" cy="5232202"/>
          </a:xfrm>
          <a:prstGeom prst="rect">
            <a:avLst/>
          </a:prstGeom>
          <a:noFill/>
        </p:spPr>
        <p:txBody>
          <a:bodyPr wrap="square" lIns="91440" tIns="45720" rIns="91440" bIns="45720" anchor="t">
            <a:spAutoFit/>
          </a:bodyPr>
          <a:lstStyle/>
          <a:p>
            <a:r>
              <a:rPr lang="en-US" sz="2400" u="sng"/>
              <a:t>BSG Recommendations </a:t>
            </a:r>
          </a:p>
          <a:p>
            <a:r>
              <a:rPr lang="en-US" sz="2200">
                <a:hlinkClick r:id="rId3"/>
              </a:rPr>
              <a:t>https://fg.bmj.com/content/early/2025/10/14/flgastro-2025-103329</a:t>
            </a:r>
            <a:r>
              <a:rPr lang="en-US" sz="2200"/>
              <a:t> </a:t>
            </a:r>
          </a:p>
          <a:p>
            <a:endParaRPr lang="en-US" sz="2200"/>
          </a:p>
          <a:p>
            <a:pPr marL="342900" indent="-342900">
              <a:buFont typeface="Arial" panose="020B0604020202020204" pitchFamily="34" charset="0"/>
              <a:buChar char="•"/>
            </a:pPr>
            <a:r>
              <a:rPr lang="en-US" sz="2200" b="1">
                <a:ea typeface="Calibri"/>
                <a:cs typeface="Calibri"/>
              </a:rPr>
              <a:t>FIT should be performed in primary care</a:t>
            </a:r>
            <a:r>
              <a:rPr lang="en-US" sz="2200">
                <a:ea typeface="Calibri"/>
                <a:cs typeface="Calibri"/>
              </a:rPr>
              <a:t> for patients with IDA</a:t>
            </a:r>
          </a:p>
          <a:p>
            <a:pPr marL="342900" indent="-342900">
              <a:buFont typeface="Arial" panose="020B0604020202020204" pitchFamily="34" charset="0"/>
              <a:buChar char="•"/>
            </a:pPr>
            <a:endParaRPr lang="en-US" sz="2200"/>
          </a:p>
          <a:p>
            <a:pPr marL="342900" indent="-342900">
              <a:buFont typeface="Arial" panose="020B0604020202020204" pitchFamily="34" charset="0"/>
              <a:buChar char="•"/>
            </a:pPr>
            <a:r>
              <a:rPr lang="en-US" sz="2200"/>
              <a:t>A negative FIT does NOT exclude significant pathology</a:t>
            </a:r>
          </a:p>
          <a:p>
            <a:pPr marL="342900" indent="-342900">
              <a:buFont typeface="Arial" panose="020B0604020202020204" pitchFamily="34" charset="0"/>
              <a:buChar char="•"/>
            </a:pPr>
            <a:endParaRPr lang="en-US" sz="2200"/>
          </a:p>
          <a:p>
            <a:pPr marL="342900" indent="-342900">
              <a:buFont typeface="Arial" panose="020B0604020202020204" pitchFamily="34" charset="0"/>
              <a:buChar char="•"/>
            </a:pPr>
            <a:r>
              <a:rPr lang="en-US" sz="2200"/>
              <a:t>FIT should not replace investigation of IDA (most patients generally still require both upper and lower GI investigation)</a:t>
            </a:r>
            <a:endParaRPr lang="en-US" sz="2200">
              <a:ea typeface="Calibri"/>
              <a:cs typeface="Calibri"/>
            </a:endParaRPr>
          </a:p>
          <a:p>
            <a:pPr marL="342900" indent="-342900">
              <a:buFont typeface="Arial" panose="020B0604020202020204" pitchFamily="34" charset="0"/>
              <a:buChar char="•"/>
            </a:pPr>
            <a:endParaRPr lang="en-US" sz="2200">
              <a:ea typeface="Calibri"/>
              <a:cs typeface="Calibri"/>
            </a:endParaRPr>
          </a:p>
          <a:p>
            <a:pPr marL="342900" indent="-342900">
              <a:buFont typeface="Arial" panose="020B0604020202020204" pitchFamily="34" charset="0"/>
              <a:buChar char="•"/>
            </a:pPr>
            <a:r>
              <a:rPr lang="en-US" sz="2200">
                <a:ea typeface="Calibri"/>
                <a:cs typeface="Calibri"/>
              </a:rPr>
              <a:t>Coeliac serology should be requested before referral</a:t>
            </a:r>
          </a:p>
          <a:p>
            <a:endParaRPr lang="en-US" sz="800">
              <a:ea typeface="Calibri"/>
              <a:cs typeface="Calibri"/>
            </a:endParaRPr>
          </a:p>
          <a:p>
            <a:r>
              <a:rPr lang="en-US" sz="2400" b="1"/>
              <a:t>Key message : Investigate the </a:t>
            </a:r>
            <a:r>
              <a:rPr lang="en-US" sz="2400" b="1" err="1"/>
              <a:t>anaemia</a:t>
            </a:r>
            <a:r>
              <a:rPr lang="en-US" sz="2400" b="1"/>
              <a:t>, not just the FIT result</a:t>
            </a:r>
          </a:p>
          <a:p>
            <a:endParaRPr lang="en-US" sz="1200" b="1"/>
          </a:p>
          <a:p>
            <a:r>
              <a:rPr lang="en-US" sz="2200"/>
              <a:t>Patients with IDA still require appropriate investigation.</a:t>
            </a:r>
            <a:endParaRPr lang="en-US" sz="2200">
              <a:ea typeface="Calibri"/>
              <a:cs typeface="Calibri"/>
            </a:endParaRPr>
          </a:p>
          <a:p>
            <a:pPr marL="0" indent="0">
              <a:buNone/>
              <a:defRPr sz="2400"/>
            </a:pPr>
            <a:endParaRPr lang="en-GB"/>
          </a:p>
        </p:txBody>
      </p:sp>
    </p:spTree>
    <p:extLst>
      <p:ext uri="{BB962C8B-B14F-4D97-AF65-F5344CB8AC3E}">
        <p14:creationId xmlns:p14="http://schemas.microsoft.com/office/powerpoint/2010/main" val="65196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err="1">
                <a:latin typeface="Arial"/>
                <a:cs typeface="Arial"/>
              </a:rPr>
              <a:t>Haemorrhoids</a:t>
            </a:r>
            <a:r>
              <a:rPr>
                <a:latin typeface="Arial"/>
                <a:cs typeface="Arial"/>
              </a:rPr>
              <a:t> &amp; Diagnostic Overshadowing</a:t>
            </a:r>
            <a:br>
              <a:rPr lang="en-GB">
                <a:latin typeface="Arial"/>
                <a:cs typeface="Arial"/>
              </a:rPr>
            </a:br>
            <a:r>
              <a:rPr lang="en-GB">
                <a:latin typeface="Arial"/>
                <a:cs typeface="Arial"/>
              </a:rPr>
              <a:t> </a:t>
            </a:r>
            <a:endParaRPr lang="en-GB"/>
          </a:p>
        </p:txBody>
      </p:sp>
      <p:sp>
        <p:nvSpPr>
          <p:cNvPr id="3" name="Content Placeholder 2"/>
          <p:cNvSpPr>
            <a:spLocks noGrp="1"/>
          </p:cNvSpPr>
          <p:nvPr>
            <p:ph idx="1"/>
          </p:nvPr>
        </p:nvSpPr>
        <p:spPr>
          <a:xfrm>
            <a:off x="393414" y="1651191"/>
            <a:ext cx="6083384" cy="4300760"/>
          </a:xfrm>
        </p:spPr>
        <p:txBody>
          <a:bodyPr vert="horz" lIns="0" tIns="0" rIns="0" bIns="0" rtlCol="0" anchor="t">
            <a:normAutofit fontScale="92500" lnSpcReduction="10000"/>
          </a:bodyPr>
          <a:lstStyle/>
          <a:p>
            <a:pPr marL="0" indent="0">
              <a:buNone/>
            </a:pPr>
            <a:r>
              <a:rPr lang="en-GB" b="1">
                <a:solidFill>
                  <a:schemeClr val="accent1">
                    <a:lumMod val="60000"/>
                    <a:lumOff val="40000"/>
                  </a:schemeClr>
                </a:solidFill>
                <a:latin typeface="Arial"/>
                <a:cs typeface="Arial"/>
              </a:rPr>
              <a:t>Haemorrhoids were found to be a significant delay factor in the HIOW CRC audit 24/26</a:t>
            </a:r>
          </a:p>
          <a:p>
            <a:pPr marL="0" indent="0">
              <a:buNone/>
            </a:pPr>
            <a:endParaRPr lang="en-GB" sz="2400">
              <a:solidFill>
                <a:schemeClr val="accent1">
                  <a:lumMod val="60000"/>
                  <a:lumOff val="40000"/>
                </a:schemeClr>
              </a:solidFill>
              <a:latin typeface="Arial"/>
              <a:cs typeface="Arial"/>
            </a:endParaRPr>
          </a:p>
          <a:p>
            <a:pPr marL="457200" indent="-457200"/>
            <a:r>
              <a:rPr lang="en-GB" sz="2400">
                <a:latin typeface="Arial"/>
                <a:cs typeface="Arial"/>
              </a:rPr>
              <a:t>DRE absent/misleading in 75%</a:t>
            </a:r>
            <a:endParaRPr lang="en-GB" sz="2400"/>
          </a:p>
          <a:p>
            <a:pPr marL="457200" indent="-457200"/>
            <a:r>
              <a:rPr lang="en-GB" sz="2400">
                <a:latin typeface="Arial"/>
                <a:cs typeface="Arial"/>
              </a:rPr>
              <a:t>All patients who were incorrectly diagnosed with haemorrhoids in this cohort reported</a:t>
            </a:r>
            <a:r>
              <a:rPr sz="2400">
                <a:latin typeface="Arial"/>
                <a:cs typeface="Arial"/>
              </a:rPr>
              <a:t> rectal bleeding </a:t>
            </a:r>
            <a:endParaRPr lang="en-GB" sz="2400">
              <a:latin typeface="Arial"/>
              <a:cs typeface="Arial"/>
            </a:endParaRPr>
          </a:p>
          <a:p>
            <a:pPr marL="457200" indent="-457200"/>
            <a:r>
              <a:rPr lang="en-GB" sz="2400">
                <a:latin typeface="Arial"/>
                <a:cs typeface="Arial"/>
              </a:rPr>
              <a:t>In </a:t>
            </a:r>
            <a:r>
              <a:rPr sz="2400">
                <a:latin typeface="Arial"/>
                <a:cs typeface="Arial"/>
              </a:rPr>
              <a:t>75% </a:t>
            </a:r>
            <a:r>
              <a:rPr lang="en-GB" sz="2400">
                <a:latin typeface="Arial"/>
                <a:cs typeface="Arial"/>
              </a:rPr>
              <a:t>of cases there were </a:t>
            </a:r>
            <a:r>
              <a:rPr sz="2400">
                <a:latin typeface="Arial"/>
                <a:cs typeface="Arial"/>
              </a:rPr>
              <a:t>additional red flags </a:t>
            </a:r>
            <a:r>
              <a:rPr lang="en-GB" sz="2400">
                <a:latin typeface="Arial"/>
                <a:cs typeface="Arial"/>
              </a:rPr>
              <a:t>present</a:t>
            </a:r>
          </a:p>
          <a:p>
            <a:pPr marL="457200" indent="-457200"/>
            <a:r>
              <a:rPr lang="en-GB" sz="2400">
                <a:latin typeface="Arial"/>
                <a:cs typeface="Arial"/>
              </a:rPr>
              <a:t>Unsurprisingly anal</a:t>
            </a:r>
            <a:r>
              <a:rPr sz="2400">
                <a:latin typeface="Arial"/>
                <a:cs typeface="Arial"/>
              </a:rPr>
              <a:t> cancer </a:t>
            </a:r>
            <a:r>
              <a:rPr lang="en-GB" sz="2400">
                <a:latin typeface="Arial"/>
                <a:cs typeface="Arial"/>
              </a:rPr>
              <a:t>was over-represented</a:t>
            </a:r>
          </a:p>
          <a:p>
            <a:pPr marL="457200" indent="-457200"/>
            <a:endParaRPr lang="en-GB">
              <a:latin typeface="Arial"/>
              <a:cs typeface="Arial"/>
            </a:endParaRPr>
          </a:p>
          <a:p>
            <a:pPr marL="0" indent="0">
              <a:buNone/>
            </a:pPr>
            <a:endParaRPr lang="en-GB">
              <a:latin typeface="Arial"/>
              <a:cs typeface="Arial"/>
            </a:endParaRPr>
          </a:p>
          <a:p>
            <a:pPr marL="0" indent="0">
              <a:buNone/>
            </a:pPr>
            <a:endParaRPr lang="en-GB">
              <a:solidFill>
                <a:schemeClr val="accent1">
                  <a:lumMod val="60000"/>
                  <a:lumOff val="40000"/>
                </a:schemeClr>
              </a:solidFill>
              <a:latin typeface="Arial"/>
              <a:cs typeface="Arial"/>
            </a:endParaRPr>
          </a:p>
        </p:txBody>
      </p:sp>
      <p:sp>
        <p:nvSpPr>
          <p:cNvPr id="5" name="TextBox 4">
            <a:extLst>
              <a:ext uri="{FF2B5EF4-FFF2-40B4-BE49-F238E27FC236}">
                <a16:creationId xmlns:a16="http://schemas.microsoft.com/office/drawing/2014/main" id="{622AA514-0A0A-061B-D704-19A350CAFDC6}"/>
              </a:ext>
            </a:extLst>
          </p:cNvPr>
          <p:cNvSpPr txBox="1"/>
          <p:nvPr/>
        </p:nvSpPr>
        <p:spPr>
          <a:xfrm>
            <a:off x="6952344" y="1963057"/>
            <a:ext cx="4804227"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baseline="0">
                <a:solidFill>
                  <a:srgbClr val="7C11FF"/>
                </a:solidFill>
                <a:latin typeface="Arial"/>
                <a:ea typeface="Segoe UI"/>
                <a:cs typeface="Segoe UI"/>
              </a:rPr>
              <a:t>Key messages</a:t>
            </a:r>
            <a:r>
              <a:rPr lang="en-GB" sz="2400" b="1">
                <a:solidFill>
                  <a:srgbClr val="7C11FF"/>
                </a:solidFill>
                <a:latin typeface="Arial"/>
                <a:ea typeface="Segoe UI"/>
                <a:cs typeface="Segoe UI"/>
              </a:rPr>
              <a:t> </a:t>
            </a:r>
            <a:r>
              <a:rPr lang="en-GB" sz="2400">
                <a:solidFill>
                  <a:srgbClr val="7C11FF"/>
                </a:solidFill>
                <a:latin typeface="Arial"/>
                <a:ea typeface="Segoe UI"/>
                <a:cs typeface="Segoe UI"/>
              </a:rPr>
              <a:t>:</a:t>
            </a:r>
            <a:endParaRPr lang="en-US" sz="2400">
              <a:latin typeface="Arial"/>
              <a:ea typeface="Segoe UI"/>
              <a:cs typeface="Segoe UI"/>
            </a:endParaRPr>
          </a:p>
          <a:p>
            <a:endParaRPr lang="en-GB" sz="2400">
              <a:solidFill>
                <a:srgbClr val="7C11FF"/>
              </a:solidFill>
              <a:latin typeface="Segoe UI"/>
              <a:ea typeface="Arial"/>
              <a:cs typeface="Segoe UI"/>
            </a:endParaRPr>
          </a:p>
          <a:p>
            <a:pPr marL="457200" lvl="0" indent="-457200" rtl="0">
              <a:buFont typeface=""/>
              <a:buChar char="•"/>
            </a:pPr>
            <a:r>
              <a:rPr lang="en-GB" sz="2000" baseline="0">
                <a:latin typeface="Arial"/>
                <a:ea typeface="Arial"/>
                <a:cs typeface="Arial"/>
              </a:rPr>
              <a:t>Don’t let haemorrhoids close the diagnostic process</a:t>
            </a:r>
            <a:r>
              <a:rPr lang="en-US" sz="2000">
                <a:latin typeface="Arial"/>
                <a:ea typeface="Arial"/>
                <a:cs typeface="Arial"/>
              </a:rPr>
              <a:t>​</a:t>
            </a:r>
          </a:p>
          <a:p>
            <a:pPr marL="457200" lvl="0" indent="-457200" rtl="0">
              <a:buFont typeface=""/>
              <a:buChar char="•"/>
            </a:pPr>
            <a:r>
              <a:rPr lang="en-GB" sz="2000" baseline="0">
                <a:latin typeface="Arial"/>
                <a:ea typeface="Arial"/>
                <a:cs typeface="Arial"/>
              </a:rPr>
              <a:t>Look for additional red flags</a:t>
            </a:r>
            <a:r>
              <a:rPr lang="en-US" sz="2000">
                <a:latin typeface="Arial"/>
                <a:ea typeface="Arial"/>
                <a:cs typeface="Arial"/>
              </a:rPr>
              <a:t>​</a:t>
            </a:r>
          </a:p>
          <a:p>
            <a:pPr marL="457200" lvl="0" indent="-457200" rtl="0">
              <a:buFont typeface=""/>
              <a:buChar char="•"/>
            </a:pPr>
            <a:r>
              <a:rPr lang="en-GB" sz="2000" baseline="0">
                <a:latin typeface="Arial"/>
                <a:ea typeface="Arial"/>
                <a:cs typeface="Arial"/>
              </a:rPr>
              <a:t>Examination </a:t>
            </a:r>
            <a:r>
              <a:rPr lang="en-US" sz="2000">
                <a:latin typeface="Arial"/>
                <a:ea typeface="Arial"/>
                <a:cs typeface="Arial"/>
              </a:rPr>
              <a:t>​</a:t>
            </a:r>
          </a:p>
          <a:p>
            <a:pPr marL="457200" lvl="0" indent="-457200" rtl="0">
              <a:buFont typeface=""/>
              <a:buChar char="•"/>
            </a:pPr>
            <a:r>
              <a:rPr lang="en-GB" sz="2000" baseline="0">
                <a:latin typeface="Arial"/>
                <a:ea typeface="Arial"/>
                <a:cs typeface="Arial"/>
              </a:rPr>
              <a:t>Use FIT appropriately </a:t>
            </a:r>
            <a:r>
              <a:rPr lang="en-US" sz="2000">
                <a:latin typeface="Arial"/>
                <a:ea typeface="Arial"/>
                <a:cs typeface="Arial"/>
              </a:rPr>
              <a:t>​</a:t>
            </a:r>
          </a:p>
          <a:p>
            <a:pPr marL="457200" lvl="0" indent="-457200" rtl="0">
              <a:buFont typeface=""/>
              <a:buChar char="•"/>
            </a:pPr>
            <a:r>
              <a:rPr lang="en-GB" sz="2000" baseline="0">
                <a:latin typeface="Arial"/>
                <a:ea typeface="Arial"/>
                <a:cs typeface="Arial"/>
              </a:rPr>
              <a:t>Safety net effectively </a:t>
            </a:r>
          </a:p>
          <a:p>
            <a:pPr algn="ctr"/>
            <a:endParaRPr lang="en-GB" sz="2000">
              <a:ea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8D589-A78A-A828-A53D-54D52EC3935A}"/>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8638F896-227D-E325-2CFB-568A67B78CFA}"/>
              </a:ext>
            </a:extLst>
          </p:cNvPr>
          <p:cNvSpPr>
            <a:spLocks noGrp="1"/>
          </p:cNvSpPr>
          <p:nvPr>
            <p:ph type="title"/>
          </p:nvPr>
        </p:nvSpPr>
        <p:spPr>
          <a:xfrm>
            <a:off x="1265238" y="431800"/>
            <a:ext cx="10494962" cy="1258888"/>
          </a:xfrm>
        </p:spPr>
        <p:txBody>
          <a:bodyPr>
            <a:normAutofit/>
          </a:bodyPr>
          <a:lstStyle/>
          <a:p>
            <a:pPr algn="ctr"/>
            <a:r>
              <a:rPr lang="en-GB" sz="3600"/>
              <a:t>FIT &amp; Inequalities</a:t>
            </a:r>
          </a:p>
        </p:txBody>
      </p:sp>
      <p:sp>
        <p:nvSpPr>
          <p:cNvPr id="2" name="TextBox 1">
            <a:extLst>
              <a:ext uri="{FF2B5EF4-FFF2-40B4-BE49-F238E27FC236}">
                <a16:creationId xmlns:a16="http://schemas.microsoft.com/office/drawing/2014/main" id="{5355C386-6B24-F366-F06E-13396CD651D8}"/>
              </a:ext>
            </a:extLst>
          </p:cNvPr>
          <p:cNvSpPr txBox="1"/>
          <p:nvPr/>
        </p:nvSpPr>
        <p:spPr>
          <a:xfrm>
            <a:off x="919480" y="1045359"/>
            <a:ext cx="10353040" cy="1200329"/>
          </a:xfrm>
          <a:prstGeom prst="rect">
            <a:avLst/>
          </a:prstGeom>
          <a:noFill/>
        </p:spPr>
        <p:txBody>
          <a:bodyPr wrap="square" rtlCol="0">
            <a:spAutoFit/>
          </a:bodyPr>
          <a:lstStyle/>
          <a:p>
            <a:r>
              <a:rPr lang="en-GB" sz="2400"/>
              <a:t>Evidence highlights gaps in the uptake and completion of FIT tests, with people in the most deprived areas, most ethnically diverse areas, males, and younger patients less likely to return tests (</a:t>
            </a:r>
            <a:r>
              <a:rPr lang="en-GB" sz="2400">
                <a:hlinkClick r:id="rId3"/>
              </a:rPr>
              <a:t>BJGP 2026</a:t>
            </a:r>
            <a:r>
              <a:rPr lang="en-GB" sz="2400"/>
              <a:t>). </a:t>
            </a:r>
          </a:p>
        </p:txBody>
      </p:sp>
      <p:pic>
        <p:nvPicPr>
          <p:cNvPr id="9" name="Picture 8">
            <a:extLst>
              <a:ext uri="{FF2B5EF4-FFF2-40B4-BE49-F238E27FC236}">
                <a16:creationId xmlns:a16="http://schemas.microsoft.com/office/drawing/2014/main" id="{A0415420-8284-6957-0FD2-7072EF18564D}"/>
              </a:ext>
            </a:extLst>
          </p:cNvPr>
          <p:cNvPicPr>
            <a:picLocks noChangeAspect="1"/>
          </p:cNvPicPr>
          <p:nvPr/>
        </p:nvPicPr>
        <p:blipFill>
          <a:blip r:embed="rId4"/>
          <a:stretch>
            <a:fillRect/>
          </a:stretch>
        </p:blipFill>
        <p:spPr>
          <a:xfrm>
            <a:off x="8944290" y="2449285"/>
            <a:ext cx="3079915" cy="2050596"/>
          </a:xfrm>
          <a:prstGeom prst="rect">
            <a:avLst/>
          </a:prstGeom>
        </p:spPr>
      </p:pic>
      <p:sp>
        <p:nvSpPr>
          <p:cNvPr id="13" name="TextBox 12">
            <a:extLst>
              <a:ext uri="{FF2B5EF4-FFF2-40B4-BE49-F238E27FC236}">
                <a16:creationId xmlns:a16="http://schemas.microsoft.com/office/drawing/2014/main" id="{9639507A-2ABF-720F-1C4A-282C46A88735}"/>
              </a:ext>
            </a:extLst>
          </p:cNvPr>
          <p:cNvSpPr txBox="1"/>
          <p:nvPr/>
        </p:nvSpPr>
        <p:spPr>
          <a:xfrm>
            <a:off x="925286" y="2449285"/>
            <a:ext cx="8120743" cy="2739211"/>
          </a:xfrm>
          <a:prstGeom prst="rect">
            <a:avLst/>
          </a:prstGeom>
          <a:noFill/>
        </p:spPr>
        <p:txBody>
          <a:bodyPr wrap="square" rtlCol="0">
            <a:spAutoFit/>
          </a:bodyPr>
          <a:lstStyle/>
          <a:p>
            <a:r>
              <a:rPr lang="en-GB" sz="2200"/>
              <a:t>It is important to try and minimise any potential exacerbation of cancer inequalities through:</a:t>
            </a:r>
          </a:p>
          <a:p>
            <a:pPr marL="342900" indent="-342900">
              <a:buFont typeface="Arial" panose="020B0604020202020204" pitchFamily="34" charset="0"/>
              <a:buChar char="•"/>
            </a:pPr>
            <a:r>
              <a:rPr lang="en-GB" sz="2200"/>
              <a:t>Providing clear instructions on how to complete the kit, including translated materials for non-English speakers</a:t>
            </a:r>
          </a:p>
          <a:p>
            <a:pPr marL="342900" indent="-342900">
              <a:buFont typeface="Arial" panose="020B0604020202020204" pitchFamily="34" charset="0"/>
              <a:buChar char="•"/>
            </a:pPr>
            <a:r>
              <a:rPr lang="en-GB" sz="2200"/>
              <a:t>Encouraging patients to return a sample or offer them a further test if the kit has been lost </a:t>
            </a:r>
          </a:p>
          <a:p>
            <a:pPr marL="342900" indent="-342900">
              <a:buFont typeface="Arial" panose="020B0604020202020204" pitchFamily="34" charset="0"/>
              <a:buChar char="•"/>
            </a:pPr>
            <a:r>
              <a:rPr lang="en-GB" sz="2200"/>
              <a:t>Implementing robust tracking systems for unreturned tests</a:t>
            </a:r>
          </a:p>
          <a:p>
            <a:endParaRPr lang="en-GB"/>
          </a:p>
        </p:txBody>
      </p:sp>
      <p:sp>
        <p:nvSpPr>
          <p:cNvPr id="14" name="Speech Bubble: Rectangle with Corners Rounded 13">
            <a:extLst>
              <a:ext uri="{FF2B5EF4-FFF2-40B4-BE49-F238E27FC236}">
                <a16:creationId xmlns:a16="http://schemas.microsoft.com/office/drawing/2014/main" id="{E2C09515-BD9C-1CAF-6399-0E02B272355B}"/>
              </a:ext>
            </a:extLst>
          </p:cNvPr>
          <p:cNvSpPr/>
          <p:nvPr/>
        </p:nvSpPr>
        <p:spPr>
          <a:xfrm>
            <a:off x="2400300" y="5081910"/>
            <a:ext cx="6134100" cy="1052683"/>
          </a:xfrm>
          <a:prstGeom prst="wedgeRoundRectCallo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200" b="1">
                <a:solidFill>
                  <a:schemeClr val="tx1"/>
                </a:solidFill>
              </a:rPr>
              <a:t>How does your practice support patients who might have difficulty completing their FIT tests?</a:t>
            </a:r>
          </a:p>
        </p:txBody>
      </p:sp>
    </p:spTree>
    <p:extLst>
      <p:ext uri="{BB962C8B-B14F-4D97-AF65-F5344CB8AC3E}">
        <p14:creationId xmlns:p14="http://schemas.microsoft.com/office/powerpoint/2010/main" val="2864633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F2F90-A8F3-69FA-E20D-5A20ACA64D2F}"/>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73779A18-6BA6-EFC8-3C74-674DF3FCACBC}"/>
              </a:ext>
            </a:extLst>
          </p:cNvPr>
          <p:cNvSpPr>
            <a:spLocks noGrp="1"/>
          </p:cNvSpPr>
          <p:nvPr>
            <p:ph type="title"/>
          </p:nvPr>
        </p:nvSpPr>
        <p:spPr>
          <a:xfrm>
            <a:off x="1265238" y="431800"/>
            <a:ext cx="10494962" cy="1258888"/>
          </a:xfrm>
        </p:spPr>
        <p:txBody>
          <a:bodyPr>
            <a:normAutofit/>
          </a:bodyPr>
          <a:lstStyle/>
          <a:p>
            <a:pPr algn="ctr"/>
            <a:r>
              <a:rPr lang="en-GB" sz="3600"/>
              <a:t>FIT Safety Netting</a:t>
            </a:r>
          </a:p>
        </p:txBody>
      </p:sp>
      <p:sp>
        <p:nvSpPr>
          <p:cNvPr id="4" name="TextBox 3">
            <a:extLst>
              <a:ext uri="{FF2B5EF4-FFF2-40B4-BE49-F238E27FC236}">
                <a16:creationId xmlns:a16="http://schemas.microsoft.com/office/drawing/2014/main" id="{8F2E4FC5-659B-B1FA-3EAA-CA033C9FF91A}"/>
              </a:ext>
            </a:extLst>
          </p:cNvPr>
          <p:cNvSpPr txBox="1"/>
          <p:nvPr/>
        </p:nvSpPr>
        <p:spPr>
          <a:xfrm>
            <a:off x="293915" y="1259165"/>
            <a:ext cx="4709154" cy="3308598"/>
          </a:xfrm>
          <a:prstGeom prst="rect">
            <a:avLst/>
          </a:prstGeom>
          <a:noFill/>
        </p:spPr>
        <p:txBody>
          <a:bodyPr wrap="square" lIns="91440" tIns="45720" rIns="91440" bIns="45720" anchor="t">
            <a:spAutoFit/>
          </a:bodyPr>
          <a:lstStyle/>
          <a:p>
            <a:pPr>
              <a:defRPr sz="2400"/>
            </a:pPr>
            <a:r>
              <a:rPr lang="en-GB" sz="1900">
                <a:latin typeface="Arial"/>
                <a:cs typeface="Arial"/>
              </a:rPr>
              <a:t>Primary care systems now offer electronic methods for tracking and safety netting patients who have received a FIT. </a:t>
            </a:r>
          </a:p>
          <a:p>
            <a:pPr>
              <a:defRPr sz="2400"/>
            </a:pPr>
            <a:endParaRPr lang="en-GB" sz="1600">
              <a:latin typeface="Arial" panose="020B0604020202020204" pitchFamily="34" charset="0"/>
              <a:cs typeface="Arial" panose="020B0604020202020204" pitchFamily="34" charset="0"/>
            </a:endParaRPr>
          </a:p>
          <a:p>
            <a:pPr>
              <a:defRPr sz="2400"/>
            </a:pPr>
            <a:r>
              <a:rPr lang="en-GB" sz="1900">
                <a:latin typeface="Arial"/>
                <a:cs typeface="Arial"/>
              </a:rPr>
              <a:t>Electronic templates can provide a centralised, efficient approach and can be used by the whole practice team.</a:t>
            </a:r>
          </a:p>
          <a:p>
            <a:pPr>
              <a:defRPr sz="2400"/>
            </a:pPr>
            <a:endParaRPr lang="en-GB" sz="1700">
              <a:latin typeface="Arial" panose="020B0604020202020204" pitchFamily="34" charset="0"/>
              <a:cs typeface="Arial" panose="020B0604020202020204" pitchFamily="34" charset="0"/>
            </a:endParaRPr>
          </a:p>
          <a:p>
            <a:pPr>
              <a:defRPr sz="2400"/>
            </a:pPr>
            <a:r>
              <a:rPr lang="en-GB" sz="1900">
                <a:latin typeface="Arial"/>
                <a:cs typeface="Arial"/>
              </a:rPr>
              <a:t>FIT Safety Netting is available in both Ardens and </a:t>
            </a:r>
            <a:r>
              <a:rPr lang="en-GB" sz="1900" err="1">
                <a:latin typeface="Arial"/>
                <a:cs typeface="Arial"/>
              </a:rPr>
              <a:t>CTheSigns</a:t>
            </a:r>
            <a:r>
              <a:rPr lang="en-GB" sz="1900">
                <a:latin typeface="Arial"/>
                <a:cs typeface="Arial"/>
              </a:rPr>
              <a:t>. </a:t>
            </a:r>
          </a:p>
          <a:p>
            <a:pPr marL="0" indent="0">
              <a:buNone/>
              <a:defRPr sz="2400"/>
            </a:pPr>
            <a:endParaRPr lang="en-GB"/>
          </a:p>
        </p:txBody>
      </p:sp>
      <p:pic>
        <p:nvPicPr>
          <p:cNvPr id="5" name="Picture 4">
            <a:extLst>
              <a:ext uri="{FF2B5EF4-FFF2-40B4-BE49-F238E27FC236}">
                <a16:creationId xmlns:a16="http://schemas.microsoft.com/office/drawing/2014/main" id="{04F19A98-255A-B7B4-F87B-6A760A82EBA6}"/>
              </a:ext>
            </a:extLst>
          </p:cNvPr>
          <p:cNvPicPr>
            <a:picLocks noChangeAspect="1"/>
          </p:cNvPicPr>
          <p:nvPr/>
        </p:nvPicPr>
        <p:blipFill>
          <a:blip r:embed="rId3"/>
          <a:stretch>
            <a:fillRect/>
          </a:stretch>
        </p:blipFill>
        <p:spPr>
          <a:xfrm>
            <a:off x="1774371" y="4377683"/>
            <a:ext cx="3066144" cy="1831756"/>
          </a:xfrm>
          <a:prstGeom prst="rect">
            <a:avLst/>
          </a:prstGeom>
        </p:spPr>
      </p:pic>
      <p:pic>
        <p:nvPicPr>
          <p:cNvPr id="2" name="Picture 1">
            <a:extLst>
              <a:ext uri="{FF2B5EF4-FFF2-40B4-BE49-F238E27FC236}">
                <a16:creationId xmlns:a16="http://schemas.microsoft.com/office/drawing/2014/main" id="{6D526C86-97C2-DEBD-55B0-C3CD07B87AA1}"/>
              </a:ext>
            </a:extLst>
          </p:cNvPr>
          <p:cNvPicPr>
            <a:picLocks noChangeAspect="1"/>
          </p:cNvPicPr>
          <p:nvPr/>
        </p:nvPicPr>
        <p:blipFill>
          <a:blip r:embed="rId4"/>
          <a:stretch>
            <a:fillRect/>
          </a:stretch>
        </p:blipFill>
        <p:spPr>
          <a:xfrm>
            <a:off x="4998356" y="1374547"/>
            <a:ext cx="6970487" cy="3463018"/>
          </a:xfrm>
          <a:prstGeom prst="rect">
            <a:avLst/>
          </a:prstGeom>
        </p:spPr>
      </p:pic>
    </p:spTree>
    <p:extLst>
      <p:ext uri="{BB962C8B-B14F-4D97-AF65-F5344CB8AC3E}">
        <p14:creationId xmlns:p14="http://schemas.microsoft.com/office/powerpoint/2010/main" val="2501519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7CAAE-EE33-5C48-F6C1-59E6974B9D5F}"/>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667FFFE8-45FD-C612-998B-3C035C66729C}"/>
              </a:ext>
            </a:extLst>
          </p:cNvPr>
          <p:cNvSpPr>
            <a:spLocks noGrp="1"/>
          </p:cNvSpPr>
          <p:nvPr>
            <p:ph type="title"/>
          </p:nvPr>
        </p:nvSpPr>
        <p:spPr>
          <a:xfrm>
            <a:off x="1265238" y="431800"/>
            <a:ext cx="10494962" cy="1258888"/>
          </a:xfrm>
        </p:spPr>
        <p:txBody>
          <a:bodyPr>
            <a:normAutofit/>
          </a:bodyPr>
          <a:lstStyle/>
          <a:p>
            <a:pPr algn="ctr"/>
            <a:r>
              <a:rPr lang="en-GB" sz="3600"/>
              <a:t>Key messages</a:t>
            </a:r>
          </a:p>
        </p:txBody>
      </p:sp>
      <p:sp>
        <p:nvSpPr>
          <p:cNvPr id="4" name="TextBox 3">
            <a:extLst>
              <a:ext uri="{FF2B5EF4-FFF2-40B4-BE49-F238E27FC236}">
                <a16:creationId xmlns:a16="http://schemas.microsoft.com/office/drawing/2014/main" id="{E612E5BB-971B-D4B3-B953-077E2AAE90C4}"/>
              </a:ext>
            </a:extLst>
          </p:cNvPr>
          <p:cNvSpPr txBox="1"/>
          <p:nvPr/>
        </p:nvSpPr>
        <p:spPr>
          <a:xfrm>
            <a:off x="1330960" y="1233488"/>
            <a:ext cx="9530080" cy="4401205"/>
          </a:xfrm>
          <a:prstGeom prst="rect">
            <a:avLst/>
          </a:prstGeom>
          <a:noFill/>
        </p:spPr>
        <p:txBody>
          <a:bodyPr wrap="square" lIns="91440" tIns="45720" rIns="91440" bIns="45720" anchor="t">
            <a:spAutoFit/>
          </a:bodyPr>
          <a:lstStyle/>
          <a:p>
            <a:pPr marL="457200" indent="-457200">
              <a:buFont typeface="Arial"/>
              <a:buChar char="•"/>
              <a:defRPr sz="2400"/>
            </a:pPr>
            <a:r>
              <a:rPr lang="en-GB" sz="3200"/>
              <a:t>Examination and DRE matter</a:t>
            </a:r>
            <a:endParaRPr lang="en-US">
              <a:ea typeface="Calibri" panose="020F0502020204030204"/>
              <a:cs typeface="Calibri" panose="020F0502020204030204"/>
            </a:endParaRPr>
          </a:p>
          <a:p>
            <a:pPr marL="457200" indent="-457200">
              <a:buFont typeface="Arial"/>
              <a:buChar char="•"/>
              <a:defRPr sz="2400"/>
            </a:pPr>
            <a:endParaRPr lang="en-GB" sz="3200">
              <a:ea typeface="Calibri" panose="020F0502020204030204"/>
              <a:cs typeface="Calibri" panose="020F0502020204030204"/>
            </a:endParaRPr>
          </a:p>
          <a:p>
            <a:pPr marL="457200" indent="-457200">
              <a:buFont typeface="Arial"/>
              <a:buChar char="•"/>
              <a:defRPr sz="2400"/>
            </a:pPr>
            <a:r>
              <a:rPr lang="en-GB" sz="3200"/>
              <a:t>Frailty influences pathways</a:t>
            </a:r>
            <a:endParaRPr lang="en-GB" sz="3200">
              <a:ea typeface="Calibri" panose="020F0502020204030204"/>
              <a:cs typeface="Calibri" panose="020F0502020204030204"/>
            </a:endParaRPr>
          </a:p>
          <a:p>
            <a:pPr marL="457200" indent="-457200">
              <a:buFont typeface="Arial"/>
              <a:buChar char="•"/>
              <a:defRPr sz="2400"/>
            </a:pPr>
            <a:endParaRPr lang="en-GB" sz="3200">
              <a:ea typeface="Calibri" panose="020F0502020204030204"/>
              <a:cs typeface="Calibri" panose="020F0502020204030204"/>
            </a:endParaRPr>
          </a:p>
          <a:p>
            <a:pPr marL="457200" indent="-457200">
              <a:buFont typeface="Arial"/>
              <a:buChar char="•"/>
              <a:defRPr sz="2400"/>
            </a:pPr>
            <a:r>
              <a:rPr lang="en-GB" sz="3200"/>
              <a:t>FIT&lt;10 pathway and referral support – low risk of CRC but requires safety netting</a:t>
            </a:r>
            <a:endParaRPr lang="en-GB" sz="3200">
              <a:ea typeface="Calibri" panose="020F0502020204030204"/>
              <a:cs typeface="Calibri" panose="020F0502020204030204"/>
            </a:endParaRPr>
          </a:p>
          <a:p>
            <a:pPr marL="457200" indent="-457200">
              <a:buFont typeface="Arial"/>
              <a:buChar char="•"/>
              <a:defRPr sz="2400"/>
            </a:pPr>
            <a:endParaRPr lang="en-GB" sz="3200">
              <a:ea typeface="Calibri" panose="020F0502020204030204"/>
              <a:cs typeface="Calibri" panose="020F0502020204030204"/>
            </a:endParaRPr>
          </a:p>
          <a:p>
            <a:pPr marL="457200" indent="-457200">
              <a:buFont typeface="Arial"/>
              <a:buChar char="•"/>
              <a:defRPr sz="2400"/>
            </a:pPr>
            <a:r>
              <a:rPr lang="en-GB" sz="3200"/>
              <a:t>High-quality referrals improve patient care</a:t>
            </a:r>
            <a:endParaRPr lang="en-GB" sz="3200">
              <a:ea typeface="Calibri" panose="020F0502020204030204"/>
              <a:cs typeface="Calibri" panose="020F0502020204030204"/>
            </a:endParaRPr>
          </a:p>
          <a:p>
            <a:pPr marL="0" indent="0">
              <a:buNone/>
              <a:defRPr sz="2400"/>
            </a:pPr>
            <a:endParaRPr lang="en-GB"/>
          </a:p>
        </p:txBody>
      </p:sp>
    </p:spTree>
    <p:extLst>
      <p:ext uri="{BB962C8B-B14F-4D97-AF65-F5344CB8AC3E}">
        <p14:creationId xmlns:p14="http://schemas.microsoft.com/office/powerpoint/2010/main" val="3319586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B18F-5FB9-6106-E7BE-153A7747C8A7}"/>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E217B3F7-942D-D26F-EE32-245593698224}"/>
              </a:ext>
            </a:extLst>
          </p:cNvPr>
          <p:cNvSpPr>
            <a:spLocks noGrp="1"/>
          </p:cNvSpPr>
          <p:nvPr>
            <p:ph type="title"/>
          </p:nvPr>
        </p:nvSpPr>
        <p:spPr>
          <a:xfrm>
            <a:off x="1265238" y="431800"/>
            <a:ext cx="10494962" cy="1258888"/>
          </a:xfrm>
        </p:spPr>
        <p:txBody>
          <a:bodyPr>
            <a:normAutofit/>
          </a:bodyPr>
          <a:lstStyle/>
          <a:p>
            <a:pPr algn="ctr"/>
            <a:r>
              <a:rPr lang="en-GB" sz="3600">
                <a:latin typeface="Arial"/>
                <a:cs typeface="Arial"/>
              </a:rPr>
              <a:t>Useful Information</a:t>
            </a:r>
            <a:endParaRPr lang="en-GB" sz="3600"/>
          </a:p>
        </p:txBody>
      </p:sp>
      <p:sp>
        <p:nvSpPr>
          <p:cNvPr id="4" name="TextBox 3">
            <a:extLst>
              <a:ext uri="{FF2B5EF4-FFF2-40B4-BE49-F238E27FC236}">
                <a16:creationId xmlns:a16="http://schemas.microsoft.com/office/drawing/2014/main" id="{9C0ECA45-58B5-EE80-F62A-3C335DF1B3EA}"/>
              </a:ext>
            </a:extLst>
          </p:cNvPr>
          <p:cNvSpPr txBox="1"/>
          <p:nvPr/>
        </p:nvSpPr>
        <p:spPr>
          <a:xfrm>
            <a:off x="1094828" y="1434574"/>
            <a:ext cx="9999892" cy="3785652"/>
          </a:xfrm>
          <a:prstGeom prst="rect">
            <a:avLst/>
          </a:prstGeom>
          <a:noFill/>
        </p:spPr>
        <p:txBody>
          <a:bodyPr wrap="square" lIns="91440" tIns="45720" rIns="91440" bIns="45720" anchor="t">
            <a:spAutoFit/>
          </a:bodyPr>
          <a:lstStyle/>
          <a:p>
            <a:pPr>
              <a:defRPr sz="2400"/>
            </a:pPr>
            <a:r>
              <a:rPr lang="en-GB" b="1"/>
              <a:t>Referral guidance</a:t>
            </a:r>
          </a:p>
          <a:p>
            <a:pPr marL="342900" indent="-342900">
              <a:buFont typeface="Arial" panose="020B0604020202020204" pitchFamily="34" charset="0"/>
              <a:buChar char="•"/>
              <a:defRPr sz="2400"/>
            </a:pPr>
            <a:r>
              <a:rPr lang="en-GB">
                <a:ea typeface="Calibri"/>
                <a:cs typeface="Calibri"/>
                <a:hlinkClick r:id="rId3"/>
              </a:rPr>
              <a:t>NICE NG12 Guidelines: Suspected Cancer Recognition and Referral</a:t>
            </a:r>
            <a:r>
              <a:rPr lang="en-GB">
                <a:ea typeface="Calibri"/>
                <a:cs typeface="Calibri"/>
              </a:rPr>
              <a:t> </a:t>
            </a:r>
          </a:p>
          <a:p>
            <a:pPr marL="342900" indent="-342900">
              <a:buFont typeface="Arial" panose="020B0604020202020204" pitchFamily="34" charset="0"/>
              <a:buChar char="•"/>
              <a:defRPr sz="2400"/>
            </a:pPr>
            <a:r>
              <a:rPr lang="en-GB">
                <a:solidFill>
                  <a:srgbClr val="000000"/>
                </a:solidFill>
                <a:ea typeface="+mn-lt"/>
                <a:cs typeface="+mn-lt"/>
                <a:hlinkClick r:id="rId4"/>
              </a:rPr>
              <a:t>NICE HTG690 (formerly DG56) FIT testing to guide colorectal cancer pathway referral in primary care</a:t>
            </a:r>
          </a:p>
          <a:p>
            <a:pPr marL="342900" indent="-342900">
              <a:buFont typeface="Arial" panose="020B0604020202020204" pitchFamily="34" charset="0"/>
              <a:buChar char="•"/>
              <a:defRPr sz="2400"/>
            </a:pPr>
            <a:r>
              <a:rPr lang="en-GB">
                <a:hlinkClick r:id="rId5"/>
              </a:rPr>
              <a:t>Wessex FIT &amp; LGI Pathway Information</a:t>
            </a:r>
            <a:endParaRPr lang="en-GB">
              <a:ea typeface="Calibri"/>
              <a:cs typeface="Calibri"/>
            </a:endParaRPr>
          </a:p>
          <a:p>
            <a:pPr marL="342900" indent="-342900">
              <a:buFont typeface="Arial" panose="020B0604020202020204" pitchFamily="34" charset="0"/>
              <a:buChar char="•"/>
              <a:defRPr sz="2400"/>
            </a:pPr>
            <a:r>
              <a:rPr lang="en-GB">
                <a:hlinkClick r:id="rId6"/>
              </a:rPr>
              <a:t>Wessex FIT&lt;10 pathway</a:t>
            </a:r>
            <a:r>
              <a:rPr lang="en-GB"/>
              <a:t> and </a:t>
            </a:r>
            <a:r>
              <a:rPr lang="en-GB">
                <a:hlinkClick r:id="rId7"/>
              </a:rPr>
              <a:t>Rectal bleeding pathway</a:t>
            </a:r>
            <a:endParaRPr lang="en-GB">
              <a:ea typeface="Calibri" panose="020F0502020204030204"/>
              <a:cs typeface="Calibri" panose="020F0502020204030204"/>
            </a:endParaRPr>
          </a:p>
          <a:p>
            <a:pPr>
              <a:defRPr sz="2400"/>
            </a:pPr>
            <a:br>
              <a:rPr lang="en-GB"/>
            </a:br>
            <a:endParaRPr lang="en-GB">
              <a:ea typeface="Calibri" panose="020F0502020204030204"/>
              <a:cs typeface="Calibri" panose="020F0502020204030204"/>
            </a:endParaRPr>
          </a:p>
          <a:p>
            <a:pPr>
              <a:defRPr sz="2400"/>
            </a:pPr>
            <a:r>
              <a:rPr lang="en-GB" b="1"/>
              <a:t>Further education resources</a:t>
            </a:r>
            <a:br>
              <a:rPr lang="en-GB"/>
            </a:br>
            <a:r>
              <a:rPr lang="en-GB"/>
              <a:t>• </a:t>
            </a:r>
            <a:r>
              <a:rPr lang="en-GB">
                <a:hlinkClick r:id="rId8"/>
              </a:rPr>
              <a:t>WCA Cancer Academy – LGI Education</a:t>
            </a:r>
            <a:endParaRPr lang="en-GB">
              <a:ea typeface="Calibri"/>
              <a:cs typeface="Calibri"/>
              <a:hlinkClick r:id="rId8"/>
            </a:endParaRPr>
          </a:p>
        </p:txBody>
      </p:sp>
    </p:spTree>
    <p:extLst>
      <p:ext uri="{BB962C8B-B14F-4D97-AF65-F5344CB8AC3E}">
        <p14:creationId xmlns:p14="http://schemas.microsoft.com/office/powerpoint/2010/main" val="971260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B5BA-5EB7-A435-0311-55263557679F}"/>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25B2B99B-CC6D-5170-B654-808A1B378C0D}"/>
              </a:ext>
            </a:extLst>
          </p:cNvPr>
          <p:cNvSpPr>
            <a:spLocks noGrp="1"/>
          </p:cNvSpPr>
          <p:nvPr>
            <p:ph type="title"/>
          </p:nvPr>
        </p:nvSpPr>
        <p:spPr>
          <a:xfrm>
            <a:off x="1265238" y="431800"/>
            <a:ext cx="10494962" cy="1258888"/>
          </a:xfrm>
        </p:spPr>
        <p:txBody>
          <a:bodyPr>
            <a:normAutofit/>
          </a:bodyPr>
          <a:lstStyle/>
          <a:p>
            <a:pPr algn="ctr"/>
            <a:r>
              <a:rPr lang="en-GB" sz="3600">
                <a:latin typeface="Arial"/>
                <a:cs typeface="Arial"/>
              </a:rPr>
              <a:t>Next Steps</a:t>
            </a:r>
            <a:endParaRPr lang="en-GB" sz="3600"/>
          </a:p>
        </p:txBody>
      </p:sp>
      <p:sp>
        <p:nvSpPr>
          <p:cNvPr id="3" name="TextBox 2">
            <a:extLst>
              <a:ext uri="{FF2B5EF4-FFF2-40B4-BE49-F238E27FC236}">
                <a16:creationId xmlns:a16="http://schemas.microsoft.com/office/drawing/2014/main" id="{ECE9870B-980A-5B7D-C3C8-40DAAC0BBA31}"/>
              </a:ext>
            </a:extLst>
          </p:cNvPr>
          <p:cNvSpPr txBox="1"/>
          <p:nvPr/>
        </p:nvSpPr>
        <p:spPr>
          <a:xfrm>
            <a:off x="1560286" y="1302658"/>
            <a:ext cx="9064171"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We will share the following resources to support delivery of this content: </a:t>
            </a:r>
          </a:p>
          <a:p>
            <a:endParaRPr lang="en-US" sz="2800">
              <a:ea typeface="Calibri"/>
              <a:cs typeface="Calibri"/>
            </a:endParaRPr>
          </a:p>
          <a:p>
            <a:pPr marL="342900" lvl="0" indent="-342900">
              <a:buFont typeface="Arial"/>
              <a:buChar char="•"/>
            </a:pPr>
            <a:r>
              <a:rPr lang="en-US" sz="2800">
                <a:ea typeface="Times New Roman"/>
              </a:rPr>
              <a:t>Copy of LGI pathway education session slides</a:t>
            </a:r>
            <a:endParaRPr lang="en-US" sz="2800">
              <a:ea typeface="Times New Roman"/>
              <a:cs typeface="Calibri"/>
            </a:endParaRPr>
          </a:p>
          <a:p>
            <a:pPr marL="342900" indent="-342900">
              <a:buFont typeface="Arial"/>
              <a:buChar char="•"/>
            </a:pPr>
            <a:r>
              <a:rPr lang="en-US" sz="2800">
                <a:ea typeface="Times New Roman"/>
              </a:rPr>
              <a:t>Education session recording </a:t>
            </a:r>
            <a:endParaRPr lang="en-US" sz="2800">
              <a:ea typeface="Times New Roman"/>
              <a:cs typeface="Calibri" panose="020F0502020204030204"/>
            </a:endParaRPr>
          </a:p>
          <a:p>
            <a:pPr marL="342900" indent="-342900">
              <a:buFont typeface="Arial"/>
              <a:buChar char="•"/>
            </a:pPr>
            <a:r>
              <a:rPr lang="en-US" sz="2800">
                <a:ea typeface="Times New Roman"/>
              </a:rPr>
              <a:t>LGI referral form examples</a:t>
            </a:r>
            <a:endParaRPr lang="en-US" sz="2800">
              <a:ea typeface="Times New Roman"/>
              <a:cs typeface="Calibri" panose="020F0502020204030204"/>
            </a:endParaRPr>
          </a:p>
          <a:p>
            <a:pPr marL="342900" indent="-342900">
              <a:buFont typeface="Arial"/>
              <a:buChar char="•"/>
            </a:pPr>
            <a:r>
              <a:rPr lang="en-US" sz="2800">
                <a:ea typeface="Times New Roman"/>
              </a:rPr>
              <a:t>Links to online surveys to support evaluation</a:t>
            </a:r>
            <a:endParaRPr lang="en-US" sz="2800">
              <a:ea typeface="Times New Roman"/>
              <a:cs typeface="Calibri" panose="020F0502020204030204"/>
            </a:endParaRPr>
          </a:p>
          <a:p>
            <a:r>
              <a:rPr lang="en-US" sz="2800">
                <a:ea typeface="Times New Roman"/>
              </a:rPr>
              <a:t>- Practice session attendees</a:t>
            </a:r>
            <a:endParaRPr lang="en-US" sz="2800">
              <a:ea typeface="Times New Roman"/>
              <a:cs typeface="Calibri"/>
            </a:endParaRPr>
          </a:p>
          <a:p>
            <a:r>
              <a:rPr lang="en-US" sz="2800">
                <a:ea typeface="Times New Roman"/>
              </a:rPr>
              <a:t>- Clinical Champion - reflections</a:t>
            </a:r>
            <a:endParaRPr lang="en-US" sz="2800">
              <a:ea typeface="Times New Roman"/>
              <a:cs typeface="Calibri"/>
            </a:endParaRPr>
          </a:p>
          <a:p>
            <a:pPr algn="ctr"/>
            <a:endParaRPr lang="en-GB"/>
          </a:p>
        </p:txBody>
      </p:sp>
    </p:spTree>
    <p:extLst>
      <p:ext uri="{BB962C8B-B14F-4D97-AF65-F5344CB8AC3E}">
        <p14:creationId xmlns:p14="http://schemas.microsoft.com/office/powerpoint/2010/main" val="3634012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91FF-DEFD-7420-026D-4BE34E6B8C6A}"/>
              </a:ext>
            </a:extLst>
          </p:cNvPr>
          <p:cNvSpPr>
            <a:spLocks noGrp="1"/>
          </p:cNvSpPr>
          <p:nvPr>
            <p:ph type="title"/>
          </p:nvPr>
        </p:nvSpPr>
        <p:spPr>
          <a:xfrm>
            <a:off x="4262329" y="1150458"/>
            <a:ext cx="4050529" cy="2884287"/>
          </a:xfrm>
        </p:spPr>
        <p:txBody>
          <a:bodyPr>
            <a:normAutofit/>
          </a:bodyPr>
          <a:lstStyle/>
          <a:p>
            <a:br>
              <a:rPr lang="en-GB" sz="5400">
                <a:latin typeface="Arial"/>
                <a:cs typeface="Arial"/>
              </a:rPr>
            </a:br>
            <a:br>
              <a:rPr lang="en-GB" sz="5400">
                <a:latin typeface="Arial"/>
                <a:cs typeface="Arial"/>
              </a:rPr>
            </a:br>
            <a:r>
              <a:rPr lang="en-GB" sz="5400">
                <a:latin typeface="Arial"/>
                <a:cs typeface="Arial"/>
              </a:rPr>
              <a:t>Questions</a:t>
            </a:r>
            <a:endParaRPr lang="en-GB" sz="5400"/>
          </a:p>
        </p:txBody>
      </p:sp>
    </p:spTree>
    <p:extLst>
      <p:ext uri="{BB962C8B-B14F-4D97-AF65-F5344CB8AC3E}">
        <p14:creationId xmlns:p14="http://schemas.microsoft.com/office/powerpoint/2010/main" val="1331981494"/>
      </p:ext>
    </p:extLst>
  </p:cSld>
  <p:clrMapOvr>
    <a:masterClrMapping/>
  </p:clrMapOvr>
</p:sld>
</file>

<file path=ppt/theme/theme1.xml><?xml version="1.0" encoding="utf-8"?>
<a:theme xmlns:a="http://schemas.openxmlformats.org/drawingml/2006/main" name="Office Theme">
  <a:themeElements>
    <a:clrScheme name="Wessex Cancer Academy 2025">
      <a:dk1>
        <a:srgbClr val="000000"/>
      </a:dk1>
      <a:lt1>
        <a:srgbClr val="FFFFFF"/>
      </a:lt1>
      <a:dk2>
        <a:srgbClr val="44546A"/>
      </a:dk2>
      <a:lt2>
        <a:srgbClr val="E7E6E6"/>
      </a:lt2>
      <a:accent1>
        <a:srgbClr val="330071"/>
      </a:accent1>
      <a:accent2>
        <a:srgbClr val="78BE20"/>
      </a:accent2>
      <a:accent3>
        <a:srgbClr val="41B6E6"/>
      </a:accent3>
      <a:accent4>
        <a:srgbClr val="005EB8"/>
      </a:accent4>
      <a:accent5>
        <a:srgbClr val="415563"/>
      </a:accent5>
      <a:accent6>
        <a:srgbClr val="00308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58102 WCA presentation template_v5" id="{C7C95376-3EA1-0549-B5A8-E1C7ED4C24E7}" vid="{C4FC1198-55A8-B844-8A51-F3055EC8B3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DFBCA3494068488A3A73157D92F15A" ma:contentTypeVersion="12" ma:contentTypeDescription="Create a new document." ma:contentTypeScope="" ma:versionID="2745c3dc9b9a8f8925886a8f5c59f9d4">
  <xsd:schema xmlns:xsd="http://www.w3.org/2001/XMLSchema" xmlns:xs="http://www.w3.org/2001/XMLSchema" xmlns:p="http://schemas.microsoft.com/office/2006/metadata/properties" xmlns:ns2="f5c5df55-00be-45c0-a0e8-0b2c1be88e1a" xmlns:ns3="c31c6f54-ac18-494f-ae04-db5da3ba52e3" targetNamespace="http://schemas.microsoft.com/office/2006/metadata/properties" ma:root="true" ma:fieldsID="f2aa80bba7c30415874ebb2591c3dcf9" ns2:_="" ns3:_="">
    <xsd:import namespace="f5c5df55-00be-45c0-a0e8-0b2c1be88e1a"/>
    <xsd:import namespace="c31c6f54-ac18-494f-ae04-db5da3ba52e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c5df55-00be-45c0-a0e8-0b2c1be88e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e4edab3-62a9-4cd1-8df9-93b2a18e6dc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31c6f54-ac18-494f-ae04-db5da3ba52e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0c68748-9702-409d-a1a7-f2e128b79d59}" ma:internalName="TaxCatchAll" ma:showField="CatchAllData" ma:web="c31c6f54-ac18-494f-ae04-db5da3ba52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5c5df55-00be-45c0-a0e8-0b2c1be88e1a">
      <Terms xmlns="http://schemas.microsoft.com/office/infopath/2007/PartnerControls"/>
    </lcf76f155ced4ddcb4097134ff3c332f>
    <TaxCatchAll xmlns="c31c6f54-ac18-494f-ae04-db5da3ba52e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02F14E-CB6C-40F0-B054-AB5346DDB629}">
  <ds:schemaRefs>
    <ds:schemaRef ds:uri="c31c6f54-ac18-494f-ae04-db5da3ba52e3"/>
    <ds:schemaRef ds:uri="f5c5df55-00be-45c0-a0e8-0b2c1be88e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FB2E1D8-CAF9-4EF1-9E99-0CC63E5D50ED}">
  <ds:schemaRefs>
    <ds:schemaRef ds:uri="c31c6f54-ac18-494f-ae04-db5da3ba52e3"/>
    <ds:schemaRef ds:uri="f5c5df55-00be-45c0-a0e8-0b2c1be88e1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A12257D-AFB4-460A-A3C4-06D171C5B0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CS58102 WCA presentation template_v5_October2025 (1)</Template>
  <TotalTime>1</TotalTime>
  <Words>2077</Words>
  <Application>Microsoft Office PowerPoint</Application>
  <PresentationFormat>Widescreen</PresentationFormat>
  <Paragraphs>263</Paragraphs>
  <Slides>27</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Arial</vt:lpstr>
      <vt:lpstr>Calibri</vt:lpstr>
      <vt:lpstr>Calibri Light</vt:lpstr>
      <vt:lpstr>Segoe UI</vt:lpstr>
      <vt:lpstr>Times New Roman</vt:lpstr>
      <vt:lpstr>-webkit-standard</vt:lpstr>
      <vt:lpstr>Office Theme</vt:lpstr>
      <vt:lpstr>   Primary Care  LGI Pathway Education  </vt:lpstr>
      <vt:lpstr>LIS Requirement 3: Improving the quality and appropriateness of LGI Cancer Referrals</vt:lpstr>
      <vt:lpstr>How could this education be delivered within your PCN?</vt:lpstr>
      <vt:lpstr>Referral Form Review</vt:lpstr>
      <vt:lpstr>Why are we focusing on bowel cancer?</vt:lpstr>
      <vt:lpstr>Why are we focusing on bowel cancer?</vt:lpstr>
      <vt:lpstr>Learning objectives</vt:lpstr>
      <vt:lpstr>The patient pathway - Dorset</vt:lpstr>
      <vt:lpstr>The patient pathway - HIOW</vt:lpstr>
      <vt:lpstr>Essential pre-referral assessments</vt:lpstr>
      <vt:lpstr>Essential pre-referral assessments</vt:lpstr>
      <vt:lpstr>Examination changes the patient pathway</vt:lpstr>
      <vt:lpstr>Frailty and decision making</vt:lpstr>
      <vt:lpstr>Previous investigations and coding</vt:lpstr>
      <vt:lpstr>Further patient information – why does this matter?</vt:lpstr>
      <vt:lpstr>FIT &lt;10 guidance and alternative pathways  FIT negative (&lt;10) patient pathways with ongoing symptoms suggestive of colorectal cancer</vt:lpstr>
      <vt:lpstr>Rectal bleeding pathways - Trust specific information  Wessex-rectal-bleeding-with-FIT-result.-V1.-February-2026.pdf</vt:lpstr>
      <vt:lpstr>FIT &lt;10 Pathway Support</vt:lpstr>
      <vt:lpstr>Iron Deficiency Anaemia</vt:lpstr>
      <vt:lpstr>FIT in Iron Deficiency Anaemia (IDA): What Should We Do?</vt:lpstr>
      <vt:lpstr>Haemorrhoids &amp; Diagnostic Overshadowing  </vt:lpstr>
      <vt:lpstr>FIT &amp; Inequalities</vt:lpstr>
      <vt:lpstr>FIT Safety Netting</vt:lpstr>
      <vt:lpstr>Key messages</vt:lpstr>
      <vt:lpstr>Useful Information</vt:lpstr>
      <vt:lpstr>Next Steps</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Bowman, Emily</dc:creator>
  <cp:lastModifiedBy>Bowman, Emily</cp:lastModifiedBy>
  <cp:revision>5</cp:revision>
  <dcterms:created xsi:type="dcterms:W3CDTF">2025-10-21T10:43:18Z</dcterms:created>
  <dcterms:modified xsi:type="dcterms:W3CDTF">2026-10-28T09:35:21Z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0x010100AADFBCA3494068488A3A73157D92F15A</vt:lpwstr>
  </property>
  <property fmtid="{D5CDD505-2E9C-101B-9397-08002B2CF9AE}" pid="3" name="MediaServiceImageTags">
    <vt:lpwstr/>
  </property>
</Properties>
</file>