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28"/>
  </p:notesMasterIdLst>
  <p:handoutMasterIdLst>
    <p:handoutMasterId r:id="rId29"/>
  </p:handoutMasterIdLst>
  <p:sldIdLst>
    <p:sldId id="1923" r:id="rId5"/>
    <p:sldId id="2145707325" r:id="rId6"/>
    <p:sldId id="2145707298" r:id="rId7"/>
    <p:sldId id="2145707350" r:id="rId8"/>
    <p:sldId id="2145707340" r:id="rId9"/>
    <p:sldId id="326" r:id="rId10"/>
    <p:sldId id="2145707337" r:id="rId11"/>
    <p:sldId id="2145707326" r:id="rId12"/>
    <p:sldId id="2145707291" r:id="rId13"/>
    <p:sldId id="2145707343" r:id="rId14"/>
    <p:sldId id="2145707344" r:id="rId15"/>
    <p:sldId id="2145707345" r:id="rId16"/>
    <p:sldId id="2145707346" r:id="rId17"/>
    <p:sldId id="2145707347" r:id="rId18"/>
    <p:sldId id="307" r:id="rId19"/>
    <p:sldId id="2145707296" r:id="rId20"/>
    <p:sldId id="2145707336" r:id="rId21"/>
    <p:sldId id="2145707348" r:id="rId22"/>
    <p:sldId id="2145707333" r:id="rId23"/>
    <p:sldId id="2145707327" r:id="rId24"/>
    <p:sldId id="2145707305" r:id="rId25"/>
    <p:sldId id="2145707322" r:id="rId26"/>
    <p:sldId id="19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497A06-E028-82E5-FF3D-7981AD3F781C}" name="Nick Wood" initials="NW" userId="S::nick.wood3@england.nhs.uk::39ea3413-5728-4259-929d-36dca43d6134" providerId="AD"/>
  <p188:author id="{DC7F5E11-6FBA-5901-737C-ED98E401861D}" name="MACLEAN, Rebecca (NHS ENGLAND - X24)" initials="MX" userId="S::rebecca.maclean2@nhs.net::62faf765-44ca-4489-9af7-3940b5d3e1b3" providerId="AD"/>
  <p188:author id="{EA41FE1F-C711-6E44-67B2-0C1919733F3F}" name="WOOD, Nick (NHS ENGLAND - X24)" initials="WX" userId="S::nick.wood3@nhs.net::ac762957-7267-44c6-bbb6-c0e7a2027ac5" providerId="AD"/>
  <p188:author id="{DE696458-C3D6-0446-BFB2-497E52604B9C}" name="ROSE, Evelyne (NHS ENGLAND - X24)" initials="ER" userId="S::evelyne.rose@nhs.net::496efa76-fa4a-4388-a71d-372de7751a7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80D2CC"/>
    <a:srgbClr val="99DBD6"/>
    <a:srgbClr val="99DDEB"/>
    <a:srgbClr val="80D4E7"/>
    <a:srgbClr val="E8EDEE"/>
    <a:srgbClr val="003087"/>
    <a:srgbClr val="82D1CB"/>
    <a:srgbClr val="00A499"/>
    <a:srgbClr val="00A9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108" y="2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30/03/2026</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30/03/2026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Standard title slide</a:t>
            </a:r>
          </a:p>
        </p:txBody>
      </p:sp>
    </p:spTree>
    <p:extLst>
      <p:ext uri="{BB962C8B-B14F-4D97-AF65-F5344CB8AC3E}">
        <p14:creationId xmlns:p14="http://schemas.microsoft.com/office/powerpoint/2010/main" val="247575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79123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5A181E-18D3-E54E-A851-DA26FBA37517}" type="slidenum">
              <a:rPr lang="en-US" smtClean="0"/>
              <a:t>6</a:t>
            </a:fld>
            <a:endParaRPr lang="en-US"/>
          </a:p>
        </p:txBody>
      </p:sp>
    </p:spTree>
    <p:extLst>
      <p:ext uri="{BB962C8B-B14F-4D97-AF65-F5344CB8AC3E}">
        <p14:creationId xmlns:p14="http://schemas.microsoft.com/office/powerpoint/2010/main" val="212432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D3C40-B2C0-8038-B691-D34AD773D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8516B-F7FA-0E1B-425E-16D436AE3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4BBAA-8AFD-D136-A3D6-1EC9554E91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E011F7D-42AC-0407-9C93-F68A9D62EC31}"/>
              </a:ext>
            </a:extLst>
          </p:cNvPr>
          <p:cNvSpPr>
            <a:spLocks noGrp="1"/>
          </p:cNvSpPr>
          <p:nvPr>
            <p:ph type="sldNum" sz="quarter" idx="5"/>
          </p:nvPr>
        </p:nvSpPr>
        <p:spPr/>
        <p:txBody>
          <a:bodyPr/>
          <a:lstStyle/>
          <a:p>
            <a:fld id="{475A181E-18D3-E54E-A851-DA26FBA37517}" type="slidenum">
              <a:rPr lang="en-US" smtClean="0"/>
              <a:t>7</a:t>
            </a:fld>
            <a:endParaRPr lang="en-US"/>
          </a:p>
        </p:txBody>
      </p:sp>
    </p:spTree>
    <p:extLst>
      <p:ext uri="{BB962C8B-B14F-4D97-AF65-F5344CB8AC3E}">
        <p14:creationId xmlns:p14="http://schemas.microsoft.com/office/powerpoint/2010/main" val="195695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5A181E-18D3-E54E-A851-DA26FBA37517}" type="slidenum">
              <a:rPr lang="en-US" smtClean="0"/>
              <a:t>10</a:t>
            </a:fld>
            <a:endParaRPr lang="en-US"/>
          </a:p>
        </p:txBody>
      </p:sp>
    </p:spTree>
    <p:extLst>
      <p:ext uri="{BB962C8B-B14F-4D97-AF65-F5344CB8AC3E}">
        <p14:creationId xmlns:p14="http://schemas.microsoft.com/office/powerpoint/2010/main" val="389120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5A181E-18D3-E54E-A851-DA26FBA37517}" type="slidenum">
              <a:rPr lang="en-US" smtClean="0"/>
              <a:t>14</a:t>
            </a:fld>
            <a:endParaRPr lang="en-US"/>
          </a:p>
        </p:txBody>
      </p:sp>
    </p:spTree>
    <p:extLst>
      <p:ext uri="{BB962C8B-B14F-4D97-AF65-F5344CB8AC3E}">
        <p14:creationId xmlns:p14="http://schemas.microsoft.com/office/powerpoint/2010/main" val="3411187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8355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a:t>
            </a:r>
          </a:p>
        </p:txBody>
      </p:sp>
      <p:sp>
        <p:nvSpPr>
          <p:cNvPr id="4" name="Slide Number Placeholder 3"/>
          <p:cNvSpPr>
            <a:spLocks noGrp="1"/>
          </p:cNvSpPr>
          <p:nvPr>
            <p:ph type="sldNum" sz="quarter" idx="5"/>
          </p:nvPr>
        </p:nvSpPr>
        <p:spPr/>
        <p:txBody>
          <a:bodyPr/>
          <a:lstStyle/>
          <a:p>
            <a:fld id="{9A4EC7EF-95E1-3D44-A982-BC7A3E9C617E}" type="slidenum">
              <a:rPr lang="en-GB" smtClean="0"/>
              <a:t>19</a:t>
            </a:fld>
            <a:endParaRPr lang="en-GB"/>
          </a:p>
        </p:txBody>
      </p:sp>
    </p:spTree>
    <p:extLst>
      <p:ext uri="{BB962C8B-B14F-4D97-AF65-F5344CB8AC3E}">
        <p14:creationId xmlns:p14="http://schemas.microsoft.com/office/powerpoint/2010/main" val="2909685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05251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6" name="Picture 5">
            <a:extLst>
              <a:ext uri="{FF2B5EF4-FFF2-40B4-BE49-F238E27FC236}">
                <a16:creationId xmlns:a16="http://schemas.microsoft.com/office/drawing/2014/main" id="{2F244FF8-F4E4-0514-77D0-8D8D69F9337B}"/>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“Showcase quotation</a:t>
            </a:r>
            <a:br>
              <a:rPr lang="en-GB"/>
            </a:br>
            <a:r>
              <a:rPr lang="en-GB"/>
              <a:t>with left aligned text over multiple lines. Try to keep</a:t>
            </a:r>
            <a:br>
              <a:rPr lang="en-GB"/>
            </a:br>
            <a:r>
              <a:rPr lang="en-GB"/>
              <a:t>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Name Surname,</a:t>
            </a:r>
            <a:br>
              <a:rPr lang="en-GB"/>
            </a:br>
            <a:r>
              <a:rPr lang="en-GB"/>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7" name="TextBox 6">
            <a:extLst>
              <a:ext uri="{FF2B5EF4-FFF2-40B4-BE49-F238E27FC236}">
                <a16:creationId xmlns:a16="http://schemas.microsoft.com/office/drawing/2014/main" id="{2DFAD1B1-54FF-2FC6-D407-337D3737411D}"/>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6" name="TextBox 5">
            <a:extLst>
              <a:ext uri="{FF2B5EF4-FFF2-40B4-BE49-F238E27FC236}">
                <a16:creationId xmlns:a16="http://schemas.microsoft.com/office/drawing/2014/main" id="{20A68404-D948-7642-8BC6-F42E883389E5}"/>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2" name="TextBox 1">
            <a:extLst>
              <a:ext uri="{FF2B5EF4-FFF2-40B4-BE49-F238E27FC236}">
                <a16:creationId xmlns:a16="http://schemas.microsoft.com/office/drawing/2014/main" id="{B77551A3-9BAE-400C-B485-0F4ED3DB7306}"/>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72D8FDB-A40F-9C14-5A8C-BCBBA006B64D}"/>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5"/>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6"/>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6751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15626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9144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7202551" y="2249424"/>
            <a:ext cx="4428148" cy="1200329"/>
          </a:xfrm>
          <a:prstGeom prst="rect">
            <a:avLst/>
          </a:prstGeom>
          <a:noFill/>
        </p:spPr>
        <p:txBody>
          <a:bodyPr wrap="square" rtlCol="0">
            <a:spAutoFit/>
          </a:bodyPr>
          <a:lstStyle/>
          <a:p>
            <a:r>
              <a:rPr lang="en-GB">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378345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112546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115316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a:t>Headline over a number of lines,</a:t>
            </a:r>
            <a:br>
              <a:rPr lang="en-GB"/>
            </a:br>
            <a:r>
              <a:rPr lang="en-GB"/>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19" r:id="rId13"/>
    <p:sldLayoutId id="2147483938" r:id="rId14"/>
    <p:sldLayoutId id="2147483939" r:id="rId15"/>
    <p:sldLayoutId id="2147483933" r:id="rId16"/>
    <p:sldLayoutId id="2147483824" r:id="rId17"/>
    <p:sldLayoutId id="2147483926" r:id="rId18"/>
    <p:sldLayoutId id="2147483927" r:id="rId19"/>
    <p:sldLayoutId id="2147483929" r:id="rId20"/>
    <p:sldLayoutId id="2147483928" r:id="rId21"/>
    <p:sldLayoutId id="2147483930" r:id="rId22"/>
    <p:sldLayoutId id="2147483924" r:id="rId23"/>
    <p:sldLayoutId id="2147483809" r:id="rId24"/>
    <p:sldLayoutId id="2147483940" r:id="rId25"/>
    <p:sldLayoutId id="2147483934" r:id="rId26"/>
    <p:sldLayoutId id="2147483936" r:id="rId27"/>
    <p:sldLayoutId id="2147483937" r:id="rId28"/>
    <p:sldLayoutId id="2147483825" r:id="rId29"/>
    <p:sldLayoutId id="214748393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future.nhs.uk/CommsLink/view?objectId=41291376" TargetMode="External"/><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hyperlink" Target="https://campaignresources.dhsc.gov.uk/campaigns/help-us-help-you-cancer/bowel-cancer-screening/" TargetMode="External"/><Relationship Id="rId4" Type="http://schemas.openxmlformats.org/officeDocument/2006/relationships/hyperlink" Target="https://future.nhs.uk/vaccsandscreening/view?objectID=41908048" TargetMode="Externa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future.nhs.uk/vaccsandscreening/view?objectID=41908048" TargetMode="External"/><Relationship Id="rId7" Type="http://schemas.openxmlformats.org/officeDocument/2006/relationships/image" Target="../media/image23.png"/><Relationship Id="rId2" Type="http://schemas.openxmlformats.org/officeDocument/2006/relationships/hyperlink" Target="https://future.nhs.uk/CommsLink/view?objectId=41291376" TargetMode="Externa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campaignresources.dhsc.gov.uk/campaigns/help-us-help-you-cancer/bowel-cancer-screenin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https://future.nhs.uk/CommsLink/view?objectId=41291376" TargetMode="External"/><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hyperlink" Target="https://campaignresources.dhsc.gov.uk/campaigns/help-us-help-you-cancer/bowel-cancer-screening/" TargetMode="External"/><Relationship Id="rId4" Type="http://schemas.openxmlformats.org/officeDocument/2006/relationships/hyperlink" Target="https://future.nhs.uk/vaccsandscreening/view?objectID=41908048"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future.nhs.uk/CommsLink/view?objectId=41291376" TargetMode="External"/><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hyperlink" Target="https://campaignresources.dhsc.gov.uk/campaigns/help-us-help-you-cancer/bowel-cancer-screening/" TargetMode="External"/><Relationship Id="rId4" Type="http://schemas.openxmlformats.org/officeDocument/2006/relationships/hyperlink" Target="https://future.nhs.uk/vaccsandscreening/view?objectID=4190804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nhs.uk/bowel" TargetMode="Externa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www.nhs.uk/bowel"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18" Type="http://schemas.openxmlformats.org/officeDocument/2006/relationships/slide" Target="slide18.xml"/><Relationship Id="rId3" Type="http://schemas.openxmlformats.org/officeDocument/2006/relationships/slide" Target="slide3.xml"/><Relationship Id="rId21" Type="http://schemas.openxmlformats.org/officeDocument/2006/relationships/slide" Target="slide21.xml"/><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slide" Target="slide17.xml"/><Relationship Id="rId2" Type="http://schemas.openxmlformats.org/officeDocument/2006/relationships/notesSlide" Target="../notesSlides/notesSlide2.xml"/><Relationship Id="rId16" Type="http://schemas.openxmlformats.org/officeDocument/2006/relationships/slide" Target="slide16.xml"/><Relationship Id="rId20" Type="http://schemas.openxmlformats.org/officeDocument/2006/relationships/slide" Target="slide20.xml"/><Relationship Id="rId1" Type="http://schemas.openxmlformats.org/officeDocument/2006/relationships/slideLayout" Target="../slideLayouts/slideLayout8.xml"/><Relationship Id="rId6" Type="http://schemas.openxmlformats.org/officeDocument/2006/relationships/slide" Target="slide6.xml"/><Relationship Id="rId11" Type="http://schemas.openxmlformats.org/officeDocument/2006/relationships/slide" Target="slide11.xml"/><Relationship Id="rId24" Type="http://schemas.openxmlformats.org/officeDocument/2006/relationships/image" Target="../media/image16.png"/><Relationship Id="rId5" Type="http://schemas.openxmlformats.org/officeDocument/2006/relationships/slide" Target="slide5.xml"/><Relationship Id="rId15" Type="http://schemas.openxmlformats.org/officeDocument/2006/relationships/slide" Target="slide15.xml"/><Relationship Id="rId23" Type="http://schemas.openxmlformats.org/officeDocument/2006/relationships/slide" Target="slide23.xml"/><Relationship Id="rId10" Type="http://schemas.openxmlformats.org/officeDocument/2006/relationships/slide" Target="slide10.xml"/><Relationship Id="rId19" Type="http://schemas.openxmlformats.org/officeDocument/2006/relationships/slide" Target="slide19.xml"/><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slide" Target="slide14.xml"/><Relationship Id="rId22" Type="http://schemas.openxmlformats.org/officeDocument/2006/relationships/slide" Target="slide22.xml"/></Relationships>
</file>

<file path=ppt/slides/_rels/slide20.xml.rels><?xml version="1.0" encoding="UTF-8" standalone="yes"?>
<Relationships xmlns="http://schemas.openxmlformats.org/package/2006/relationships"><Relationship Id="rId3" Type="http://schemas.openxmlformats.org/officeDocument/2006/relationships/hyperlink" Target="https://future.nhs.uk/CommsLink/view?objectId=62799696" TargetMode="External"/><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future.nhs.uk/CommsLink/view?objectId=6150238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 Id="rId4" Type="http://schemas.openxmlformats.org/officeDocument/2006/relationships/hyperlink" Target="https://future.nhs.uk/connect.ti/CommsLink/view?objectId=48830416"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voice-online.co.uk/lifestyle/health-wellbeing/2024/04/08/bowel-cancer-screening-has-the-power-to-change-the-future/" TargetMode="External"/><Relationship Id="rId13" Type="http://schemas.openxmlformats.org/officeDocument/2006/relationships/image" Target="../media/image48.png"/><Relationship Id="rId3" Type="http://schemas.openxmlformats.org/officeDocument/2006/relationships/hyperlink" Target="https://potrika.com/?p=10003" TargetMode="External"/><Relationship Id="rId7" Type="http://schemas.openxmlformats.org/officeDocument/2006/relationships/hyperlink" Target="https://asianleader.co.uk/bowel-cancer-screening-has-the-power-to-change-the-future/" TargetMode="External"/><Relationship Id="rId12" Type="http://schemas.openxmlformats.org/officeDocument/2006/relationships/image" Target="../media/image47.png"/><Relationship Id="rId2" Type="http://schemas.openxmlformats.org/officeDocument/2006/relationships/hyperlink" Target="https://www.weeklydesh.co.uk/2024/04/07/54123/" TargetMode="External"/><Relationship Id="rId16"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hyperlink" Target="https://www.asianstandard.co.uk/battling-bowel-cancer-through-early-detection-and-awareness/" TargetMode="External"/><Relationship Id="rId11" Type="http://schemas.openxmlformats.org/officeDocument/2006/relationships/image" Target="../media/image46.png"/><Relationship Id="rId5" Type="http://schemas.openxmlformats.org/officeDocument/2006/relationships/hyperlink" Target="https://www.asianexpress.co.uk/2024/04/bowel-cancer-screening-has-the-power-to-change-the-future/" TargetMode="External"/><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hyperlink" Target="https://jang.com.pk/promoted/1337799" TargetMode="External"/><Relationship Id="rId9" Type="http://schemas.openxmlformats.org/officeDocument/2006/relationships/hyperlink" Target="https://lepetitjournal.com/expat-pratique/le-mois-de-sensibilisation-au-cancer-colorectal-382380" TargetMode="External"/><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hyperlink" Target="https://future.nhs.uk/CommsLink/view?objectId=41291376" TargetMode="External"/><Relationship Id="rId13" Type="http://schemas.openxmlformats.org/officeDocument/2006/relationships/hyperlink" Target="https://www.macmillan.org.uk/cancer-awareness/bowel-cancer-awareness-month" TargetMode="External"/><Relationship Id="rId3" Type="http://schemas.openxmlformats.org/officeDocument/2006/relationships/hyperlink" Target="http://www.nhs.uk/bowel" TargetMode="External"/><Relationship Id="rId7" Type="http://schemas.openxmlformats.org/officeDocument/2006/relationships/hyperlink" Target="https://future.nhs.uk/vaccsandscreening/view?objectId=41802288" TargetMode="External"/><Relationship Id="rId12" Type="http://schemas.openxmlformats.org/officeDocument/2006/relationships/hyperlink" Target="https://www.cancerresearchuk.org/about-cancer/bowel-cancer" TargetMode="External"/><Relationship Id="rId2" Type="http://schemas.openxmlformats.org/officeDocument/2006/relationships/notesSlide" Target="../notesSlides/notesSlide9.xml"/><Relationship Id="rId16" Type="http://schemas.openxmlformats.org/officeDocument/2006/relationships/hyperlink" Target="https://campaignresources.dhsc.gov.uk/campaigns/help-us-help-you-cancer/bowel-cancer-screening/" TargetMode="External"/><Relationship Id="rId1" Type="http://schemas.openxmlformats.org/officeDocument/2006/relationships/slideLayout" Target="../slideLayouts/slideLayout5.xml"/><Relationship Id="rId6" Type="http://schemas.openxmlformats.org/officeDocument/2006/relationships/hyperlink" Target="https://www.gov.uk/government/publications/lynch-syndrome/helping-you-decide-leaflet" TargetMode="External"/><Relationship Id="rId11" Type="http://schemas.openxmlformats.org/officeDocument/2006/relationships/hyperlink" Target="https://www.bowelcanceruk.org.uk/support-us/bowel-cancer-awareness-month/toolkit" TargetMode="External"/><Relationship Id="rId5" Type="http://schemas.openxmlformats.org/officeDocument/2006/relationships/hyperlink" Target="https://www.gov.uk/government/publications/bowel-cancer-screening-benefits-and-risks/nhs-bowel-cancer-screening-helping-you-decide" TargetMode="External"/><Relationship Id="rId15" Type="http://schemas.openxmlformats.org/officeDocument/2006/relationships/hyperlink" Target="https://future.nhs.uk/vaccsandscreening/view?objectID=41908048" TargetMode="External"/><Relationship Id="rId10" Type="http://schemas.openxmlformats.org/officeDocument/2006/relationships/hyperlink" Target="https://www.england.nhs.uk/blog/talking-about-bowel-movements-isnt-embarrassing-it-can-save-our-lives/" TargetMode="External"/><Relationship Id="rId4" Type="http://schemas.openxmlformats.org/officeDocument/2006/relationships/hyperlink" Target="https://www.nhs.uk/conditions/bowel-cancer/symptoms/" TargetMode="External"/><Relationship Id="rId9" Type="http://schemas.openxmlformats.org/officeDocument/2006/relationships/hyperlink" Target="https://future.nhs.uk/CommsLink/view?objectId=51441776" TargetMode="External"/><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nhs.uk/nhs-app/"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www.nhs.uk/bowe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www.nhs.uk/bowel" TargetMode="External"/><Relationship Id="rId2" Type="http://schemas.openxmlformats.org/officeDocument/2006/relationships/hyperlink" Target="https://www.gov.uk/government/publications/q1-1-apr-to-30-jun-2024-annb-and-ypa-screening-kpi-data/young-person-and-adult-screening-kpi-data-q1-summary-factsheets-1-april-to-30-june-2024"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6258837" cy="2507695"/>
          </a:xfrm>
        </p:spPr>
        <p:txBody>
          <a:bodyPr/>
          <a:lstStyle/>
          <a:p>
            <a:r>
              <a:rPr lang="en-GB" sz="6000">
                <a:cs typeface="Arial"/>
              </a:rPr>
              <a:t>Bowel Cancer Awareness Month </a:t>
            </a:r>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p:txBody>
          <a:bodyPr vert="horz" lIns="0" tIns="0" rIns="0" bIns="0" rtlCol="0" anchor="t">
            <a:normAutofit/>
          </a:bodyPr>
          <a:lstStyle/>
          <a:p>
            <a:r>
              <a:rPr lang="en-GB" b="1"/>
              <a:t>Communications Toolkit</a:t>
            </a:r>
            <a:endParaRPr lang="en-GB" b="1">
              <a:cs typeface="Arial"/>
            </a:endParaRPr>
          </a:p>
        </p:txBody>
      </p:sp>
      <p:sp>
        <p:nvSpPr>
          <p:cNvPr id="9" name="Text Placeholder 8">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760000"/>
            <a:ext cx="6259513" cy="592674"/>
          </a:xfrm>
        </p:spPr>
        <p:txBody>
          <a:bodyPr vert="horz" lIns="0" tIns="0" rIns="0" bIns="0" rtlCol="0" anchor="t">
            <a:normAutofit/>
          </a:bodyPr>
          <a:lstStyle/>
          <a:p>
            <a:pPr>
              <a:lnSpc>
                <a:spcPct val="120000"/>
              </a:lnSpc>
            </a:pPr>
            <a:r>
              <a:rPr lang="en-GB" b="1">
                <a:cs typeface="Arial"/>
              </a:rPr>
              <a:t>April 2026</a:t>
            </a:r>
          </a:p>
        </p:txBody>
      </p:sp>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9CEE05-817B-4698-E38D-8E1EDBBA9B1F}"/>
              </a:ext>
            </a:extLst>
          </p:cNvPr>
          <p:cNvSpPr txBox="1"/>
          <p:nvPr/>
        </p:nvSpPr>
        <p:spPr>
          <a:xfrm flipH="1">
            <a:off x="245581" y="5864276"/>
            <a:ext cx="11946418" cy="707886"/>
          </a:xfrm>
          <a:prstGeom prst="rect">
            <a:avLst/>
          </a:prstGeom>
          <a:noFill/>
        </p:spPr>
        <p:txBody>
          <a:bodyPr wrap="square" lIns="91440" tIns="45720" rIns="91440" bIns="45720" rtlCol="0" anchor="t">
            <a:spAutoFit/>
          </a:bodyPr>
          <a:lstStyle/>
          <a:p>
            <a:r>
              <a:rPr lang="en-GB">
                <a:solidFill>
                  <a:schemeClr val="accent6"/>
                </a:solidFill>
                <a:cs typeface="Arial"/>
              </a:rPr>
              <a:t>Download these posters on </a:t>
            </a:r>
            <a:r>
              <a:rPr lang="en-GB" sz="2000" err="1">
                <a:solidFill>
                  <a:srgbClr val="005EB8"/>
                </a:solidFill>
                <a:latin typeface="Arial"/>
                <a:cs typeface="Arial"/>
                <a:hlinkClick r:id="rId3"/>
              </a:rPr>
              <a:t>CommsLink</a:t>
            </a:r>
            <a:r>
              <a:rPr lang="en-GB">
                <a:solidFill>
                  <a:schemeClr val="accent6"/>
                </a:solidFill>
                <a:cs typeface="Arial"/>
              </a:rPr>
              <a:t>,</a:t>
            </a:r>
            <a:r>
              <a:rPr lang="en-GB" sz="2000">
                <a:solidFill>
                  <a:srgbClr val="005EB8"/>
                </a:solidFill>
                <a:latin typeface="Arial"/>
                <a:cs typeface="Arial"/>
              </a:rPr>
              <a:t> </a:t>
            </a:r>
            <a:r>
              <a:rPr lang="en-GB" sz="2000">
                <a:solidFill>
                  <a:srgbClr val="005EB8"/>
                </a:solidFill>
                <a:latin typeface="Arial"/>
                <a:cs typeface="Arial"/>
                <a:hlinkClick r:id="rId4">
                  <a:extLst>
                    <a:ext uri="{A12FA001-AC4F-418D-AE19-62706E023703}">
                      <ahyp:hlinkClr xmlns:ahyp="http://schemas.microsoft.com/office/drawing/2018/hyperlinkcolor" val="tx"/>
                    </a:ext>
                  </a:extLst>
                </a:hlinkClick>
              </a:rPr>
              <a:t>Future NHS</a:t>
            </a:r>
            <a:r>
              <a:rPr lang="en-GB">
                <a:solidFill>
                  <a:schemeClr val="accent6"/>
                </a:solidFill>
                <a:cs typeface="Arial"/>
              </a:rPr>
              <a:t>, or the </a:t>
            </a:r>
            <a:r>
              <a:rPr lang="en-GB" sz="2000">
                <a:solidFill>
                  <a:srgbClr val="005EB8"/>
                </a:solidFill>
                <a:latin typeface="Arial"/>
                <a:cs typeface="Arial"/>
                <a:hlinkClick r:id="rId5">
                  <a:extLst>
                    <a:ext uri="{A12FA001-AC4F-418D-AE19-62706E023703}">
                      <ahyp:hlinkClr xmlns:ahyp="http://schemas.microsoft.com/office/drawing/2018/hyperlinkcolor" val="tx"/>
                    </a:ext>
                  </a:extLst>
                </a:hlinkClick>
              </a:rPr>
              <a:t>Campaign Resources Centre</a:t>
            </a:r>
            <a:r>
              <a:rPr lang="en-GB" sz="2000">
                <a:solidFill>
                  <a:srgbClr val="005EB8"/>
                </a:solidFill>
                <a:latin typeface="Arial"/>
                <a:cs typeface="Arial"/>
              </a:rPr>
              <a:t> </a:t>
            </a:r>
          </a:p>
          <a:p>
            <a:endParaRPr lang="en-GB" sz="2000" b="1" u="sng">
              <a:solidFill>
                <a:schemeClr val="accent1"/>
              </a:solidFill>
              <a:highlight>
                <a:srgbClr val="FFFF00"/>
              </a:highligh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592AE70-E9A6-F3F9-A8AC-A1A96BE1080B}"/>
              </a:ext>
            </a:extLst>
          </p:cNvPr>
          <p:cNvSpPr>
            <a:spLocks noGrp="1"/>
          </p:cNvSpPr>
          <p:nvPr>
            <p:ph type="title"/>
          </p:nvPr>
        </p:nvSpPr>
        <p:spPr/>
        <p:txBody>
          <a:bodyPr/>
          <a:lstStyle/>
          <a:p>
            <a:r>
              <a:rPr lang="en-GB"/>
              <a:t>Posters</a:t>
            </a:r>
          </a:p>
        </p:txBody>
      </p:sp>
      <p:pic>
        <p:nvPicPr>
          <p:cNvPr id="3" name="Picture 2" descr="A person standing in front of a store&#10;&#10;AI-generated content may be incorrect.">
            <a:extLst>
              <a:ext uri="{FF2B5EF4-FFF2-40B4-BE49-F238E27FC236}">
                <a16:creationId xmlns:a16="http://schemas.microsoft.com/office/drawing/2014/main" id="{F92B5100-51A3-BF81-BE7C-60C7E0AD612F}"/>
              </a:ext>
            </a:extLst>
          </p:cNvPr>
          <p:cNvPicPr>
            <a:picLocks noChangeAspect="1"/>
          </p:cNvPicPr>
          <p:nvPr/>
        </p:nvPicPr>
        <p:blipFill>
          <a:blip r:embed="rId6"/>
          <a:stretch>
            <a:fillRect/>
          </a:stretch>
        </p:blipFill>
        <p:spPr>
          <a:xfrm>
            <a:off x="9124081" y="2006957"/>
            <a:ext cx="2712203" cy="3724142"/>
          </a:xfrm>
          <a:prstGeom prst="rect">
            <a:avLst/>
          </a:prstGeom>
        </p:spPr>
      </p:pic>
      <p:pic>
        <p:nvPicPr>
          <p:cNvPr id="6" name="Picture 5" descr="A person holding a cup&#10;&#10;AI-generated content may be incorrect.">
            <a:extLst>
              <a:ext uri="{FF2B5EF4-FFF2-40B4-BE49-F238E27FC236}">
                <a16:creationId xmlns:a16="http://schemas.microsoft.com/office/drawing/2014/main" id="{5963B7C2-9BC3-D11B-4555-2CB889359DAC}"/>
              </a:ext>
            </a:extLst>
          </p:cNvPr>
          <p:cNvPicPr>
            <a:picLocks noChangeAspect="1"/>
          </p:cNvPicPr>
          <p:nvPr/>
        </p:nvPicPr>
        <p:blipFill>
          <a:blip r:embed="rId7"/>
          <a:stretch>
            <a:fillRect/>
          </a:stretch>
        </p:blipFill>
        <p:spPr>
          <a:xfrm>
            <a:off x="432001" y="2006957"/>
            <a:ext cx="2632612" cy="3724143"/>
          </a:xfrm>
          <a:prstGeom prst="rect">
            <a:avLst/>
          </a:prstGeom>
        </p:spPr>
      </p:pic>
      <p:pic>
        <p:nvPicPr>
          <p:cNvPr id="10" name="Picture 9" descr="A person in a wheelchair looking at a sink&#10;&#10;AI-generated content may be incorrect.">
            <a:extLst>
              <a:ext uri="{FF2B5EF4-FFF2-40B4-BE49-F238E27FC236}">
                <a16:creationId xmlns:a16="http://schemas.microsoft.com/office/drawing/2014/main" id="{48A4560C-4ED1-46F4-A894-4A8C499D2FA4}"/>
              </a:ext>
            </a:extLst>
          </p:cNvPr>
          <p:cNvPicPr>
            <a:picLocks noChangeAspect="1"/>
          </p:cNvPicPr>
          <p:nvPr/>
        </p:nvPicPr>
        <p:blipFill>
          <a:blip r:embed="rId8"/>
          <a:stretch>
            <a:fillRect/>
          </a:stretch>
        </p:blipFill>
        <p:spPr>
          <a:xfrm>
            <a:off x="3329182" y="2006957"/>
            <a:ext cx="2632612" cy="3724142"/>
          </a:xfrm>
          <a:prstGeom prst="rect">
            <a:avLst/>
          </a:prstGeom>
        </p:spPr>
      </p:pic>
      <p:pic>
        <p:nvPicPr>
          <p:cNvPr id="13" name="Picture 12" descr="A person wearing a hat and glasses&#10;&#10;AI-generated content may be incorrect.">
            <a:extLst>
              <a:ext uri="{FF2B5EF4-FFF2-40B4-BE49-F238E27FC236}">
                <a16:creationId xmlns:a16="http://schemas.microsoft.com/office/drawing/2014/main" id="{26F9F787-4831-E5FB-F0BA-45B801E6D4B4}"/>
              </a:ext>
            </a:extLst>
          </p:cNvPr>
          <p:cNvPicPr>
            <a:picLocks noChangeAspect="1"/>
          </p:cNvPicPr>
          <p:nvPr/>
        </p:nvPicPr>
        <p:blipFill>
          <a:blip r:embed="rId9"/>
          <a:stretch>
            <a:fillRect/>
          </a:stretch>
        </p:blipFill>
        <p:spPr>
          <a:xfrm>
            <a:off x="6226900" y="2006957"/>
            <a:ext cx="2632612" cy="3724142"/>
          </a:xfrm>
          <a:prstGeom prst="rect">
            <a:avLst/>
          </a:prstGeom>
        </p:spPr>
      </p:pic>
      <p:sp>
        <p:nvSpPr>
          <p:cNvPr id="16" name="Text Placeholder 2">
            <a:extLst>
              <a:ext uri="{FF2B5EF4-FFF2-40B4-BE49-F238E27FC236}">
                <a16:creationId xmlns:a16="http://schemas.microsoft.com/office/drawing/2014/main" id="{1204D691-116F-4D73-634E-4CD821C11AB2}"/>
              </a:ext>
            </a:extLst>
          </p:cNvPr>
          <p:cNvSpPr>
            <a:spLocks noGrp="1"/>
          </p:cNvSpPr>
          <p:nvPr>
            <p:ph type="body" sz="quarter" idx="13"/>
          </p:nvPr>
        </p:nvSpPr>
        <p:spPr>
          <a:xfrm>
            <a:off x="432000" y="1159931"/>
            <a:ext cx="11587547" cy="577927"/>
          </a:xfrm>
        </p:spPr>
        <p:txBody>
          <a:bodyPr/>
          <a:lstStyle/>
          <a:p>
            <a:r>
              <a:rPr lang="en-GB"/>
              <a:t>For public areas such as GP and hospital waiting rooms</a:t>
            </a:r>
          </a:p>
        </p:txBody>
      </p:sp>
    </p:spTree>
    <p:extLst>
      <p:ext uri="{BB962C8B-B14F-4D97-AF65-F5344CB8AC3E}">
        <p14:creationId xmlns:p14="http://schemas.microsoft.com/office/powerpoint/2010/main" val="70838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2D192FD-78B3-2D65-4937-3FDC6C99617F}"/>
              </a:ext>
            </a:extLst>
          </p:cNvPr>
          <p:cNvSpPr txBox="1"/>
          <p:nvPr/>
        </p:nvSpPr>
        <p:spPr>
          <a:xfrm flipH="1">
            <a:off x="5546368" y="5484981"/>
            <a:ext cx="7373664" cy="954107"/>
          </a:xfrm>
          <a:prstGeom prst="rect">
            <a:avLst/>
          </a:prstGeom>
          <a:noFill/>
        </p:spPr>
        <p:txBody>
          <a:bodyPr wrap="square" lIns="91440" tIns="45720" rIns="91440" bIns="45720" rtlCol="0" anchor="t">
            <a:spAutoFit/>
          </a:bodyPr>
          <a:lstStyle/>
          <a:p>
            <a:r>
              <a:rPr lang="en-GB">
                <a:solidFill>
                  <a:schemeClr val="accent6"/>
                </a:solidFill>
                <a:cs typeface="Arial"/>
              </a:rPr>
              <a:t>Download a selection of display screens on </a:t>
            </a:r>
            <a:r>
              <a:rPr lang="en-GB">
                <a:hlinkClick r:id="rId2"/>
              </a:rPr>
              <a:t>CommsLink</a:t>
            </a:r>
            <a:r>
              <a:rPr lang="en-GB">
                <a:solidFill>
                  <a:schemeClr val="accent6"/>
                </a:solidFill>
                <a:cs typeface="Arial"/>
              </a:rPr>
              <a:t>,</a:t>
            </a:r>
            <a:r>
              <a:rPr lang="en-GB">
                <a:solidFill>
                  <a:srgbClr val="005EB8"/>
                </a:solidFill>
                <a:latin typeface="Arial"/>
                <a:cs typeface="Arial"/>
              </a:rPr>
              <a:t> </a:t>
            </a:r>
            <a:endParaRPr lang="en-US"/>
          </a:p>
          <a:p>
            <a:r>
              <a:rPr lang="en-GB">
                <a:solidFill>
                  <a:srgbClr val="005EB8"/>
                </a:solidFill>
                <a:latin typeface="Arial"/>
                <a:cs typeface="Arial"/>
                <a:hlinkClick r:id="rId3">
                  <a:extLst>
                    <a:ext uri="{A12FA001-AC4F-418D-AE19-62706E023703}">
                      <ahyp:hlinkClr xmlns:ahyp="http://schemas.microsoft.com/office/drawing/2018/hyperlinkcolor" val="tx"/>
                    </a:ext>
                  </a:extLst>
                </a:hlinkClick>
              </a:rPr>
              <a:t>Future NHS</a:t>
            </a:r>
            <a:r>
              <a:rPr lang="en-GB">
                <a:solidFill>
                  <a:srgbClr val="005EB8"/>
                </a:solidFill>
                <a:latin typeface="Arial"/>
                <a:cs typeface="Arial"/>
              </a:rPr>
              <a:t> </a:t>
            </a:r>
            <a:r>
              <a:rPr lang="en-GB">
                <a:solidFill>
                  <a:schemeClr val="accent6"/>
                </a:solidFill>
                <a:cs typeface="Arial"/>
              </a:rPr>
              <a:t>or the </a:t>
            </a:r>
            <a:r>
              <a:rPr lang="en-GB">
                <a:solidFill>
                  <a:srgbClr val="005EB8"/>
                </a:solidFill>
                <a:latin typeface="Arial"/>
                <a:cs typeface="Arial"/>
                <a:hlinkClick r:id="rId4">
                  <a:extLst>
                    <a:ext uri="{A12FA001-AC4F-418D-AE19-62706E023703}">
                      <ahyp:hlinkClr xmlns:ahyp="http://schemas.microsoft.com/office/drawing/2018/hyperlinkcolor" val="tx"/>
                    </a:ext>
                  </a:extLst>
                </a:hlinkClick>
              </a:rPr>
              <a:t>Campaign Resources Centre</a:t>
            </a:r>
            <a:r>
              <a:rPr lang="en-GB">
                <a:solidFill>
                  <a:srgbClr val="005EB8"/>
                </a:solidFill>
                <a:latin typeface="Arial"/>
                <a:cs typeface="Arial"/>
              </a:rPr>
              <a:t> </a:t>
            </a:r>
            <a:endParaRPr lang="en-GB"/>
          </a:p>
          <a:p>
            <a:endParaRPr lang="en-GB" sz="2000" b="1">
              <a:solidFill>
                <a:srgbClr val="005EB8"/>
              </a:solidFill>
              <a:highlight>
                <a:srgbClr val="FFFF00"/>
              </a:highlight>
              <a:latin typeface="Arial"/>
              <a:cs typeface="Arial"/>
            </a:endParaRPr>
          </a:p>
        </p:txBody>
      </p:sp>
      <p:sp>
        <p:nvSpPr>
          <p:cNvPr id="2" name="Text Placeholder 2">
            <a:extLst>
              <a:ext uri="{FF2B5EF4-FFF2-40B4-BE49-F238E27FC236}">
                <a16:creationId xmlns:a16="http://schemas.microsoft.com/office/drawing/2014/main" id="{9ED930C4-AFEC-7A0E-1204-4D183C49ED79}"/>
              </a:ext>
            </a:extLst>
          </p:cNvPr>
          <p:cNvSpPr>
            <a:spLocks noGrp="1"/>
          </p:cNvSpPr>
          <p:nvPr>
            <p:ph type="body" sz="quarter" idx="13"/>
          </p:nvPr>
        </p:nvSpPr>
        <p:spPr>
          <a:xfrm>
            <a:off x="432000" y="1142259"/>
            <a:ext cx="11506000" cy="577927"/>
          </a:xfrm>
        </p:spPr>
        <p:txBody>
          <a:bodyPr anchor="ctr"/>
          <a:lstStyle/>
          <a:p>
            <a:r>
              <a:rPr lang="en-GB"/>
              <a:t>For screens in public areas including GP and hospital waiting rooms</a:t>
            </a:r>
          </a:p>
        </p:txBody>
      </p:sp>
      <p:sp>
        <p:nvSpPr>
          <p:cNvPr id="4" name="Title 3">
            <a:extLst>
              <a:ext uri="{FF2B5EF4-FFF2-40B4-BE49-F238E27FC236}">
                <a16:creationId xmlns:a16="http://schemas.microsoft.com/office/drawing/2014/main" id="{D20C01E1-B671-93A1-3B75-D3657B117DD2}"/>
              </a:ext>
            </a:extLst>
          </p:cNvPr>
          <p:cNvSpPr>
            <a:spLocks noGrp="1"/>
          </p:cNvSpPr>
          <p:nvPr>
            <p:ph type="title"/>
          </p:nvPr>
        </p:nvSpPr>
        <p:spPr/>
        <p:txBody>
          <a:bodyPr/>
          <a:lstStyle/>
          <a:p>
            <a:r>
              <a:rPr lang="en-GB"/>
              <a:t>Digital display screen assets</a:t>
            </a:r>
          </a:p>
        </p:txBody>
      </p:sp>
      <p:pic>
        <p:nvPicPr>
          <p:cNvPr id="5" name="Picture 4" descr="A person wearing a hat and a lanyard&#10;&#10;AI-generated content may be incorrect.">
            <a:extLst>
              <a:ext uri="{FF2B5EF4-FFF2-40B4-BE49-F238E27FC236}">
                <a16:creationId xmlns:a16="http://schemas.microsoft.com/office/drawing/2014/main" id="{29748738-DF2B-7941-BC22-35EB177DAAED}"/>
              </a:ext>
            </a:extLst>
          </p:cNvPr>
          <p:cNvPicPr>
            <a:picLocks noChangeAspect="1"/>
          </p:cNvPicPr>
          <p:nvPr/>
        </p:nvPicPr>
        <p:blipFill>
          <a:blip r:embed="rId5"/>
          <a:stretch>
            <a:fillRect/>
          </a:stretch>
        </p:blipFill>
        <p:spPr>
          <a:xfrm>
            <a:off x="5680188" y="1820669"/>
            <a:ext cx="6021676" cy="3387193"/>
          </a:xfrm>
          <a:prstGeom prst="rect">
            <a:avLst/>
          </a:prstGeom>
        </p:spPr>
      </p:pic>
      <p:pic>
        <p:nvPicPr>
          <p:cNvPr id="9" name="Picture 8" descr="A person sitting on a rock with a dog&#10;&#10;AI-generated content may be incorrect.">
            <a:extLst>
              <a:ext uri="{FF2B5EF4-FFF2-40B4-BE49-F238E27FC236}">
                <a16:creationId xmlns:a16="http://schemas.microsoft.com/office/drawing/2014/main" id="{B51EC744-2D45-44E1-55C7-DAAF13141F98}"/>
              </a:ext>
            </a:extLst>
          </p:cNvPr>
          <p:cNvPicPr>
            <a:picLocks noChangeAspect="1"/>
          </p:cNvPicPr>
          <p:nvPr/>
        </p:nvPicPr>
        <p:blipFill>
          <a:blip r:embed="rId6"/>
          <a:stretch>
            <a:fillRect/>
          </a:stretch>
        </p:blipFill>
        <p:spPr>
          <a:xfrm>
            <a:off x="3056094" y="1820668"/>
            <a:ext cx="2346832" cy="4172145"/>
          </a:xfrm>
          <a:prstGeom prst="rect">
            <a:avLst/>
          </a:prstGeom>
        </p:spPr>
      </p:pic>
      <p:pic>
        <p:nvPicPr>
          <p:cNvPr id="13" name="Picture 12" descr="A person holding a cup&#10;&#10;AI-generated content may be incorrect.">
            <a:extLst>
              <a:ext uri="{FF2B5EF4-FFF2-40B4-BE49-F238E27FC236}">
                <a16:creationId xmlns:a16="http://schemas.microsoft.com/office/drawing/2014/main" id="{4E88DD86-A620-6CC4-AAAB-8A86F27C28A5}"/>
              </a:ext>
            </a:extLst>
          </p:cNvPr>
          <p:cNvPicPr>
            <a:picLocks noChangeAspect="1"/>
          </p:cNvPicPr>
          <p:nvPr/>
        </p:nvPicPr>
        <p:blipFill>
          <a:blip r:embed="rId7"/>
          <a:stretch>
            <a:fillRect/>
          </a:stretch>
        </p:blipFill>
        <p:spPr>
          <a:xfrm>
            <a:off x="432001" y="1820668"/>
            <a:ext cx="2346831" cy="4172145"/>
          </a:xfrm>
          <a:prstGeom prst="rect">
            <a:avLst/>
          </a:prstGeom>
        </p:spPr>
      </p:pic>
    </p:spTree>
    <p:extLst>
      <p:ext uri="{BB962C8B-B14F-4D97-AF65-F5344CB8AC3E}">
        <p14:creationId xmlns:p14="http://schemas.microsoft.com/office/powerpoint/2010/main" val="137461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0F9ED4-5B6E-30E6-CF26-27774DC7E9D9}"/>
              </a:ext>
            </a:extLst>
          </p:cNvPr>
          <p:cNvSpPr>
            <a:spLocks noGrp="1"/>
          </p:cNvSpPr>
          <p:nvPr>
            <p:ph type="body" sz="quarter" idx="13"/>
          </p:nvPr>
        </p:nvSpPr>
        <p:spPr>
          <a:xfrm>
            <a:off x="432000" y="1297186"/>
            <a:ext cx="11012644" cy="577927"/>
          </a:xfrm>
        </p:spPr>
        <p:txBody>
          <a:bodyPr/>
          <a:lstStyle/>
          <a:p>
            <a:r>
              <a:rPr lang="en-GB"/>
              <a:t>In various sizes to encourage people to consider screening</a:t>
            </a:r>
          </a:p>
        </p:txBody>
      </p:sp>
      <p:sp>
        <p:nvSpPr>
          <p:cNvPr id="4" name="Title 3">
            <a:extLst>
              <a:ext uri="{FF2B5EF4-FFF2-40B4-BE49-F238E27FC236}">
                <a16:creationId xmlns:a16="http://schemas.microsoft.com/office/drawing/2014/main" id="{1921B760-67D0-2828-89DE-829208CFAC6D}"/>
              </a:ext>
            </a:extLst>
          </p:cNvPr>
          <p:cNvSpPr>
            <a:spLocks noGrp="1"/>
          </p:cNvSpPr>
          <p:nvPr>
            <p:ph type="title"/>
          </p:nvPr>
        </p:nvSpPr>
        <p:spPr/>
        <p:txBody>
          <a:bodyPr/>
          <a:lstStyle/>
          <a:p>
            <a:r>
              <a:rPr lang="en-GB"/>
              <a:t>Web banners</a:t>
            </a:r>
          </a:p>
        </p:txBody>
      </p:sp>
      <p:pic>
        <p:nvPicPr>
          <p:cNvPr id="5" name="Picture 4" descr="A screenshot of a computer screen&#10;&#10;AI-generated content may be incorrect.">
            <a:extLst>
              <a:ext uri="{FF2B5EF4-FFF2-40B4-BE49-F238E27FC236}">
                <a16:creationId xmlns:a16="http://schemas.microsoft.com/office/drawing/2014/main" id="{E8A0B737-5F87-CF51-3FDF-E41E6DBF34CB}"/>
              </a:ext>
            </a:extLst>
          </p:cNvPr>
          <p:cNvPicPr>
            <a:picLocks noChangeAspect="1"/>
          </p:cNvPicPr>
          <p:nvPr/>
        </p:nvPicPr>
        <p:blipFill>
          <a:blip r:embed="rId2"/>
          <a:stretch>
            <a:fillRect/>
          </a:stretch>
        </p:blipFill>
        <p:spPr>
          <a:xfrm>
            <a:off x="585628" y="1652821"/>
            <a:ext cx="1223330" cy="4587484"/>
          </a:xfrm>
          <a:prstGeom prst="rect">
            <a:avLst/>
          </a:prstGeom>
        </p:spPr>
      </p:pic>
      <p:pic>
        <p:nvPicPr>
          <p:cNvPr id="8" name="Picture 7" descr="A person wearing a hat and glasses&#10;&#10;AI-generated content may be incorrect.">
            <a:extLst>
              <a:ext uri="{FF2B5EF4-FFF2-40B4-BE49-F238E27FC236}">
                <a16:creationId xmlns:a16="http://schemas.microsoft.com/office/drawing/2014/main" id="{CDE9AA7E-F907-2D24-4594-8745539418C4}"/>
              </a:ext>
            </a:extLst>
          </p:cNvPr>
          <p:cNvPicPr>
            <a:picLocks noChangeAspect="1"/>
          </p:cNvPicPr>
          <p:nvPr/>
        </p:nvPicPr>
        <p:blipFill>
          <a:blip r:embed="rId3"/>
          <a:stretch>
            <a:fillRect/>
          </a:stretch>
        </p:blipFill>
        <p:spPr>
          <a:xfrm>
            <a:off x="1962586" y="2682581"/>
            <a:ext cx="4478511" cy="1492838"/>
          </a:xfrm>
          <a:prstGeom prst="rect">
            <a:avLst/>
          </a:prstGeom>
        </p:spPr>
      </p:pic>
      <p:pic>
        <p:nvPicPr>
          <p:cNvPr id="14" name="Picture 13" descr="A person sitting on a rock with a dog&#10;&#10;AI-generated content may be incorrect.">
            <a:extLst>
              <a:ext uri="{FF2B5EF4-FFF2-40B4-BE49-F238E27FC236}">
                <a16:creationId xmlns:a16="http://schemas.microsoft.com/office/drawing/2014/main" id="{B9A00B25-1F2B-84D6-ECF9-ADF533529BC9}"/>
              </a:ext>
            </a:extLst>
          </p:cNvPr>
          <p:cNvPicPr>
            <a:picLocks noChangeAspect="1"/>
          </p:cNvPicPr>
          <p:nvPr/>
        </p:nvPicPr>
        <p:blipFill>
          <a:blip r:embed="rId4"/>
          <a:stretch>
            <a:fillRect/>
          </a:stretch>
        </p:blipFill>
        <p:spPr>
          <a:xfrm>
            <a:off x="4306819" y="4462572"/>
            <a:ext cx="2134277" cy="1778565"/>
          </a:xfrm>
          <a:prstGeom prst="rect">
            <a:avLst/>
          </a:prstGeom>
        </p:spPr>
      </p:pic>
      <p:pic>
        <p:nvPicPr>
          <p:cNvPr id="16" name="Picture 15" descr="A person holding a cup of tea&#10;&#10;AI-generated content may be incorrect.">
            <a:extLst>
              <a:ext uri="{FF2B5EF4-FFF2-40B4-BE49-F238E27FC236}">
                <a16:creationId xmlns:a16="http://schemas.microsoft.com/office/drawing/2014/main" id="{075DD632-46AD-5913-D711-14EC219F53F0}"/>
              </a:ext>
            </a:extLst>
          </p:cNvPr>
          <p:cNvPicPr>
            <a:picLocks noChangeAspect="1"/>
          </p:cNvPicPr>
          <p:nvPr/>
        </p:nvPicPr>
        <p:blipFill>
          <a:blip r:embed="rId5"/>
          <a:stretch>
            <a:fillRect/>
          </a:stretch>
        </p:blipFill>
        <p:spPr>
          <a:xfrm>
            <a:off x="6569211" y="2706102"/>
            <a:ext cx="4241044" cy="3534203"/>
          </a:xfrm>
          <a:prstGeom prst="rect">
            <a:avLst/>
          </a:prstGeom>
        </p:spPr>
      </p:pic>
      <p:pic>
        <p:nvPicPr>
          <p:cNvPr id="18" name="Picture 17">
            <a:extLst>
              <a:ext uri="{FF2B5EF4-FFF2-40B4-BE49-F238E27FC236}">
                <a16:creationId xmlns:a16="http://schemas.microsoft.com/office/drawing/2014/main" id="{850C215F-AB64-C8C4-12D4-18FE15E88DB8}"/>
              </a:ext>
            </a:extLst>
          </p:cNvPr>
          <p:cNvPicPr>
            <a:picLocks noChangeAspect="1"/>
          </p:cNvPicPr>
          <p:nvPr/>
        </p:nvPicPr>
        <p:blipFill>
          <a:blip r:embed="rId6"/>
          <a:stretch>
            <a:fillRect/>
          </a:stretch>
        </p:blipFill>
        <p:spPr>
          <a:xfrm>
            <a:off x="1962586" y="1695582"/>
            <a:ext cx="6998395" cy="865186"/>
          </a:xfrm>
          <a:prstGeom prst="rect">
            <a:avLst/>
          </a:prstGeom>
        </p:spPr>
      </p:pic>
      <p:pic>
        <p:nvPicPr>
          <p:cNvPr id="20" name="Picture 19" descr="A green sign with white text&#10;&#10;AI-generated content may be incorrect.">
            <a:extLst>
              <a:ext uri="{FF2B5EF4-FFF2-40B4-BE49-F238E27FC236}">
                <a16:creationId xmlns:a16="http://schemas.microsoft.com/office/drawing/2014/main" id="{93EC3BDF-5F47-AB58-534E-9EB1B0DA842D}"/>
              </a:ext>
            </a:extLst>
          </p:cNvPr>
          <p:cNvPicPr>
            <a:picLocks noChangeAspect="1"/>
          </p:cNvPicPr>
          <p:nvPr/>
        </p:nvPicPr>
        <p:blipFill>
          <a:blip r:embed="rId7"/>
          <a:stretch>
            <a:fillRect/>
          </a:stretch>
        </p:blipFill>
        <p:spPr>
          <a:xfrm>
            <a:off x="10938370" y="2443254"/>
            <a:ext cx="1012547" cy="3797051"/>
          </a:xfrm>
          <a:prstGeom prst="rect">
            <a:avLst/>
          </a:prstGeom>
        </p:spPr>
      </p:pic>
      <p:pic>
        <p:nvPicPr>
          <p:cNvPr id="6" name="Picture 5" descr="A person holding a cup of tea&#10;&#10;AI-generated content may be incorrect.">
            <a:extLst>
              <a:ext uri="{FF2B5EF4-FFF2-40B4-BE49-F238E27FC236}">
                <a16:creationId xmlns:a16="http://schemas.microsoft.com/office/drawing/2014/main" id="{525717AC-887A-6B47-9A1B-F93BA9451A53}"/>
              </a:ext>
            </a:extLst>
          </p:cNvPr>
          <p:cNvPicPr>
            <a:picLocks noChangeAspect="1"/>
          </p:cNvPicPr>
          <p:nvPr/>
        </p:nvPicPr>
        <p:blipFill>
          <a:blip r:embed="rId8"/>
          <a:stretch>
            <a:fillRect/>
          </a:stretch>
        </p:blipFill>
        <p:spPr>
          <a:xfrm>
            <a:off x="1962586" y="4473203"/>
            <a:ext cx="2108764" cy="1757304"/>
          </a:xfrm>
          <a:prstGeom prst="rect">
            <a:avLst/>
          </a:prstGeom>
        </p:spPr>
      </p:pic>
    </p:spTree>
    <p:extLst>
      <p:ext uri="{BB962C8B-B14F-4D97-AF65-F5344CB8AC3E}">
        <p14:creationId xmlns:p14="http://schemas.microsoft.com/office/powerpoint/2010/main" val="313414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433158-F848-085C-85CF-538F83EDC4BA}"/>
              </a:ext>
            </a:extLst>
          </p:cNvPr>
          <p:cNvSpPr>
            <a:spLocks noGrp="1"/>
          </p:cNvSpPr>
          <p:nvPr>
            <p:ph type="body" sz="quarter" idx="13"/>
          </p:nvPr>
        </p:nvSpPr>
        <p:spPr>
          <a:xfrm>
            <a:off x="431998" y="1178572"/>
            <a:ext cx="11587547" cy="577927"/>
          </a:xfrm>
        </p:spPr>
        <p:txBody>
          <a:bodyPr/>
          <a:lstStyle/>
          <a:p>
            <a:r>
              <a:rPr lang="en-GB"/>
              <a:t>Include a banner in your email signature to promote the uptake of screening </a:t>
            </a:r>
          </a:p>
        </p:txBody>
      </p:sp>
      <p:sp>
        <p:nvSpPr>
          <p:cNvPr id="4" name="Title 3">
            <a:extLst>
              <a:ext uri="{FF2B5EF4-FFF2-40B4-BE49-F238E27FC236}">
                <a16:creationId xmlns:a16="http://schemas.microsoft.com/office/drawing/2014/main" id="{D0A6CC61-40CC-D9BF-BE1F-50B75BFA6504}"/>
              </a:ext>
            </a:extLst>
          </p:cNvPr>
          <p:cNvSpPr>
            <a:spLocks noGrp="1"/>
          </p:cNvSpPr>
          <p:nvPr>
            <p:ph type="title"/>
          </p:nvPr>
        </p:nvSpPr>
        <p:spPr/>
        <p:txBody>
          <a:bodyPr/>
          <a:lstStyle/>
          <a:p>
            <a:r>
              <a:rPr lang="en-GB"/>
              <a:t>Email signature banners</a:t>
            </a:r>
          </a:p>
        </p:txBody>
      </p:sp>
      <p:pic>
        <p:nvPicPr>
          <p:cNvPr id="8" name="Picture 7" descr="A blue background with white text&#10;&#10;Description automatically generated">
            <a:extLst>
              <a:ext uri="{FF2B5EF4-FFF2-40B4-BE49-F238E27FC236}">
                <a16:creationId xmlns:a16="http://schemas.microsoft.com/office/drawing/2014/main" id="{ECA4CB7D-9928-5F68-816D-C074353913DE}"/>
              </a:ext>
            </a:extLst>
          </p:cNvPr>
          <p:cNvPicPr>
            <a:picLocks noChangeAspect="1"/>
          </p:cNvPicPr>
          <p:nvPr/>
        </p:nvPicPr>
        <p:blipFill>
          <a:blip r:embed="rId2"/>
          <a:stretch>
            <a:fillRect/>
          </a:stretch>
        </p:blipFill>
        <p:spPr>
          <a:xfrm>
            <a:off x="511486" y="2142189"/>
            <a:ext cx="5714286" cy="1666667"/>
          </a:xfrm>
          <a:prstGeom prst="rect">
            <a:avLst/>
          </a:prstGeom>
        </p:spPr>
      </p:pic>
      <p:sp>
        <p:nvSpPr>
          <p:cNvPr id="2" name="TextBox 1">
            <a:extLst>
              <a:ext uri="{FF2B5EF4-FFF2-40B4-BE49-F238E27FC236}">
                <a16:creationId xmlns:a16="http://schemas.microsoft.com/office/drawing/2014/main" id="{F3525E63-D5F3-E964-647B-20AE86112917}"/>
              </a:ext>
            </a:extLst>
          </p:cNvPr>
          <p:cNvSpPr txBox="1"/>
          <p:nvPr/>
        </p:nvSpPr>
        <p:spPr>
          <a:xfrm flipH="1">
            <a:off x="511486" y="4335112"/>
            <a:ext cx="5025804" cy="954107"/>
          </a:xfrm>
          <a:prstGeom prst="rect">
            <a:avLst/>
          </a:prstGeom>
          <a:noFill/>
        </p:spPr>
        <p:txBody>
          <a:bodyPr wrap="square" lIns="91440" tIns="45720" rIns="91440" bIns="45720" rtlCol="0" anchor="t">
            <a:spAutoFit/>
          </a:bodyPr>
          <a:lstStyle>
            <a:defPPr>
              <a:defRPr lang="en-US"/>
            </a:defPPr>
            <a:lvl1pPr>
              <a:defRPr sz="2000">
                <a:solidFill>
                  <a:srgbClr val="005EB8"/>
                </a:solidFill>
                <a:latin typeface="Arial"/>
                <a:cs typeface="Arial"/>
              </a:defRPr>
            </a:lvl1pPr>
          </a:lstStyle>
          <a:p>
            <a:r>
              <a:rPr lang="en-GB" sz="1800">
                <a:solidFill>
                  <a:schemeClr val="accent6"/>
                </a:solidFill>
                <a:latin typeface="+mn-lt"/>
              </a:rPr>
              <a:t>Download assets on </a:t>
            </a:r>
            <a:r>
              <a:rPr lang="en-GB" sz="1800">
                <a:hlinkClick r:id="rId3">
                  <a:extLst>
                    <a:ext uri="{A12FA001-AC4F-418D-AE19-62706E023703}">
                      <ahyp:hlinkClr xmlns:ahyp="http://schemas.microsoft.com/office/drawing/2018/hyperlinkcolor" val="tx"/>
                    </a:ext>
                  </a:extLst>
                </a:hlinkClick>
              </a:rPr>
              <a:t>CommsLink</a:t>
            </a:r>
            <a:r>
              <a:rPr lang="en-GB" sz="1800">
                <a:solidFill>
                  <a:schemeClr val="accent6"/>
                </a:solidFill>
                <a:latin typeface="+mn-lt"/>
              </a:rPr>
              <a:t>, </a:t>
            </a:r>
            <a:r>
              <a:rPr lang="en-GB" sz="1800">
                <a:hlinkClick r:id="rId4">
                  <a:extLst>
                    <a:ext uri="{A12FA001-AC4F-418D-AE19-62706E023703}">
                      <ahyp:hlinkClr xmlns:ahyp="http://schemas.microsoft.com/office/drawing/2018/hyperlinkcolor" val="tx"/>
                    </a:ext>
                  </a:extLst>
                </a:hlinkClick>
              </a:rPr>
              <a:t>Future NHS</a:t>
            </a:r>
            <a:r>
              <a:rPr lang="en-GB" sz="1800">
                <a:solidFill>
                  <a:schemeClr val="accent6"/>
                </a:solidFill>
                <a:latin typeface="+mn-lt"/>
              </a:rPr>
              <a:t>, </a:t>
            </a:r>
          </a:p>
          <a:p>
            <a:r>
              <a:rPr lang="en-GB" sz="1800">
                <a:solidFill>
                  <a:schemeClr val="accent6"/>
                </a:solidFill>
                <a:latin typeface="+mn-lt"/>
              </a:rPr>
              <a:t>or the </a:t>
            </a:r>
            <a:r>
              <a:rPr lang="en-GB" sz="1800">
                <a:hlinkClick r:id="rId5">
                  <a:extLst>
                    <a:ext uri="{A12FA001-AC4F-418D-AE19-62706E023703}">
                      <ahyp:hlinkClr xmlns:ahyp="http://schemas.microsoft.com/office/drawing/2018/hyperlinkcolor" val="tx"/>
                    </a:ext>
                  </a:extLst>
                </a:hlinkClick>
              </a:rPr>
              <a:t>Campaign Resources Centre</a:t>
            </a:r>
            <a:r>
              <a:rPr lang="en-GB" sz="1800"/>
              <a:t> </a:t>
            </a:r>
          </a:p>
          <a:p>
            <a:endParaRPr lang="en-GB"/>
          </a:p>
        </p:txBody>
      </p:sp>
      <p:pic>
        <p:nvPicPr>
          <p:cNvPr id="10" name="Content Placeholder 9" descr="A blue background with white text&#10;&#10;AI-generated content may be incorrect.">
            <a:extLst>
              <a:ext uri="{FF2B5EF4-FFF2-40B4-BE49-F238E27FC236}">
                <a16:creationId xmlns:a16="http://schemas.microsoft.com/office/drawing/2014/main" id="{497ACB55-4A39-102D-0CBD-F18CE952296D}"/>
              </a:ext>
            </a:extLst>
          </p:cNvPr>
          <p:cNvPicPr>
            <a:picLocks noGrp="1" noChangeAspect="1"/>
          </p:cNvPicPr>
          <p:nvPr>
            <p:ph idx="1"/>
          </p:nvPr>
        </p:nvPicPr>
        <p:blipFill>
          <a:blip r:embed="rId6"/>
          <a:stretch>
            <a:fillRect/>
          </a:stretch>
        </p:blipFill>
        <p:spPr>
          <a:xfrm>
            <a:off x="6220164" y="4194546"/>
            <a:ext cx="5714286" cy="1666667"/>
          </a:xfrm>
        </p:spPr>
      </p:pic>
    </p:spTree>
    <p:extLst>
      <p:ext uri="{BB962C8B-B14F-4D97-AF65-F5344CB8AC3E}">
        <p14:creationId xmlns:p14="http://schemas.microsoft.com/office/powerpoint/2010/main" val="147466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2800582-3032-F78A-CB34-8A73FA3E71AA}"/>
              </a:ext>
            </a:extLst>
          </p:cNvPr>
          <p:cNvSpPr txBox="1"/>
          <p:nvPr/>
        </p:nvSpPr>
        <p:spPr>
          <a:xfrm flipH="1">
            <a:off x="272987" y="5570407"/>
            <a:ext cx="7963078" cy="1015663"/>
          </a:xfrm>
          <a:prstGeom prst="rect">
            <a:avLst/>
          </a:prstGeom>
          <a:noFill/>
        </p:spPr>
        <p:txBody>
          <a:bodyPr wrap="square" lIns="91440" tIns="45720" rIns="91440" bIns="45720" rtlCol="0" anchor="t">
            <a:spAutoFit/>
          </a:bodyPr>
          <a:lstStyle/>
          <a:p>
            <a:r>
              <a:rPr lang="en-GB">
                <a:solidFill>
                  <a:schemeClr val="accent6"/>
                </a:solidFill>
                <a:cs typeface="Arial"/>
              </a:rPr>
              <a:t>Download a selection of social cards on </a:t>
            </a:r>
            <a:r>
              <a:rPr lang="en-GB" sz="2000">
                <a:solidFill>
                  <a:srgbClr val="005EB8"/>
                </a:solidFill>
                <a:latin typeface="Arial"/>
                <a:cs typeface="Arial"/>
                <a:hlinkClick r:id="rId3">
                  <a:extLst>
                    <a:ext uri="{A12FA001-AC4F-418D-AE19-62706E023703}">
                      <ahyp:hlinkClr xmlns:ahyp="http://schemas.microsoft.com/office/drawing/2018/hyperlinkcolor" val="tx"/>
                    </a:ext>
                  </a:extLst>
                </a:hlinkClick>
              </a:rPr>
              <a:t>CommsLink</a:t>
            </a:r>
            <a:r>
              <a:rPr lang="en-GB">
                <a:solidFill>
                  <a:schemeClr val="accent6"/>
                </a:solidFill>
                <a:cs typeface="Arial"/>
              </a:rPr>
              <a:t>, </a:t>
            </a:r>
            <a:br>
              <a:rPr lang="en-GB" sz="2000">
                <a:solidFill>
                  <a:srgbClr val="005EB8"/>
                </a:solidFill>
                <a:latin typeface="Arial"/>
                <a:cs typeface="Arial"/>
              </a:rPr>
            </a:br>
            <a:r>
              <a:rPr lang="en-GB" sz="2000">
                <a:solidFill>
                  <a:srgbClr val="005EB8"/>
                </a:solidFill>
                <a:latin typeface="Arial"/>
                <a:cs typeface="Arial"/>
                <a:hlinkClick r:id="rId4">
                  <a:extLst>
                    <a:ext uri="{A12FA001-AC4F-418D-AE19-62706E023703}">
                      <ahyp:hlinkClr xmlns:ahyp="http://schemas.microsoft.com/office/drawing/2018/hyperlinkcolor" val="tx"/>
                    </a:ext>
                  </a:extLst>
                </a:hlinkClick>
              </a:rPr>
              <a:t>Future NHS</a:t>
            </a:r>
            <a:r>
              <a:rPr lang="en-GB">
                <a:solidFill>
                  <a:schemeClr val="accent6"/>
                </a:solidFill>
                <a:cs typeface="Arial"/>
              </a:rPr>
              <a:t>, or the </a:t>
            </a:r>
            <a:r>
              <a:rPr lang="en-GB" sz="2000">
                <a:solidFill>
                  <a:srgbClr val="005EB8"/>
                </a:solidFill>
                <a:latin typeface="Arial"/>
                <a:cs typeface="Arial"/>
                <a:hlinkClick r:id="rId5">
                  <a:extLst>
                    <a:ext uri="{A12FA001-AC4F-418D-AE19-62706E023703}">
                      <ahyp:hlinkClr xmlns:ahyp="http://schemas.microsoft.com/office/drawing/2018/hyperlinkcolor" val="tx"/>
                    </a:ext>
                  </a:extLst>
                </a:hlinkClick>
              </a:rPr>
              <a:t>Campaign Resources Centre</a:t>
            </a:r>
            <a:r>
              <a:rPr lang="en-GB" sz="2000">
                <a:solidFill>
                  <a:srgbClr val="005EB8"/>
                </a:solidFill>
                <a:latin typeface="Arial"/>
                <a:cs typeface="Arial"/>
              </a:rPr>
              <a:t> </a:t>
            </a:r>
          </a:p>
          <a:p>
            <a:endParaRPr lang="en-GB" sz="2000" b="1">
              <a:solidFill>
                <a:schemeClr val="bg2"/>
              </a:solidFill>
              <a:highlight>
                <a:srgbClr val="FFFF00"/>
              </a:highlight>
              <a:latin typeface="Arial"/>
              <a:cs typeface="Arial"/>
            </a:endParaRPr>
          </a:p>
        </p:txBody>
      </p:sp>
      <p:pic>
        <p:nvPicPr>
          <p:cNvPr id="2" name="Picture 1" descr="A woman smiling and holding a cup of tea&#10;&#10;Caption: Have you done your bowel cancer screening test?">
            <a:extLst>
              <a:ext uri="{FF2B5EF4-FFF2-40B4-BE49-F238E27FC236}">
                <a16:creationId xmlns:a16="http://schemas.microsoft.com/office/drawing/2014/main" id="{41B3C1B0-202E-2262-9B2A-7705D49461FE}"/>
              </a:ext>
            </a:extLst>
          </p:cNvPr>
          <p:cNvPicPr>
            <a:picLocks noChangeAspect="1"/>
          </p:cNvPicPr>
          <p:nvPr/>
        </p:nvPicPr>
        <p:blipFill>
          <a:blip r:embed="rId6"/>
          <a:stretch>
            <a:fillRect/>
          </a:stretch>
        </p:blipFill>
        <p:spPr>
          <a:xfrm>
            <a:off x="272987" y="1713953"/>
            <a:ext cx="3818022" cy="3818022"/>
          </a:xfrm>
          <a:prstGeom prst="rect">
            <a:avLst/>
          </a:prstGeom>
        </p:spPr>
      </p:pic>
      <p:pic>
        <p:nvPicPr>
          <p:cNvPr id="3" name="Picture 2" descr="A photo of a man in his garden&#10;&#10;Caption: Have you done your bowel cancer screening test?">
            <a:extLst>
              <a:ext uri="{FF2B5EF4-FFF2-40B4-BE49-F238E27FC236}">
                <a16:creationId xmlns:a16="http://schemas.microsoft.com/office/drawing/2014/main" id="{C97AB2FF-F49F-F35E-69C2-A998349F1C65}"/>
              </a:ext>
            </a:extLst>
          </p:cNvPr>
          <p:cNvPicPr>
            <a:picLocks noChangeAspect="1"/>
          </p:cNvPicPr>
          <p:nvPr/>
        </p:nvPicPr>
        <p:blipFill>
          <a:blip r:embed="rId7"/>
          <a:stretch>
            <a:fillRect/>
          </a:stretch>
        </p:blipFill>
        <p:spPr>
          <a:xfrm>
            <a:off x="4248834" y="1722019"/>
            <a:ext cx="3818022" cy="3818022"/>
          </a:xfrm>
          <a:prstGeom prst="rect">
            <a:avLst/>
          </a:prstGeom>
        </p:spPr>
      </p:pic>
      <p:pic>
        <p:nvPicPr>
          <p:cNvPr id="4" name="Content Placeholder 5" descr="A person sitting on a rock with a dog&#10;&#10;Caption: Have you done your bowel cancer screening test?">
            <a:extLst>
              <a:ext uri="{FF2B5EF4-FFF2-40B4-BE49-F238E27FC236}">
                <a16:creationId xmlns:a16="http://schemas.microsoft.com/office/drawing/2014/main" id="{79933986-EC4F-E08F-5665-F9FD50EEB6DB}"/>
              </a:ext>
            </a:extLst>
          </p:cNvPr>
          <p:cNvPicPr>
            <a:picLocks noGrp="1" noChangeAspect="1"/>
          </p:cNvPicPr>
          <p:nvPr>
            <p:ph idx="1"/>
          </p:nvPr>
        </p:nvPicPr>
        <p:blipFill>
          <a:blip r:embed="rId8"/>
          <a:stretch>
            <a:fillRect/>
          </a:stretch>
        </p:blipFill>
        <p:spPr>
          <a:xfrm>
            <a:off x="8224680" y="1694310"/>
            <a:ext cx="3818022" cy="3818022"/>
          </a:xfrm>
        </p:spPr>
      </p:pic>
      <p:sp>
        <p:nvSpPr>
          <p:cNvPr id="5" name="Title 4">
            <a:extLst>
              <a:ext uri="{FF2B5EF4-FFF2-40B4-BE49-F238E27FC236}">
                <a16:creationId xmlns:a16="http://schemas.microsoft.com/office/drawing/2014/main" id="{59B4ACA6-ED6F-E1BC-D0D6-132DC7C698CA}"/>
              </a:ext>
            </a:extLst>
          </p:cNvPr>
          <p:cNvSpPr>
            <a:spLocks noGrp="1"/>
          </p:cNvSpPr>
          <p:nvPr>
            <p:ph type="title"/>
          </p:nvPr>
        </p:nvSpPr>
        <p:spPr>
          <a:xfrm>
            <a:off x="390436" y="390436"/>
            <a:ext cx="11404154" cy="865186"/>
          </a:xfrm>
        </p:spPr>
        <p:txBody>
          <a:bodyPr/>
          <a:lstStyle/>
          <a:p>
            <a:r>
              <a:rPr lang="en-GB"/>
              <a:t>Social media</a:t>
            </a:r>
            <a:r>
              <a:rPr lang="en-GB" baseline="0"/>
              <a:t> assets</a:t>
            </a:r>
            <a:endParaRPr lang="en-GB"/>
          </a:p>
        </p:txBody>
      </p:sp>
      <p:sp>
        <p:nvSpPr>
          <p:cNvPr id="6" name="Text Placeholder 2">
            <a:extLst>
              <a:ext uri="{FF2B5EF4-FFF2-40B4-BE49-F238E27FC236}">
                <a16:creationId xmlns:a16="http://schemas.microsoft.com/office/drawing/2014/main" id="{33416BEF-CB0E-A7A6-8981-34805C36B96D}"/>
              </a:ext>
            </a:extLst>
          </p:cNvPr>
          <p:cNvSpPr>
            <a:spLocks noGrp="1"/>
          </p:cNvSpPr>
          <p:nvPr>
            <p:ph type="body" sz="quarter" idx="13"/>
          </p:nvPr>
        </p:nvSpPr>
        <p:spPr>
          <a:xfrm>
            <a:off x="432000" y="1159931"/>
            <a:ext cx="11587547" cy="577927"/>
          </a:xfrm>
        </p:spPr>
        <p:txBody>
          <a:bodyPr/>
          <a:lstStyle/>
          <a:p>
            <a:r>
              <a:rPr lang="en-GB"/>
              <a:t>Suggested text to accompany these social cards are on the next slide</a:t>
            </a:r>
          </a:p>
        </p:txBody>
      </p:sp>
    </p:spTree>
    <p:extLst>
      <p:ext uri="{BB962C8B-B14F-4D97-AF65-F5344CB8AC3E}">
        <p14:creationId xmlns:p14="http://schemas.microsoft.com/office/powerpoint/2010/main" val="2179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AD7C225-B3F0-D338-D309-12501F9C9D9F}"/>
              </a:ext>
            </a:extLst>
          </p:cNvPr>
          <p:cNvSpPr txBox="1"/>
          <p:nvPr/>
        </p:nvSpPr>
        <p:spPr>
          <a:xfrm>
            <a:off x="349382" y="1965480"/>
            <a:ext cx="8658617" cy="2554545"/>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GB" sz="2000">
                <a:solidFill>
                  <a:srgbClr val="005EB8"/>
                </a:solidFill>
                <a:latin typeface="Arial"/>
                <a:cs typeface="Arial"/>
              </a:rPr>
              <a:t>If you’ve had a #BowelCancer testing kit through the post, don’t forget to send it back. Your next poo could save your life. Find out more: </a:t>
            </a:r>
            <a:r>
              <a:rPr lang="en-GB" sz="2000">
                <a:solidFill>
                  <a:srgbClr val="005EB8"/>
                </a:solidFill>
                <a:latin typeface="Arial"/>
                <a:cs typeface="Arial"/>
                <a:hlinkClick r:id="rId2"/>
              </a:rPr>
              <a:t>nhs.uk/bowel</a:t>
            </a:r>
            <a:endParaRPr lang="en-GB" sz="2000">
              <a:solidFill>
                <a:srgbClr val="005EB8"/>
              </a:solidFill>
              <a:latin typeface="Arial"/>
              <a:cs typeface="Arial"/>
            </a:endParaRPr>
          </a:p>
          <a:p>
            <a:pPr marL="342900" indent="-342900">
              <a:buFont typeface="Arial" panose="020B0604020202020204" pitchFamily="34" charset="0"/>
              <a:buChar char="•"/>
            </a:pPr>
            <a:endParaRPr lang="en-GB" sz="2000">
              <a:solidFill>
                <a:srgbClr val="005EB8"/>
              </a:solidFill>
              <a:latin typeface="Arial"/>
              <a:cs typeface="Arial"/>
            </a:endParaRPr>
          </a:p>
          <a:p>
            <a:pPr marL="342900" indent="-342900">
              <a:buFont typeface="Arial" panose="020B0604020202020204" pitchFamily="34" charset="0"/>
              <a:buChar char="•"/>
            </a:pPr>
            <a:r>
              <a:rPr lang="en-GB" sz="2000">
                <a:solidFill>
                  <a:srgbClr val="005EB8"/>
                </a:solidFill>
                <a:latin typeface="Arial"/>
                <a:cs typeface="Arial"/>
              </a:rPr>
              <a:t>If you’re 50 to 74, the NHS will send you a #BowelCancer testing kit. Catching bowel cancer early reduces your chances of getting seriously ill from it. So, don’t just leave it in the back of a drawer - send it back today. Find out more: </a:t>
            </a:r>
            <a:r>
              <a:rPr lang="en-GB" sz="2000">
                <a:solidFill>
                  <a:srgbClr val="005EB8"/>
                </a:solidFill>
                <a:latin typeface="Arial"/>
                <a:cs typeface="Arial"/>
                <a:hlinkClick r:id="rId2"/>
              </a:rPr>
              <a:t>nhs.uk/bowel</a:t>
            </a:r>
          </a:p>
        </p:txBody>
      </p:sp>
      <p:pic>
        <p:nvPicPr>
          <p:cNvPr id="15" name="Picture 14" descr="A black x on a black background&#10;&#10;Description automatically generated">
            <a:extLst>
              <a:ext uri="{FF2B5EF4-FFF2-40B4-BE49-F238E27FC236}">
                <a16:creationId xmlns:a16="http://schemas.microsoft.com/office/drawing/2014/main" id="{0BDE6AB5-07F7-471D-C803-CDA0F387351A}"/>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50000"/>
                    </a14:imgEffect>
                  </a14:imgLayer>
                </a14:imgProps>
              </a:ext>
            </a:extLst>
          </a:blip>
          <a:stretch>
            <a:fillRect/>
          </a:stretch>
        </p:blipFill>
        <p:spPr>
          <a:xfrm>
            <a:off x="2977409" y="4238965"/>
            <a:ext cx="2397277" cy="2397277"/>
          </a:xfrm>
          <a:prstGeom prst="rect">
            <a:avLst/>
          </a:prstGeom>
        </p:spPr>
      </p:pic>
      <p:sp>
        <p:nvSpPr>
          <p:cNvPr id="5" name="Title 4">
            <a:extLst>
              <a:ext uri="{FF2B5EF4-FFF2-40B4-BE49-F238E27FC236}">
                <a16:creationId xmlns:a16="http://schemas.microsoft.com/office/drawing/2014/main" id="{FC18C344-0268-0F2D-E62C-F48B01516011}"/>
              </a:ext>
            </a:extLst>
          </p:cNvPr>
          <p:cNvSpPr>
            <a:spLocks noGrp="1"/>
          </p:cNvSpPr>
          <p:nvPr>
            <p:ph type="title"/>
          </p:nvPr>
        </p:nvSpPr>
        <p:spPr/>
        <p:txBody>
          <a:bodyPr/>
          <a:lstStyle/>
          <a:p>
            <a:r>
              <a:rPr lang="en-GB"/>
              <a:t>Example posts</a:t>
            </a:r>
          </a:p>
        </p:txBody>
      </p:sp>
      <p:sp>
        <p:nvSpPr>
          <p:cNvPr id="6" name="Text Placeholder 2">
            <a:extLst>
              <a:ext uri="{FF2B5EF4-FFF2-40B4-BE49-F238E27FC236}">
                <a16:creationId xmlns:a16="http://schemas.microsoft.com/office/drawing/2014/main" id="{893CE6C1-4B6F-D921-5953-703F58F84941}"/>
              </a:ext>
            </a:extLst>
          </p:cNvPr>
          <p:cNvSpPr>
            <a:spLocks noGrp="1"/>
          </p:cNvSpPr>
          <p:nvPr>
            <p:ph type="body" sz="quarter" idx="13"/>
          </p:nvPr>
        </p:nvSpPr>
        <p:spPr>
          <a:xfrm>
            <a:off x="431999" y="1297186"/>
            <a:ext cx="11587547" cy="577927"/>
          </a:xfrm>
        </p:spPr>
        <p:txBody>
          <a:bodyPr/>
          <a:lstStyle/>
          <a:p>
            <a:r>
              <a:rPr lang="en-GB"/>
              <a:t>Suggested text to accompany the social media assets on the previous slide</a:t>
            </a:r>
          </a:p>
        </p:txBody>
      </p:sp>
      <p:pic>
        <p:nvPicPr>
          <p:cNvPr id="4" name="Picture 3" descr="A screenshot of a phone app&#10;&#10;AI-generated content may be incorrect.">
            <a:extLst>
              <a:ext uri="{FF2B5EF4-FFF2-40B4-BE49-F238E27FC236}">
                <a16:creationId xmlns:a16="http://schemas.microsoft.com/office/drawing/2014/main" id="{66234992-FD7E-0751-DB36-0DE416ABA436}"/>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50000"/>
                    </a14:imgEffect>
                  </a14:imgLayer>
                </a14:imgProps>
              </a:ext>
            </a:extLst>
          </a:blip>
          <a:stretch>
            <a:fillRect/>
          </a:stretch>
        </p:blipFill>
        <p:spPr>
          <a:xfrm>
            <a:off x="5190404" y="4697434"/>
            <a:ext cx="3192888" cy="1380455"/>
          </a:xfrm>
          <a:prstGeom prst="rect">
            <a:avLst/>
          </a:prstGeom>
          <a:effectLst>
            <a:outerShdw blurRad="50800" dist="38100" dir="2700000">
              <a:srgbClr val="212A31">
                <a:alpha val="40000"/>
              </a:srgbClr>
            </a:outerShdw>
          </a:effectLst>
        </p:spPr>
      </p:pic>
    </p:spTree>
    <p:extLst>
      <p:ext uri="{BB962C8B-B14F-4D97-AF65-F5344CB8AC3E}">
        <p14:creationId xmlns:p14="http://schemas.microsoft.com/office/powerpoint/2010/main" val="19452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BD493-513A-56E2-6C36-61811103CC8D}"/>
              </a:ext>
            </a:extLst>
          </p:cNvPr>
          <p:cNvSpPr>
            <a:spLocks noGrp="1"/>
          </p:cNvSpPr>
          <p:nvPr>
            <p:ph type="body" sz="quarter" idx="13"/>
          </p:nvPr>
        </p:nvSpPr>
        <p:spPr>
          <a:xfrm>
            <a:off x="432000" y="1235641"/>
            <a:ext cx="11012644" cy="577927"/>
          </a:xfrm>
        </p:spPr>
        <p:txBody>
          <a:bodyPr/>
          <a:lstStyle/>
          <a:p>
            <a:r>
              <a:rPr lang="en-GB"/>
              <a:t>Share Stephen’s story to encourage people to take up the offer of screening</a:t>
            </a:r>
          </a:p>
        </p:txBody>
      </p:sp>
      <p:sp>
        <p:nvSpPr>
          <p:cNvPr id="4" name="Title 3">
            <a:extLst>
              <a:ext uri="{FF2B5EF4-FFF2-40B4-BE49-F238E27FC236}">
                <a16:creationId xmlns:a16="http://schemas.microsoft.com/office/drawing/2014/main" id="{443E39C8-9E38-7ABA-F085-B1281E07FB31}"/>
              </a:ext>
            </a:extLst>
          </p:cNvPr>
          <p:cNvSpPr>
            <a:spLocks noGrp="1"/>
          </p:cNvSpPr>
          <p:nvPr>
            <p:ph type="title"/>
          </p:nvPr>
        </p:nvSpPr>
        <p:spPr/>
        <p:txBody>
          <a:bodyPr/>
          <a:lstStyle/>
          <a:p>
            <a:r>
              <a:rPr lang="en-GB"/>
              <a:t>Case study - Stephen</a:t>
            </a:r>
          </a:p>
        </p:txBody>
      </p:sp>
      <p:sp>
        <p:nvSpPr>
          <p:cNvPr id="8" name="TextBox 7">
            <a:extLst>
              <a:ext uri="{FF2B5EF4-FFF2-40B4-BE49-F238E27FC236}">
                <a16:creationId xmlns:a16="http://schemas.microsoft.com/office/drawing/2014/main" id="{79CE50E4-DBE3-ABAB-A23D-DD72E6F41DAD}"/>
              </a:ext>
            </a:extLst>
          </p:cNvPr>
          <p:cNvSpPr txBox="1"/>
          <p:nvPr/>
        </p:nvSpPr>
        <p:spPr>
          <a:xfrm>
            <a:off x="4352728" y="1752022"/>
            <a:ext cx="7616099" cy="4401205"/>
          </a:xfrm>
          <a:prstGeom prst="rect">
            <a:avLst/>
          </a:prstGeom>
          <a:noFill/>
        </p:spPr>
        <p:txBody>
          <a:bodyPr wrap="square">
            <a:spAutoFit/>
          </a:bodyPr>
          <a:lstStyle/>
          <a:p>
            <a:pPr algn="l" rtl="0" fontAlgn="base">
              <a:spcAft>
                <a:spcPts val="800"/>
              </a:spcAft>
            </a:pPr>
            <a:r>
              <a:rPr lang="en-GB" sz="1600">
                <a:solidFill>
                  <a:srgbClr val="005EB8"/>
                </a:solidFill>
                <a:latin typeface="Arial" panose="020B0604020202020204" pitchFamily="34" charset="0"/>
                <a:cs typeface="Arial" panose="020B0604020202020204" pitchFamily="34" charset="0"/>
              </a:rPr>
              <a:t>“I’ve always been in good health and eaten well so I never thought I’d get cancer. But I did. </a:t>
            </a:r>
          </a:p>
          <a:p>
            <a:pPr algn="l" rtl="0" fontAlgn="base">
              <a:spcAft>
                <a:spcPts val="800"/>
              </a:spcAft>
            </a:pPr>
            <a:r>
              <a:rPr lang="en-GB" sz="1600">
                <a:solidFill>
                  <a:srgbClr val="005EB8"/>
                </a:solidFill>
                <a:latin typeface="Arial" panose="020B0604020202020204" pitchFamily="34" charset="0"/>
                <a:cs typeface="Arial" panose="020B0604020202020204" pitchFamily="34" charset="0"/>
              </a:rPr>
              <a:t>When I received an NHS bowel screening home test kit in the post I made sure I completed it.  </a:t>
            </a:r>
          </a:p>
          <a:p>
            <a:pPr algn="l" rtl="0" fontAlgn="base">
              <a:spcAft>
                <a:spcPts val="800"/>
              </a:spcAft>
            </a:pPr>
            <a:r>
              <a:rPr lang="en-GB" sz="1600">
                <a:solidFill>
                  <a:srgbClr val="005EB8"/>
                </a:solidFill>
                <a:latin typeface="Arial" panose="020B0604020202020204" pitchFamily="34" charset="0"/>
                <a:cs typeface="Arial" panose="020B0604020202020204" pitchFamily="34" charset="0"/>
              </a:rPr>
              <a:t>I  assumed everything would be ok… but a couple of weeks later I was invited for a colonoscopy and they found  a malignant tumour in my bowel. I couldn’t believe it - I had no symptoms. </a:t>
            </a:r>
          </a:p>
          <a:p>
            <a:pPr algn="l" rtl="0" fontAlgn="base">
              <a:spcAft>
                <a:spcPts val="800"/>
              </a:spcAft>
            </a:pPr>
            <a:r>
              <a:rPr lang="en-GB" sz="1600">
                <a:solidFill>
                  <a:srgbClr val="005EB8"/>
                </a:solidFill>
                <a:latin typeface="Arial" panose="020B0604020202020204" pitchFamily="34" charset="0"/>
                <a:cs typeface="Arial" panose="020B0604020202020204" pitchFamily="34" charset="0"/>
              </a:rPr>
              <a:t>It turned out I had stage 2 bowel cancer. I was devastated. </a:t>
            </a:r>
          </a:p>
          <a:p>
            <a:pPr algn="l" rtl="0" fontAlgn="base">
              <a:spcAft>
                <a:spcPts val="800"/>
              </a:spcAft>
            </a:pPr>
            <a:r>
              <a:rPr lang="en-GB" sz="1600">
                <a:solidFill>
                  <a:srgbClr val="005EB8"/>
                </a:solidFill>
                <a:latin typeface="Arial" panose="020B0604020202020204" pitchFamily="34" charset="0"/>
                <a:cs typeface="Arial" panose="020B0604020202020204" pitchFamily="34" charset="0"/>
              </a:rPr>
              <a:t>Soon after, I had bowel surgery. It was successful and luckily the cancer hadn’t spread. I’ve recovered and have started boxing. I feel as fit as I was before my diagnosis and surgery.  </a:t>
            </a:r>
          </a:p>
          <a:p>
            <a:pPr algn="l" rtl="0" fontAlgn="base">
              <a:spcAft>
                <a:spcPts val="800"/>
              </a:spcAft>
            </a:pPr>
            <a:r>
              <a:rPr lang="en-GB" sz="1600">
                <a:solidFill>
                  <a:srgbClr val="005EB8"/>
                </a:solidFill>
                <a:latin typeface="Arial" panose="020B0604020202020204" pitchFamily="34" charset="0"/>
                <a:cs typeface="Arial" panose="020B0604020202020204" pitchFamily="34" charset="0"/>
              </a:rPr>
              <a:t>If you do have bowel cancer, finding out early is crucial because the sooner it’s found, the better the outcome.  </a:t>
            </a:r>
          </a:p>
          <a:p>
            <a:pPr algn="l" rtl="0" fontAlgn="base">
              <a:spcAft>
                <a:spcPts val="800"/>
              </a:spcAft>
            </a:pPr>
            <a:r>
              <a:rPr lang="en-GB" sz="1600">
                <a:solidFill>
                  <a:srgbClr val="005EB8"/>
                </a:solidFill>
                <a:latin typeface="Arial" panose="020B0604020202020204" pitchFamily="34" charset="0"/>
                <a:cs typeface="Arial" panose="020B0604020202020204" pitchFamily="34" charset="0"/>
              </a:rPr>
              <a:t>So, if you’ve got a test kit at home in the back of a drawer, do it today. The chances are there’s nothing to worry about. But it might just save your life!” </a:t>
            </a:r>
          </a:p>
        </p:txBody>
      </p:sp>
      <p:pic>
        <p:nvPicPr>
          <p:cNvPr id="9" name="Content Placeholder 8" descr="A person smiling for the camera&#10;&#10;Description automatically generated">
            <a:extLst>
              <a:ext uri="{FF2B5EF4-FFF2-40B4-BE49-F238E27FC236}">
                <a16:creationId xmlns:a16="http://schemas.microsoft.com/office/drawing/2014/main" id="{33F534B9-8372-79A4-C9BE-6C8A2F116C2C}"/>
              </a:ext>
            </a:extLst>
          </p:cNvPr>
          <p:cNvPicPr>
            <a:picLocks noGrp="1" noChangeAspect="1"/>
          </p:cNvPicPr>
          <p:nvPr>
            <p:ph idx="1"/>
          </p:nvPr>
        </p:nvPicPr>
        <p:blipFill>
          <a:blip r:embed="rId2"/>
          <a:stretch>
            <a:fillRect/>
          </a:stretch>
        </p:blipFill>
        <p:spPr>
          <a:xfrm>
            <a:off x="372556" y="1813567"/>
            <a:ext cx="3808791" cy="3808791"/>
          </a:xfrm>
        </p:spPr>
      </p:pic>
    </p:spTree>
    <p:extLst>
      <p:ext uri="{BB962C8B-B14F-4D97-AF65-F5344CB8AC3E}">
        <p14:creationId xmlns:p14="http://schemas.microsoft.com/office/powerpoint/2010/main" val="63892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E9F7-216D-2403-3372-4FFA8FFE1C8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CDAACBC-7F76-E29A-2529-458072175762}"/>
              </a:ext>
            </a:extLst>
          </p:cNvPr>
          <p:cNvSpPr>
            <a:spLocks noGrp="1"/>
          </p:cNvSpPr>
          <p:nvPr>
            <p:ph type="body" sz="quarter" idx="13"/>
          </p:nvPr>
        </p:nvSpPr>
        <p:spPr>
          <a:xfrm>
            <a:off x="432000" y="1174095"/>
            <a:ext cx="11012644" cy="577927"/>
          </a:xfrm>
        </p:spPr>
        <p:txBody>
          <a:bodyPr/>
          <a:lstStyle/>
          <a:p>
            <a:r>
              <a:rPr lang="en-GB"/>
              <a:t>Share Phil’s story to encourage people to take up the offer of screening</a:t>
            </a:r>
          </a:p>
        </p:txBody>
      </p:sp>
      <p:sp>
        <p:nvSpPr>
          <p:cNvPr id="4" name="Title 3">
            <a:extLst>
              <a:ext uri="{FF2B5EF4-FFF2-40B4-BE49-F238E27FC236}">
                <a16:creationId xmlns:a16="http://schemas.microsoft.com/office/drawing/2014/main" id="{1B5447C0-C943-0516-0160-A02EFFABCAD7}"/>
              </a:ext>
            </a:extLst>
          </p:cNvPr>
          <p:cNvSpPr>
            <a:spLocks noGrp="1"/>
          </p:cNvSpPr>
          <p:nvPr>
            <p:ph type="title"/>
          </p:nvPr>
        </p:nvSpPr>
        <p:spPr/>
        <p:txBody>
          <a:bodyPr/>
          <a:lstStyle/>
          <a:p>
            <a:r>
              <a:rPr lang="en-GB"/>
              <a:t>Case study - Phil</a:t>
            </a:r>
          </a:p>
        </p:txBody>
      </p:sp>
      <p:sp>
        <p:nvSpPr>
          <p:cNvPr id="8" name="TextBox 7">
            <a:extLst>
              <a:ext uri="{FF2B5EF4-FFF2-40B4-BE49-F238E27FC236}">
                <a16:creationId xmlns:a16="http://schemas.microsoft.com/office/drawing/2014/main" id="{2A7961C5-7CAB-DA0A-5EBC-15CD84133D0C}"/>
              </a:ext>
            </a:extLst>
          </p:cNvPr>
          <p:cNvSpPr txBox="1"/>
          <p:nvPr/>
        </p:nvSpPr>
        <p:spPr>
          <a:xfrm>
            <a:off x="4372824" y="1463058"/>
            <a:ext cx="8217224" cy="5447645"/>
          </a:xfrm>
          <a:prstGeom prst="rect">
            <a:avLst/>
          </a:prstGeom>
          <a:noFill/>
        </p:spPr>
        <p:txBody>
          <a:bodyPr wrap="square">
            <a:spAutoFit/>
          </a:bodyPr>
          <a:lstStyle/>
          <a:p>
            <a:pPr>
              <a:spcAft>
                <a:spcPts val="800"/>
              </a:spcAft>
            </a:pPr>
            <a:r>
              <a:rPr lang="en-GB" sz="1600">
                <a:solidFill>
                  <a:srgbClr val="005EB8"/>
                </a:solidFill>
                <a:cs typeface="Arial" panose="020B0604020202020204" pitchFamily="34" charset="0"/>
              </a:rPr>
              <a:t>“</a:t>
            </a:r>
            <a:r>
              <a:rPr lang="en-US" sz="1600">
                <a:ln>
                  <a:noFill/>
                </a:ln>
                <a:solidFill>
                  <a:srgbClr val="005EB8"/>
                </a:solidFill>
                <a:effectLst/>
                <a:ea typeface="Arial Unicode MS"/>
                <a:cs typeface="Arial Unicode MS"/>
              </a:rPr>
              <a:t>I was 69 and in the best of health. I had no symptoms. I did wonder if my poo was </a:t>
            </a:r>
            <a:br>
              <a:rPr lang="en-US" sz="1600">
                <a:ln>
                  <a:noFill/>
                </a:ln>
                <a:solidFill>
                  <a:srgbClr val="005EB8"/>
                </a:solidFill>
                <a:effectLst/>
                <a:ea typeface="Arial Unicode MS"/>
                <a:cs typeface="Arial Unicode MS"/>
              </a:rPr>
            </a:br>
            <a:r>
              <a:rPr lang="en-US" sz="1600">
                <a:ln>
                  <a:noFill/>
                </a:ln>
                <a:solidFill>
                  <a:srgbClr val="005EB8"/>
                </a:solidFill>
                <a:effectLst/>
                <a:ea typeface="Arial Unicode MS"/>
                <a:cs typeface="Arial Unicode MS"/>
              </a:rPr>
              <a:t>looser and a bit more frequent, but the change wasn’t alarming. </a:t>
            </a:r>
            <a:endParaRPr lang="en-GB" sz="1600">
              <a:ln>
                <a:noFill/>
              </a:ln>
              <a:solidFill>
                <a:srgbClr val="005EB8"/>
              </a:solidFill>
              <a:effectLst/>
              <a:ea typeface="Arial Unicode MS"/>
              <a:cs typeface="Arial Unicode MS"/>
            </a:endParaRPr>
          </a:p>
          <a:p>
            <a:pPr>
              <a:spcAft>
                <a:spcPts val="800"/>
              </a:spcAft>
            </a:pPr>
            <a:r>
              <a:rPr lang="en-US" sz="1600">
                <a:ln>
                  <a:noFill/>
                </a:ln>
                <a:solidFill>
                  <a:srgbClr val="005EB8"/>
                </a:solidFill>
                <a:effectLst/>
                <a:ea typeface="Arial Unicode MS"/>
                <a:cs typeface="Arial Unicode MS"/>
              </a:rPr>
              <a:t>I was due my bowel screening test and usually got a letter a few weeks later saying everything’s fine. Not this time. Very quickly I had a colonoscopy appointment at the Royal North Devon Hospital.</a:t>
            </a:r>
            <a:endParaRPr lang="en-GB" sz="1600">
              <a:ln>
                <a:noFill/>
              </a:ln>
              <a:solidFill>
                <a:srgbClr val="005EB8"/>
              </a:solidFill>
              <a:effectLst/>
              <a:ea typeface="Arial Unicode MS"/>
              <a:cs typeface="Arial Unicode MS"/>
            </a:endParaRPr>
          </a:p>
          <a:p>
            <a:pPr>
              <a:spcAft>
                <a:spcPts val="800"/>
              </a:spcAft>
            </a:pPr>
            <a:r>
              <a:rPr lang="en-US" sz="1600">
                <a:ln>
                  <a:noFill/>
                </a:ln>
                <a:solidFill>
                  <a:srgbClr val="005EB8"/>
                </a:solidFill>
                <a:effectLst/>
                <a:ea typeface="Arial Unicode MS"/>
                <a:cs typeface="Arial Unicode MS"/>
              </a:rPr>
              <a:t>I discovered that </a:t>
            </a:r>
            <a:r>
              <a:rPr lang="en-US" sz="1600">
                <a:solidFill>
                  <a:srgbClr val="005EB8"/>
                </a:solidFill>
                <a:ea typeface="Arial Unicode MS"/>
                <a:cs typeface="Arial Unicode MS"/>
              </a:rPr>
              <a:t>I </a:t>
            </a:r>
            <a:r>
              <a:rPr lang="en-US" sz="1600">
                <a:ln>
                  <a:noFill/>
                </a:ln>
                <a:solidFill>
                  <a:srgbClr val="005EB8"/>
                </a:solidFill>
                <a:effectLst/>
                <a:ea typeface="Arial Unicode MS"/>
                <a:cs typeface="Arial Unicode MS"/>
              </a:rPr>
              <a:t>had stage 3 lower rectal adenocarcinoma spreading into two or </a:t>
            </a:r>
            <a:br>
              <a:rPr lang="en-US" sz="1600">
                <a:ln>
                  <a:noFill/>
                </a:ln>
                <a:solidFill>
                  <a:srgbClr val="005EB8"/>
                </a:solidFill>
                <a:effectLst/>
                <a:ea typeface="Arial Unicode MS"/>
                <a:cs typeface="Arial Unicode MS"/>
              </a:rPr>
            </a:br>
            <a:r>
              <a:rPr lang="en-US" sz="1600">
                <a:ln>
                  <a:noFill/>
                </a:ln>
                <a:solidFill>
                  <a:srgbClr val="005EB8"/>
                </a:solidFill>
                <a:effectLst/>
                <a:ea typeface="Arial Unicode MS"/>
                <a:cs typeface="Arial Unicode MS"/>
              </a:rPr>
              <a:t>more local lymph nodes.  </a:t>
            </a:r>
            <a:endParaRPr lang="en-GB" sz="1600">
              <a:ln>
                <a:noFill/>
              </a:ln>
              <a:solidFill>
                <a:srgbClr val="005EB8"/>
              </a:solidFill>
              <a:effectLst/>
              <a:ea typeface="Arial Unicode MS"/>
              <a:cs typeface="Arial Unicode MS"/>
            </a:endParaRPr>
          </a:p>
          <a:p>
            <a:pPr>
              <a:spcAft>
                <a:spcPts val="800"/>
              </a:spcAft>
            </a:pPr>
            <a:r>
              <a:rPr lang="en-US" sz="1600">
                <a:ln>
                  <a:noFill/>
                </a:ln>
                <a:solidFill>
                  <a:srgbClr val="005EB8"/>
                </a:solidFill>
                <a:effectLst/>
                <a:ea typeface="Arial Unicode MS"/>
                <a:cs typeface="Arial Unicode MS"/>
              </a:rPr>
              <a:t>Treatment was chemotherapy and radiotherapy five days a week, for six weeks. </a:t>
            </a:r>
            <a:br>
              <a:rPr lang="en-US" sz="1600">
                <a:ln>
                  <a:noFill/>
                </a:ln>
                <a:solidFill>
                  <a:srgbClr val="005EB8"/>
                </a:solidFill>
                <a:effectLst/>
                <a:ea typeface="Arial Unicode MS"/>
                <a:cs typeface="Arial Unicode MS"/>
              </a:rPr>
            </a:br>
            <a:r>
              <a:rPr lang="en-US" sz="1600">
                <a:ln>
                  <a:noFill/>
                </a:ln>
                <a:solidFill>
                  <a:srgbClr val="005EB8"/>
                </a:solidFill>
                <a:effectLst/>
                <a:ea typeface="Arial Unicode MS"/>
                <a:cs typeface="Arial Unicode MS"/>
              </a:rPr>
              <a:t>I had three big operations. As the stoma nurses say, ‘We take a year of your life – </a:t>
            </a:r>
            <a:br>
              <a:rPr lang="en-US" sz="1600">
                <a:ln>
                  <a:noFill/>
                </a:ln>
                <a:solidFill>
                  <a:srgbClr val="005EB8"/>
                </a:solidFill>
                <a:effectLst/>
                <a:ea typeface="Arial Unicode MS"/>
                <a:cs typeface="Arial Unicode MS"/>
              </a:rPr>
            </a:br>
            <a:r>
              <a:rPr lang="en-US" sz="1600">
                <a:ln>
                  <a:noFill/>
                </a:ln>
                <a:solidFill>
                  <a:srgbClr val="005EB8"/>
                </a:solidFill>
                <a:effectLst/>
                <a:ea typeface="Arial Unicode MS"/>
                <a:cs typeface="Arial Unicode MS"/>
              </a:rPr>
              <a:t>and then give you back your life.’</a:t>
            </a:r>
            <a:endParaRPr lang="en-GB" sz="1600">
              <a:ln>
                <a:noFill/>
              </a:ln>
              <a:solidFill>
                <a:srgbClr val="005EB8"/>
              </a:solidFill>
              <a:effectLst/>
              <a:ea typeface="Arial Unicode MS"/>
              <a:cs typeface="Arial Unicode MS"/>
            </a:endParaRPr>
          </a:p>
          <a:p>
            <a:pPr>
              <a:spcAft>
                <a:spcPts val="800"/>
              </a:spcAft>
            </a:pPr>
            <a:r>
              <a:rPr lang="en-US" sz="1600">
                <a:ln>
                  <a:noFill/>
                </a:ln>
                <a:solidFill>
                  <a:srgbClr val="005EB8"/>
                </a:solidFill>
                <a:effectLst/>
                <a:ea typeface="Arial Unicode MS"/>
                <a:cs typeface="Arial Unicode MS"/>
              </a:rPr>
              <a:t>Looking on the bright side is the most important advice I could give anyone. </a:t>
            </a:r>
            <a:br>
              <a:rPr lang="en-US" sz="1600">
                <a:ln>
                  <a:noFill/>
                </a:ln>
                <a:solidFill>
                  <a:srgbClr val="005EB8"/>
                </a:solidFill>
                <a:effectLst/>
                <a:ea typeface="Arial Unicode MS"/>
                <a:cs typeface="Arial Unicode MS"/>
              </a:rPr>
            </a:br>
            <a:r>
              <a:rPr lang="en-US" sz="1600">
                <a:ln>
                  <a:noFill/>
                </a:ln>
                <a:solidFill>
                  <a:srgbClr val="005EB8"/>
                </a:solidFill>
                <a:effectLst/>
                <a:ea typeface="Arial Unicode MS"/>
                <a:cs typeface="Arial Unicode MS"/>
              </a:rPr>
              <a:t>Depression, worry and fear is as much an enemy as the cancer itself. </a:t>
            </a:r>
            <a:endParaRPr lang="en-GB" sz="1600">
              <a:ln>
                <a:noFill/>
              </a:ln>
              <a:solidFill>
                <a:srgbClr val="005EB8"/>
              </a:solidFill>
              <a:effectLst/>
              <a:ea typeface="Arial Unicode MS"/>
              <a:cs typeface="Arial Unicode MS"/>
            </a:endParaRPr>
          </a:p>
          <a:p>
            <a:pPr>
              <a:spcAft>
                <a:spcPts val="800"/>
              </a:spcAft>
            </a:pPr>
            <a:r>
              <a:rPr lang="en-US" sz="1600">
                <a:ln>
                  <a:noFill/>
                </a:ln>
                <a:solidFill>
                  <a:srgbClr val="005EB8"/>
                </a:solidFill>
                <a:effectLst/>
                <a:ea typeface="Arial Unicode MS"/>
                <a:cs typeface="Arial Unicode MS"/>
              </a:rPr>
              <a:t>If you’re nervous about bowel screening I’d say why are you waiting? Grab the opportunity. It can save your life. Symptoms or not, put your mind at rest. It’s a no-brainer. </a:t>
            </a:r>
            <a:endParaRPr lang="en-GB" sz="1600">
              <a:ln>
                <a:noFill/>
              </a:ln>
              <a:solidFill>
                <a:srgbClr val="005EB8"/>
              </a:solidFill>
              <a:effectLst/>
              <a:ea typeface="Arial Unicode MS"/>
              <a:cs typeface="Arial Unicode MS"/>
            </a:endParaRPr>
          </a:p>
          <a:p>
            <a:pPr>
              <a:spcAft>
                <a:spcPts val="800"/>
              </a:spcAft>
            </a:pPr>
            <a:r>
              <a:rPr lang="en-US" sz="1600">
                <a:ln>
                  <a:noFill/>
                </a:ln>
                <a:solidFill>
                  <a:srgbClr val="005EB8"/>
                </a:solidFill>
                <a:effectLst/>
                <a:ea typeface="Arial Unicode MS"/>
                <a:cs typeface="Arial Unicode MS"/>
              </a:rPr>
              <a:t>Now my stomas have been removed. I had one of the worst stages of cancer</a:t>
            </a:r>
            <a:r>
              <a:rPr lang="en-US" sz="1600">
                <a:solidFill>
                  <a:srgbClr val="005EB8"/>
                </a:solidFill>
                <a:ea typeface="Arial Unicode MS"/>
                <a:cs typeface="Arial Unicode MS"/>
              </a:rPr>
              <a:t> but </a:t>
            </a:r>
            <a:br>
              <a:rPr lang="en-US" sz="1600">
                <a:ln>
                  <a:noFill/>
                </a:ln>
                <a:solidFill>
                  <a:srgbClr val="005EB8"/>
                </a:solidFill>
                <a:effectLst/>
                <a:ea typeface="Arial Unicode MS"/>
                <a:cs typeface="Arial Unicode MS"/>
              </a:rPr>
            </a:br>
            <a:r>
              <a:rPr lang="en-US" sz="1600">
                <a:ln>
                  <a:noFill/>
                </a:ln>
                <a:solidFill>
                  <a:srgbClr val="005EB8"/>
                </a:solidFill>
                <a:effectLst/>
                <a:ea typeface="Arial Unicode MS"/>
                <a:cs typeface="Arial Unicode MS"/>
              </a:rPr>
              <a:t>thanks to screening, I’m clear of cancer, and I’m here.”</a:t>
            </a:r>
            <a:endParaRPr lang="en-GB" sz="1600">
              <a:ln>
                <a:noFill/>
              </a:ln>
              <a:solidFill>
                <a:srgbClr val="005EB8"/>
              </a:solidFill>
              <a:effectLst/>
              <a:ea typeface="Arial Unicode MS"/>
              <a:cs typeface="Arial Unicode MS"/>
            </a:endParaRPr>
          </a:p>
          <a:p>
            <a:r>
              <a:rPr lang="en-US" sz="1600">
                <a:ln>
                  <a:noFill/>
                </a:ln>
                <a:solidFill>
                  <a:srgbClr val="000000"/>
                </a:solidFill>
                <a:effectLst/>
                <a:ea typeface="Arial Unicode MS"/>
                <a:cs typeface="Arial Unicode MS"/>
              </a:rPr>
              <a:t>.</a:t>
            </a:r>
            <a:endParaRPr lang="en-GB" sz="1600">
              <a:ln>
                <a:noFill/>
              </a:ln>
              <a:solidFill>
                <a:srgbClr val="000000"/>
              </a:solidFill>
              <a:effectLst/>
              <a:ea typeface="Arial Unicode MS"/>
              <a:cs typeface="Arial Unicode MS"/>
            </a:endParaRPr>
          </a:p>
        </p:txBody>
      </p:sp>
      <p:pic>
        <p:nvPicPr>
          <p:cNvPr id="6" name="Content Placeholder 5" descr="A person smiling for the camera&#10;&#10;AI-generated content may be incorrect.">
            <a:extLst>
              <a:ext uri="{FF2B5EF4-FFF2-40B4-BE49-F238E27FC236}">
                <a16:creationId xmlns:a16="http://schemas.microsoft.com/office/drawing/2014/main" id="{2637C6C9-F576-BADC-A5F1-2A4537856B23}"/>
              </a:ext>
            </a:extLst>
          </p:cNvPr>
          <p:cNvPicPr>
            <a:picLocks noChangeAspect="1"/>
          </p:cNvPicPr>
          <p:nvPr/>
        </p:nvPicPr>
        <p:blipFill>
          <a:blip r:embed="rId3"/>
          <a:stretch>
            <a:fillRect/>
          </a:stretch>
        </p:blipFill>
        <p:spPr>
          <a:xfrm>
            <a:off x="432000" y="1601297"/>
            <a:ext cx="3808790" cy="3808790"/>
          </a:xfrm>
          <a:prstGeom prst="rect">
            <a:avLst/>
          </a:prstGeom>
        </p:spPr>
      </p:pic>
    </p:spTree>
    <p:extLst>
      <p:ext uri="{BB962C8B-B14F-4D97-AF65-F5344CB8AC3E}">
        <p14:creationId xmlns:p14="http://schemas.microsoft.com/office/powerpoint/2010/main" val="233959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B09162-E56C-03B4-B184-4906BCA2A42A}"/>
              </a:ext>
            </a:extLst>
          </p:cNvPr>
          <p:cNvSpPr>
            <a:spLocks noGrp="1"/>
          </p:cNvSpPr>
          <p:nvPr>
            <p:ph idx="1"/>
          </p:nvPr>
        </p:nvSpPr>
        <p:spPr>
          <a:xfrm>
            <a:off x="431999" y="1448063"/>
            <a:ext cx="7540748" cy="2227826"/>
          </a:xfrm>
        </p:spPr>
        <p:txBody>
          <a:bodyPr>
            <a:noAutofit/>
          </a:bodyPr>
          <a:lstStyle/>
          <a:p>
            <a:r>
              <a:rPr lang="en-GB" sz="1600" dirty="0"/>
              <a:t>“I truly believe the NHS bowel cancer screening programme saved my life. I’m 54, fit and healthy — a non-smoker and non-drinker who regularly runs, swims and lifts weights — and I had absolutely no symptoms.</a:t>
            </a:r>
          </a:p>
          <a:p>
            <a:r>
              <a:rPr lang="en-GB" sz="1600" dirty="0"/>
              <a:t>“My husband had completed his screening kit around six months before mine arrived in the post in August 2025. His result was normal, so when I sent mine off, </a:t>
            </a:r>
            <a:br>
              <a:rPr lang="en-GB" sz="1600" dirty="0"/>
            </a:br>
            <a:r>
              <a:rPr lang="en-GB" sz="1600" dirty="0"/>
              <a:t>I expected the same outcome. But within a week, I received a call from a nurse at Royal Cornwall Hospital. My FIT test had come back positive, with traces of blood found in my stool. I would need a colonoscopy.</a:t>
            </a:r>
          </a:p>
          <a:p>
            <a:endParaRPr lang="en-GB" sz="1600" dirty="0"/>
          </a:p>
        </p:txBody>
      </p:sp>
      <p:sp>
        <p:nvSpPr>
          <p:cNvPr id="4" name="Title 3">
            <a:extLst>
              <a:ext uri="{FF2B5EF4-FFF2-40B4-BE49-F238E27FC236}">
                <a16:creationId xmlns:a16="http://schemas.microsoft.com/office/drawing/2014/main" id="{98DECE8F-AC17-B71A-B457-88871419741E}"/>
              </a:ext>
            </a:extLst>
          </p:cNvPr>
          <p:cNvSpPr>
            <a:spLocks noGrp="1"/>
          </p:cNvSpPr>
          <p:nvPr>
            <p:ph type="title"/>
          </p:nvPr>
        </p:nvSpPr>
        <p:spPr/>
        <p:txBody>
          <a:bodyPr/>
          <a:lstStyle/>
          <a:p>
            <a:r>
              <a:rPr lang="en-GB" dirty="0"/>
              <a:t>Case study - Grace </a:t>
            </a:r>
          </a:p>
        </p:txBody>
      </p:sp>
      <p:pic>
        <p:nvPicPr>
          <p:cNvPr id="6" name="Picture 5" descr="A person with a tattoo on her neck&#10;&#10;AI-generated content may be incorrect.">
            <a:extLst>
              <a:ext uri="{FF2B5EF4-FFF2-40B4-BE49-F238E27FC236}">
                <a16:creationId xmlns:a16="http://schemas.microsoft.com/office/drawing/2014/main" id="{624318EE-8C9A-FFDF-A7CC-89A0CF75ABDC}"/>
              </a:ext>
            </a:extLst>
          </p:cNvPr>
          <p:cNvPicPr>
            <a:picLocks noChangeAspect="1"/>
          </p:cNvPicPr>
          <p:nvPr/>
        </p:nvPicPr>
        <p:blipFill>
          <a:blip r:embed="rId2"/>
          <a:srcRect l="14626" t="-254" r="13022" b="254"/>
          <a:stretch>
            <a:fillRect/>
          </a:stretch>
        </p:blipFill>
        <p:spPr>
          <a:xfrm>
            <a:off x="8306559" y="722621"/>
            <a:ext cx="3453441" cy="2706379"/>
          </a:xfrm>
          <a:prstGeom prst="rect">
            <a:avLst/>
          </a:prstGeom>
        </p:spPr>
      </p:pic>
      <p:sp>
        <p:nvSpPr>
          <p:cNvPr id="7" name="Content Placeholder 1">
            <a:extLst>
              <a:ext uri="{FF2B5EF4-FFF2-40B4-BE49-F238E27FC236}">
                <a16:creationId xmlns:a16="http://schemas.microsoft.com/office/drawing/2014/main" id="{7B28BCBF-B25B-301A-F514-4F28C92F1A3B}"/>
              </a:ext>
            </a:extLst>
          </p:cNvPr>
          <p:cNvSpPr txBox="1">
            <a:spLocks/>
          </p:cNvSpPr>
          <p:nvPr/>
        </p:nvSpPr>
        <p:spPr>
          <a:xfrm>
            <a:off x="431998" y="3579876"/>
            <a:ext cx="11504361" cy="44736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“During the colonoscopy in September, several polyps were found and a biopsy confirmed that one contained cancer. When the hospital called asking me to come in to discuss the results, I already knew it wasn't good news. My whole world fell apart. I had my first ever panic attack and could only think about how I was going to tell my husband and two sons.</a:t>
            </a:r>
          </a:p>
          <a:p>
            <a:r>
              <a:rPr lang="en-GB" sz="1600" dirty="0"/>
              <a:t>“But later scans brought me some relief. The cancer was confirmed as stage 1 — it hadn’t spread to other organs. In November, I had an anterior resection to remove the cancerous polyp, along with a temporary ileostomy to allow my bowel to heal. I’ll have annual colonoscopies for the next five years.</a:t>
            </a:r>
          </a:p>
          <a:p>
            <a:r>
              <a:rPr lang="en-GB" sz="1600" dirty="0"/>
              <a:t>“My physical recovery has been good, which I put down to my fitness, but the emotional impact has been much harder so I’m having weekly counselling. I still feel very shocked about the diagnosis and having to deal with the stoma is a constant reminder. But I was very lucky that it was found early and has been dealt with.</a:t>
            </a:r>
          </a:p>
          <a:p>
            <a:r>
              <a:rPr lang="en-GB" sz="1600" dirty="0"/>
              <a:t>“So my message to anyone who receives a bowel cancer screening kit is simple: please do it. You have nothing to lose, and it could save your life.”</a:t>
            </a:r>
          </a:p>
          <a:p>
            <a:endParaRPr lang="en-GB" sz="1600" dirty="0"/>
          </a:p>
        </p:txBody>
      </p:sp>
    </p:spTree>
    <p:extLst>
      <p:ext uri="{BB962C8B-B14F-4D97-AF65-F5344CB8AC3E}">
        <p14:creationId xmlns:p14="http://schemas.microsoft.com/office/powerpoint/2010/main" val="283304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D9C235-F159-BA80-801F-A6D616E1FE88}"/>
              </a:ext>
            </a:extLst>
          </p:cNvPr>
          <p:cNvSpPr>
            <a:spLocks noGrp="1"/>
          </p:cNvSpPr>
          <p:nvPr>
            <p:ph idx="1"/>
          </p:nvPr>
        </p:nvSpPr>
        <p:spPr>
          <a:xfrm>
            <a:off x="552000" y="1729680"/>
            <a:ext cx="11088000" cy="3969603"/>
          </a:xfrm>
        </p:spPr>
        <p:txBody>
          <a:bodyPr vert="horz" lIns="0" tIns="0" rIns="0" bIns="0" rtlCol="0" anchor="t">
            <a:noAutofit/>
          </a:bodyPr>
          <a:lstStyle/>
          <a:p>
            <a:r>
              <a:rPr lang="en-GB" sz="2000" b="1">
                <a:solidFill>
                  <a:srgbClr val="005EB8"/>
                </a:solidFill>
                <a:latin typeface="Arial" panose="020B0604020202020204" pitchFamily="34" charset="0"/>
                <a:cs typeface="Arial" panose="020B0604020202020204" pitchFamily="34" charset="0"/>
              </a:rPr>
              <a:t>Is your bowel cancer screening kit sitting at the back of a drawer?</a:t>
            </a:r>
          </a:p>
          <a:p>
            <a:r>
              <a:rPr lang="en-GB" sz="2000">
                <a:solidFill>
                  <a:srgbClr val="005EB8"/>
                </a:solidFill>
                <a:latin typeface="Arial"/>
                <a:cs typeface="Arial"/>
              </a:rPr>
              <a:t>If you’re 50 to 74, you should have received your NHS bowel cancer screening (FIT) kit through the post. That’s because the NHS automatically sends a kit every two years to everyone in that age range. </a:t>
            </a:r>
          </a:p>
          <a:p>
            <a:r>
              <a:rPr lang="en-GB" sz="2000">
                <a:solidFill>
                  <a:srgbClr val="005EB8"/>
                </a:solidFill>
                <a:latin typeface="Arial" panose="020B0604020202020204" pitchFamily="34" charset="0"/>
                <a:cs typeface="Arial" panose="020B0604020202020204" pitchFamily="34" charset="0"/>
              </a:rPr>
              <a:t>Out of every 5,000 people who use their test kit, nine turn out to have cancer. But if it’s spotted earlier, the chances of recovering from bowel cancer are higher. </a:t>
            </a:r>
          </a:p>
          <a:p>
            <a:r>
              <a:rPr lang="en-GB" sz="2000">
                <a:solidFill>
                  <a:srgbClr val="005EB8"/>
                </a:solidFill>
                <a:latin typeface="Arial" panose="020B0604020202020204" pitchFamily="34" charset="0"/>
                <a:cs typeface="Arial" panose="020B0604020202020204" pitchFamily="34" charset="0"/>
              </a:rPr>
              <a:t>The test can be done in the comfort of your home and only needs a tiny sample of poo to test for signs of cancer. </a:t>
            </a:r>
          </a:p>
          <a:p>
            <a:r>
              <a:rPr lang="en-GB" sz="2000">
                <a:solidFill>
                  <a:srgbClr val="005EB8"/>
                </a:solidFill>
                <a:latin typeface="Arial" panose="020B0604020202020204" pitchFamily="34" charset="0"/>
                <a:cs typeface="Arial" panose="020B0604020202020204" pitchFamily="34" charset="0"/>
              </a:rPr>
              <a:t>April is Bowel Cancer Awareness Month so there’s no better time to dig out the bowel cancer testing kit that you hid in that bottom drawer or look out for it in the post. And then put it by the loo. Don’t put it off. </a:t>
            </a:r>
          </a:p>
          <a:p>
            <a:r>
              <a:rPr lang="en-GB" sz="2000">
                <a:solidFill>
                  <a:srgbClr val="005EB8"/>
                </a:solidFill>
                <a:latin typeface="Arial"/>
                <a:cs typeface="Arial"/>
              </a:rPr>
              <a:t>Find out more about bowel cancer screening at </a:t>
            </a:r>
            <a:r>
              <a:rPr lang="en-GB" sz="2000">
                <a:cs typeface="Arial"/>
                <a:hlinkClick r:id="rId3"/>
              </a:rPr>
              <a:t>nhs.uk/bowel</a:t>
            </a:r>
            <a:r>
              <a:rPr lang="en-GB">
                <a:cs typeface="Arial"/>
              </a:rPr>
              <a:t>.</a:t>
            </a:r>
          </a:p>
          <a:p>
            <a:r>
              <a:rPr lang="en-GB">
                <a:cs typeface="Arial"/>
              </a:rPr>
              <a:t>  </a:t>
            </a:r>
            <a:endParaRPr lang="en-GB"/>
          </a:p>
          <a:p>
            <a:endParaRPr lang="en-GB">
              <a:cs typeface="Arial"/>
            </a:endParaRPr>
          </a:p>
          <a:p>
            <a:endParaRPr lang="en-GB">
              <a:cs typeface="Arial"/>
            </a:endParaRPr>
          </a:p>
          <a:p>
            <a:endParaRPr lang="en-GB">
              <a:cs typeface="Arial"/>
            </a:endParaRPr>
          </a:p>
        </p:txBody>
      </p:sp>
      <p:sp>
        <p:nvSpPr>
          <p:cNvPr id="4" name="Title 3">
            <a:extLst>
              <a:ext uri="{FF2B5EF4-FFF2-40B4-BE49-F238E27FC236}">
                <a16:creationId xmlns:a16="http://schemas.microsoft.com/office/drawing/2014/main" id="{E3ECB8EB-1A5A-5FC6-CC25-6795E9DFD0D9}"/>
              </a:ext>
            </a:extLst>
          </p:cNvPr>
          <p:cNvSpPr>
            <a:spLocks noGrp="1"/>
          </p:cNvSpPr>
          <p:nvPr>
            <p:ph type="title"/>
          </p:nvPr>
        </p:nvSpPr>
        <p:spPr>
          <a:xfrm>
            <a:off x="469678" y="293531"/>
            <a:ext cx="11404154" cy="865186"/>
          </a:xfrm>
        </p:spPr>
        <p:txBody>
          <a:bodyPr>
            <a:normAutofit/>
          </a:bodyPr>
          <a:lstStyle/>
          <a:p>
            <a:r>
              <a:rPr lang="en-GB"/>
              <a:t>Bowel cancer screening example copy</a:t>
            </a:r>
          </a:p>
        </p:txBody>
      </p:sp>
      <p:sp>
        <p:nvSpPr>
          <p:cNvPr id="6" name="Text Placeholder 5">
            <a:extLst>
              <a:ext uri="{FF2B5EF4-FFF2-40B4-BE49-F238E27FC236}">
                <a16:creationId xmlns:a16="http://schemas.microsoft.com/office/drawing/2014/main" id="{4BE37788-CFAC-B4F8-E136-A5914959E4A9}"/>
              </a:ext>
            </a:extLst>
          </p:cNvPr>
          <p:cNvSpPr>
            <a:spLocks noGrp="1"/>
          </p:cNvSpPr>
          <p:nvPr>
            <p:ph type="body" sz="quarter" idx="13"/>
          </p:nvPr>
        </p:nvSpPr>
        <p:spPr>
          <a:xfrm>
            <a:off x="469678" y="1158717"/>
            <a:ext cx="12217199" cy="1141927"/>
          </a:xfrm>
        </p:spPr>
        <p:txBody>
          <a:bodyPr/>
          <a:lstStyle/>
          <a:p>
            <a:r>
              <a:rPr lang="en-GB"/>
              <a:t>Suggested newsletter text to encourage people to take up the offer of screening</a:t>
            </a:r>
          </a:p>
          <a:p>
            <a:endParaRPr lang="en-GB"/>
          </a:p>
        </p:txBody>
      </p:sp>
    </p:spTree>
    <p:extLst>
      <p:ext uri="{BB962C8B-B14F-4D97-AF65-F5344CB8AC3E}">
        <p14:creationId xmlns:p14="http://schemas.microsoft.com/office/powerpoint/2010/main" val="400183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82769B-F08F-D707-ECE8-12E0224657D8}"/>
              </a:ext>
            </a:extLst>
          </p:cNvPr>
          <p:cNvSpPr>
            <a:spLocks noGrp="1"/>
          </p:cNvSpPr>
          <p:nvPr>
            <p:ph idx="1"/>
          </p:nvPr>
        </p:nvSpPr>
        <p:spPr>
          <a:xfrm>
            <a:off x="432000" y="1613050"/>
            <a:ext cx="11088000" cy="4553834"/>
          </a:xfrm>
        </p:spPr>
        <p:txBody>
          <a:bodyPr vert="horz" lIns="0" tIns="0" rIns="0" bIns="0" rtlCol="0" anchor="t">
            <a:normAutofit fontScale="25000" lnSpcReduction="20000"/>
          </a:bodyPr>
          <a:lstStyle/>
          <a:p>
            <a:r>
              <a:rPr lang="en-GB" sz="3600" dirty="0">
                <a:solidFill>
                  <a:srgbClr val="005EB8"/>
                </a:solidFill>
                <a:hlinkClick r:id="rId3" action="ppaction://hlinksldjump">
                  <a:extLst>
                    <a:ext uri="{A12FA001-AC4F-418D-AE19-62706E023703}">
                      <ahyp:hlinkClr xmlns:ahyp="http://schemas.microsoft.com/office/drawing/2018/hyperlinkcolor" val="tx"/>
                    </a:ext>
                  </a:extLst>
                </a:hlinkClick>
              </a:rPr>
              <a:t>About this toolkit</a:t>
            </a:r>
            <a:endParaRPr lang="en-GB" sz="3600" dirty="0">
              <a:solidFill>
                <a:srgbClr val="005EB8"/>
              </a:solidFill>
            </a:endParaRPr>
          </a:p>
          <a:p>
            <a:r>
              <a:rPr lang="en-GB" sz="3600" dirty="0">
                <a:solidFill>
                  <a:srgbClr val="005EB8"/>
                </a:solidFill>
                <a:hlinkClick r:id="rId4" action="ppaction://hlinksldjump"/>
              </a:rPr>
              <a:t>20 years of bowel cancer screening </a:t>
            </a:r>
            <a:endParaRPr lang="en-GB" sz="3600" dirty="0">
              <a:solidFill>
                <a:srgbClr val="005EB8"/>
              </a:solidFill>
            </a:endParaRPr>
          </a:p>
          <a:p>
            <a:r>
              <a:rPr lang="en-GB" sz="3600" dirty="0">
                <a:solidFill>
                  <a:srgbClr val="005EB8"/>
                </a:solidFill>
                <a:hlinkClick r:id="rId5" action="ppaction://hlinksldjump"/>
              </a:rPr>
              <a:t>Timeline</a:t>
            </a:r>
            <a:endParaRPr lang="en-GB" sz="3600" dirty="0">
              <a:solidFill>
                <a:srgbClr val="005EB8"/>
              </a:solidFill>
            </a:endParaRPr>
          </a:p>
          <a:p>
            <a:r>
              <a:rPr lang="en-GB" sz="3600" dirty="0">
                <a:solidFill>
                  <a:srgbClr val="005EB8"/>
                </a:solidFill>
                <a:hlinkClick r:id="rId6" action="ppaction://hlinksldjump">
                  <a:extLst>
                    <a:ext uri="{A12FA001-AC4F-418D-AE19-62706E023703}">
                      <ahyp:hlinkClr xmlns:ahyp="http://schemas.microsoft.com/office/drawing/2018/hyperlinkcolor" val="tx"/>
                    </a:ext>
                  </a:extLst>
                </a:hlinkClick>
              </a:rPr>
              <a:t>Key messages – bowel cancer</a:t>
            </a:r>
            <a:r>
              <a:rPr lang="en-GB" sz="3600" dirty="0">
                <a:solidFill>
                  <a:srgbClr val="005EB8"/>
                </a:solidFill>
                <a:hlinkClick r:id="" action="ppaction://noaction"/>
              </a:rPr>
              <a:t> screening</a:t>
            </a:r>
            <a:endParaRPr lang="en-GB" sz="3600" dirty="0">
              <a:solidFill>
                <a:srgbClr val="005EB8"/>
              </a:solidFill>
              <a:cs typeface="Arial"/>
              <a:hlinkClick r:id="" action="ppaction://noaction"/>
            </a:endParaRPr>
          </a:p>
          <a:p>
            <a:r>
              <a:rPr lang="en-GB" sz="3600" dirty="0">
                <a:solidFill>
                  <a:srgbClr val="005EB8"/>
                </a:solidFill>
                <a:cs typeface="Arial"/>
                <a:hlinkClick r:id="rId7" action="ppaction://hlinksldjump"/>
              </a:rPr>
              <a:t>Key messages – completing your FIT kit</a:t>
            </a:r>
            <a:endParaRPr lang="en-GB" sz="3600" dirty="0">
              <a:solidFill>
                <a:srgbClr val="005EB8"/>
              </a:solidFill>
            </a:endParaRPr>
          </a:p>
          <a:p>
            <a:r>
              <a:rPr lang="en-GB" sz="3600" dirty="0">
                <a:solidFill>
                  <a:srgbClr val="005EB8"/>
                </a:solidFill>
                <a:hlinkClick r:id="rId8" action="ppaction://hlinksldjump">
                  <a:extLst>
                    <a:ext uri="{A12FA001-AC4F-418D-AE19-62706E023703}">
                      <ahyp:hlinkClr xmlns:ahyp="http://schemas.microsoft.com/office/drawing/2018/hyperlinkcolor" val="tx"/>
                    </a:ext>
                  </a:extLst>
                </a:hlinkClick>
              </a:rPr>
              <a:t>Key messages – Lynch syndrome</a:t>
            </a:r>
            <a:endParaRPr lang="en-GB" sz="3600" dirty="0">
              <a:solidFill>
                <a:srgbClr val="005EB8"/>
              </a:solidFill>
            </a:endParaRPr>
          </a:p>
          <a:p>
            <a:r>
              <a:rPr lang="en-GB" sz="3600" dirty="0">
                <a:solidFill>
                  <a:srgbClr val="005EB8"/>
                </a:solidFill>
                <a:cs typeface="Arial"/>
                <a:hlinkClick r:id="rId9" action="ppaction://hlinksldjump">
                  <a:extLst>
                    <a:ext uri="{A12FA001-AC4F-418D-AE19-62706E023703}">
                      <ahyp:hlinkClr xmlns:ahyp="http://schemas.microsoft.com/office/drawing/2018/hyperlinkcolor" val="tx"/>
                    </a:ext>
                  </a:extLst>
                </a:hlinkClick>
              </a:rPr>
              <a:t>Useful information</a:t>
            </a:r>
            <a:endParaRPr lang="en-GB" sz="3600" dirty="0">
              <a:solidFill>
                <a:srgbClr val="005EB8"/>
              </a:solidFill>
              <a:cs typeface="Arial"/>
            </a:endParaRPr>
          </a:p>
          <a:p>
            <a:r>
              <a:rPr lang="en-GB" sz="3600" dirty="0">
                <a:solidFill>
                  <a:srgbClr val="005EB8"/>
                </a:solidFill>
                <a:hlinkClick r:id="rId10" action="ppaction://hlinksldjump">
                  <a:extLst>
                    <a:ext uri="{A12FA001-AC4F-418D-AE19-62706E023703}">
                      <ahyp:hlinkClr xmlns:ahyp="http://schemas.microsoft.com/office/drawing/2018/hyperlinkcolor" val="tx"/>
                    </a:ext>
                  </a:extLst>
                </a:hlinkClick>
              </a:rPr>
              <a:t>Posters</a:t>
            </a:r>
            <a:endParaRPr lang="en-GB" sz="3600" dirty="0">
              <a:solidFill>
                <a:srgbClr val="005EB8"/>
              </a:solidFill>
            </a:endParaRPr>
          </a:p>
          <a:p>
            <a:r>
              <a:rPr lang="en-GB" sz="3600" dirty="0">
                <a:solidFill>
                  <a:srgbClr val="005EB8"/>
                </a:solidFill>
                <a:hlinkClick r:id="rId11" action="ppaction://hlinksldjump">
                  <a:extLst>
                    <a:ext uri="{A12FA001-AC4F-418D-AE19-62706E023703}">
                      <ahyp:hlinkClr xmlns:ahyp="http://schemas.microsoft.com/office/drawing/2018/hyperlinkcolor" val="tx"/>
                    </a:ext>
                  </a:extLst>
                </a:hlinkClick>
              </a:rPr>
              <a:t>Digital display screen assets</a:t>
            </a:r>
            <a:endParaRPr lang="en-GB" sz="3600" dirty="0">
              <a:solidFill>
                <a:srgbClr val="005EB8"/>
              </a:solidFill>
            </a:endParaRPr>
          </a:p>
          <a:p>
            <a:r>
              <a:rPr lang="en-GB" sz="3600" dirty="0">
                <a:solidFill>
                  <a:srgbClr val="005EB8"/>
                </a:solidFill>
                <a:hlinkClick r:id="rId12" action="ppaction://hlinksldjump"/>
              </a:rPr>
              <a:t>Web banners</a:t>
            </a:r>
            <a:endParaRPr lang="en-GB" sz="3600" dirty="0">
              <a:solidFill>
                <a:srgbClr val="005EB8"/>
              </a:solidFill>
            </a:endParaRPr>
          </a:p>
          <a:p>
            <a:r>
              <a:rPr lang="en-GB" sz="3600" dirty="0">
                <a:solidFill>
                  <a:srgbClr val="005EB8"/>
                </a:solidFill>
                <a:hlinkClick r:id="rId13" action="ppaction://hlinksldjump">
                  <a:extLst>
                    <a:ext uri="{A12FA001-AC4F-418D-AE19-62706E023703}">
                      <ahyp:hlinkClr xmlns:ahyp="http://schemas.microsoft.com/office/drawing/2018/hyperlinkcolor" val="tx"/>
                    </a:ext>
                  </a:extLst>
                </a:hlinkClick>
              </a:rPr>
              <a:t>Email signature banners</a:t>
            </a:r>
            <a:endParaRPr lang="en-GB" sz="3600" dirty="0">
              <a:solidFill>
                <a:srgbClr val="005EB8"/>
              </a:solidFill>
            </a:endParaRPr>
          </a:p>
          <a:p>
            <a:r>
              <a:rPr lang="en-GB" sz="3600" dirty="0">
                <a:solidFill>
                  <a:srgbClr val="005EB8"/>
                </a:solidFill>
                <a:hlinkClick r:id="rId14" action="ppaction://hlinksldjump">
                  <a:extLst>
                    <a:ext uri="{A12FA001-AC4F-418D-AE19-62706E023703}">
                      <ahyp:hlinkClr xmlns:ahyp="http://schemas.microsoft.com/office/drawing/2018/hyperlinkcolor" val="tx"/>
                    </a:ext>
                  </a:extLst>
                </a:hlinkClick>
              </a:rPr>
              <a:t>Social media assets</a:t>
            </a:r>
            <a:endParaRPr lang="en-GB" sz="3600" dirty="0">
              <a:solidFill>
                <a:srgbClr val="005EB8"/>
              </a:solidFill>
            </a:endParaRPr>
          </a:p>
          <a:p>
            <a:r>
              <a:rPr lang="en-GB" sz="3600" dirty="0">
                <a:solidFill>
                  <a:srgbClr val="005EB8"/>
                </a:solidFill>
                <a:hlinkClick r:id="rId15" action="ppaction://hlinksldjump">
                  <a:extLst>
                    <a:ext uri="{A12FA001-AC4F-418D-AE19-62706E023703}">
                      <ahyp:hlinkClr xmlns:ahyp="http://schemas.microsoft.com/office/drawing/2018/hyperlinkcolor" val="tx"/>
                    </a:ext>
                  </a:extLst>
                </a:hlinkClick>
              </a:rPr>
              <a:t>Example posts</a:t>
            </a:r>
          </a:p>
          <a:p>
            <a:r>
              <a:rPr lang="en-GB" sz="3600" dirty="0">
                <a:solidFill>
                  <a:srgbClr val="005EB8"/>
                </a:solidFill>
                <a:hlinkClick r:id="rId16" action="ppaction://hlinksldjump">
                  <a:extLst>
                    <a:ext uri="{A12FA001-AC4F-418D-AE19-62706E023703}">
                      <ahyp:hlinkClr xmlns:ahyp="http://schemas.microsoft.com/office/drawing/2018/hyperlinkcolor" val="tx"/>
                    </a:ext>
                  </a:extLst>
                </a:hlinkClick>
              </a:rPr>
              <a:t>Case study - Stephen</a:t>
            </a:r>
            <a:endParaRPr lang="en-GB" sz="3600" dirty="0">
              <a:solidFill>
                <a:srgbClr val="005EB8"/>
              </a:solidFill>
            </a:endParaRPr>
          </a:p>
          <a:p>
            <a:r>
              <a:rPr lang="en-GB" sz="3600" dirty="0">
                <a:solidFill>
                  <a:srgbClr val="005EB8"/>
                </a:solidFill>
                <a:hlinkClick r:id="rId17" action="ppaction://hlinksldjump"/>
              </a:rPr>
              <a:t>Case study – Phil</a:t>
            </a:r>
            <a:endParaRPr lang="en-GB" sz="3600" dirty="0">
              <a:solidFill>
                <a:srgbClr val="005EB8"/>
              </a:solidFill>
            </a:endParaRPr>
          </a:p>
          <a:p>
            <a:r>
              <a:rPr lang="en-GB" sz="3600" dirty="0">
                <a:solidFill>
                  <a:srgbClr val="005EB8"/>
                </a:solidFill>
                <a:hlinkClick r:id="rId18" action="ppaction://hlinksldjump"/>
              </a:rPr>
              <a:t>Case study- Grace</a:t>
            </a:r>
            <a:endParaRPr lang="en-GB" sz="3600" dirty="0">
              <a:solidFill>
                <a:srgbClr val="005EB8"/>
              </a:solidFill>
            </a:endParaRPr>
          </a:p>
          <a:p>
            <a:r>
              <a:rPr lang="en-GB" sz="3600" dirty="0">
                <a:solidFill>
                  <a:srgbClr val="005EB8"/>
                </a:solidFill>
                <a:hlinkClick r:id="rId19" action="ppaction://hlinksldjump">
                  <a:extLst>
                    <a:ext uri="{A12FA001-AC4F-418D-AE19-62706E023703}">
                      <ahyp:hlinkClr xmlns:ahyp="http://schemas.microsoft.com/office/drawing/2018/hyperlinkcolor" val="tx"/>
                    </a:ext>
                  </a:extLst>
                </a:hlinkClick>
              </a:rPr>
              <a:t>Bowel cancer screening example copy</a:t>
            </a:r>
            <a:endParaRPr lang="en-GB" sz="3600" dirty="0">
              <a:solidFill>
                <a:srgbClr val="005EB8"/>
              </a:solidFill>
              <a:hlinkClick r:id="rId16" action="ppaction://hlinksldjump">
                <a:extLst>
                  <a:ext uri="{A12FA001-AC4F-418D-AE19-62706E023703}">
                    <ahyp:hlinkClr xmlns:ahyp="http://schemas.microsoft.com/office/drawing/2018/hyperlinkcolor" val="tx"/>
                  </a:ext>
                </a:extLst>
              </a:hlinkClick>
            </a:endParaRPr>
          </a:p>
          <a:p>
            <a:r>
              <a:rPr lang="en-GB" sz="3600" dirty="0">
                <a:solidFill>
                  <a:srgbClr val="005EB8"/>
                </a:solidFill>
                <a:hlinkClick r:id="rId20" action="ppaction://hlinksldjump">
                  <a:extLst>
                    <a:ext uri="{A12FA001-AC4F-418D-AE19-62706E023703}">
                      <ahyp:hlinkClr xmlns:ahyp="http://schemas.microsoft.com/office/drawing/2018/hyperlinkcolor" val="tx"/>
                    </a:ext>
                  </a:extLst>
                </a:hlinkClick>
              </a:rPr>
              <a:t>Translated bowel cancer screening materials </a:t>
            </a:r>
            <a:endParaRPr lang="en-GB" sz="3600" dirty="0">
              <a:solidFill>
                <a:srgbClr val="005EB8"/>
              </a:solidFill>
            </a:endParaRPr>
          </a:p>
          <a:p>
            <a:r>
              <a:rPr lang="en-GB" sz="3600" dirty="0">
                <a:solidFill>
                  <a:srgbClr val="005EB8"/>
                </a:solidFill>
                <a:hlinkClick r:id="rId21" action="ppaction://hlinksldjump">
                  <a:extLst>
                    <a:ext uri="{A12FA001-AC4F-418D-AE19-62706E023703}">
                      <ahyp:hlinkClr xmlns:ahyp="http://schemas.microsoft.com/office/drawing/2018/hyperlinkcolor" val="tx"/>
                    </a:ext>
                  </a:extLst>
                </a:hlinkClick>
              </a:rPr>
              <a:t>Social media quote cards</a:t>
            </a:r>
            <a:endParaRPr lang="en-GB" sz="3600" dirty="0">
              <a:solidFill>
                <a:srgbClr val="005EB8"/>
              </a:solidFill>
            </a:endParaRPr>
          </a:p>
          <a:p>
            <a:r>
              <a:rPr lang="en-GB" sz="3600" dirty="0">
                <a:solidFill>
                  <a:srgbClr val="005EB8"/>
                </a:solidFill>
                <a:hlinkClick r:id="rId22" action="ppaction://hlinksldjump">
                  <a:extLst>
                    <a:ext uri="{A12FA001-AC4F-418D-AE19-62706E023703}">
                      <ahyp:hlinkClr xmlns:ahyp="http://schemas.microsoft.com/office/drawing/2018/hyperlinkcolor" val="tx"/>
                    </a:ext>
                  </a:extLst>
                </a:hlinkClick>
              </a:rPr>
              <a:t>Articles on bowel cancer and screening</a:t>
            </a:r>
            <a:endParaRPr lang="en-GB" sz="3600" dirty="0">
              <a:solidFill>
                <a:srgbClr val="005EB8"/>
              </a:solidFill>
            </a:endParaRPr>
          </a:p>
          <a:p>
            <a:r>
              <a:rPr lang="en-GB" sz="3600" dirty="0">
                <a:solidFill>
                  <a:srgbClr val="005EB8"/>
                </a:solidFill>
                <a:hlinkClick r:id="rId23" action="ppaction://hlinksldjump">
                  <a:extLst>
                    <a:ext uri="{A12FA001-AC4F-418D-AE19-62706E023703}">
                      <ahyp:hlinkClr xmlns:ahyp="http://schemas.microsoft.com/office/drawing/2018/hyperlinkcolor" val="tx"/>
                    </a:ext>
                  </a:extLst>
                </a:hlinkClick>
              </a:rPr>
              <a:t>Useful links</a:t>
            </a:r>
            <a:endParaRPr lang="en-GB" sz="3600" dirty="0">
              <a:solidFill>
                <a:srgbClr val="005EB8"/>
              </a:solidFill>
            </a:endParaRPr>
          </a:p>
          <a:p>
            <a:endParaRPr lang="en-GB" dirty="0"/>
          </a:p>
          <a:p>
            <a:endParaRPr lang="en-GB" dirty="0"/>
          </a:p>
        </p:txBody>
      </p:sp>
      <p:sp>
        <p:nvSpPr>
          <p:cNvPr id="4" name="Title 3">
            <a:extLst>
              <a:ext uri="{FF2B5EF4-FFF2-40B4-BE49-F238E27FC236}">
                <a16:creationId xmlns:a16="http://schemas.microsoft.com/office/drawing/2014/main" id="{28C1E68A-0D35-8A9B-51F9-B545BB27B57A}"/>
              </a:ext>
            </a:extLst>
          </p:cNvPr>
          <p:cNvSpPr>
            <a:spLocks noGrp="1"/>
          </p:cNvSpPr>
          <p:nvPr>
            <p:ph type="title"/>
          </p:nvPr>
        </p:nvSpPr>
        <p:spPr/>
        <p:txBody>
          <a:bodyPr/>
          <a:lstStyle/>
          <a:p>
            <a:r>
              <a:rPr lang="en-GB"/>
              <a:t>Contents</a:t>
            </a:r>
          </a:p>
        </p:txBody>
      </p:sp>
      <p:pic>
        <p:nvPicPr>
          <p:cNvPr id="5" name="Picture 4" descr="A woman smiling and holding a cup of tea&#10;&#10;Caption: Have you done your bowel cancer screening test?">
            <a:extLst>
              <a:ext uri="{FF2B5EF4-FFF2-40B4-BE49-F238E27FC236}">
                <a16:creationId xmlns:a16="http://schemas.microsoft.com/office/drawing/2014/main" id="{6D04D7D9-94FC-51CD-39E1-1C1A59AA6981}"/>
              </a:ext>
            </a:extLst>
          </p:cNvPr>
          <p:cNvPicPr>
            <a:picLocks noChangeAspect="1"/>
          </p:cNvPicPr>
          <p:nvPr/>
        </p:nvPicPr>
        <p:blipFill>
          <a:blip r:embed="rId24"/>
          <a:stretch>
            <a:fillRect/>
          </a:stretch>
        </p:blipFill>
        <p:spPr>
          <a:xfrm>
            <a:off x="7941978" y="1854285"/>
            <a:ext cx="3818022" cy="3818022"/>
          </a:xfrm>
          <a:prstGeom prst="rect">
            <a:avLst/>
          </a:prstGeom>
        </p:spPr>
      </p:pic>
    </p:spTree>
    <p:extLst>
      <p:ext uri="{BB962C8B-B14F-4D97-AF65-F5344CB8AC3E}">
        <p14:creationId xmlns:p14="http://schemas.microsoft.com/office/powerpoint/2010/main" val="181890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664302-771C-8555-3CAF-63D02277A15F}"/>
              </a:ext>
            </a:extLst>
          </p:cNvPr>
          <p:cNvSpPr>
            <a:spLocks noGrp="1"/>
          </p:cNvSpPr>
          <p:nvPr>
            <p:ph idx="1"/>
          </p:nvPr>
        </p:nvSpPr>
        <p:spPr>
          <a:xfrm>
            <a:off x="3371278" y="4381402"/>
            <a:ext cx="4234661" cy="2486182"/>
          </a:xfrm>
        </p:spPr>
        <p:txBody>
          <a:bodyPr vert="horz" lIns="0" tIns="0" rIns="0" bIns="0" rtlCol="0" anchor="t">
            <a:normAutofit/>
          </a:bodyPr>
          <a:lstStyle/>
          <a:p>
            <a:r>
              <a:rPr lang="en-GB" sz="2000"/>
              <a:t>Posters in English, Arabic, Punjabi, Bengali, Farsi, Gujarati, Hindi, Polish, Romanian, Somali, Turkish and Urdu. </a:t>
            </a:r>
          </a:p>
        </p:txBody>
      </p:sp>
      <p:sp>
        <p:nvSpPr>
          <p:cNvPr id="3" name="Text Placeholder 2">
            <a:extLst>
              <a:ext uri="{FF2B5EF4-FFF2-40B4-BE49-F238E27FC236}">
                <a16:creationId xmlns:a16="http://schemas.microsoft.com/office/drawing/2014/main" id="{C07FC58B-804C-178D-99A5-572CB476242D}"/>
              </a:ext>
            </a:extLst>
          </p:cNvPr>
          <p:cNvSpPr>
            <a:spLocks noGrp="1"/>
          </p:cNvSpPr>
          <p:nvPr>
            <p:ph type="body" sz="quarter" idx="13"/>
          </p:nvPr>
        </p:nvSpPr>
        <p:spPr>
          <a:xfrm>
            <a:off x="431999" y="1297186"/>
            <a:ext cx="12094297" cy="577927"/>
          </a:xfrm>
        </p:spPr>
        <p:txBody>
          <a:bodyPr/>
          <a:lstStyle/>
          <a:p>
            <a:r>
              <a:rPr lang="en-GB"/>
              <a:t>Available in 12 languages to encourage uptake in underserved communities</a:t>
            </a:r>
          </a:p>
        </p:txBody>
      </p:sp>
      <p:sp>
        <p:nvSpPr>
          <p:cNvPr id="4" name="Title 3">
            <a:extLst>
              <a:ext uri="{FF2B5EF4-FFF2-40B4-BE49-F238E27FC236}">
                <a16:creationId xmlns:a16="http://schemas.microsoft.com/office/drawing/2014/main" id="{6D7A03A5-DF59-FE6D-71F3-86471AFAEF4A}"/>
              </a:ext>
            </a:extLst>
          </p:cNvPr>
          <p:cNvSpPr>
            <a:spLocks noGrp="1"/>
          </p:cNvSpPr>
          <p:nvPr>
            <p:ph type="title"/>
          </p:nvPr>
        </p:nvSpPr>
        <p:spPr/>
        <p:txBody>
          <a:bodyPr/>
          <a:lstStyle/>
          <a:p>
            <a:r>
              <a:rPr lang="en-GB"/>
              <a:t>Translated bowel cancer screening materials</a:t>
            </a:r>
          </a:p>
        </p:txBody>
      </p:sp>
      <p:pic>
        <p:nvPicPr>
          <p:cNvPr id="6" name="Picture 5">
            <a:extLst>
              <a:ext uri="{FF2B5EF4-FFF2-40B4-BE49-F238E27FC236}">
                <a16:creationId xmlns:a16="http://schemas.microsoft.com/office/drawing/2014/main" id="{5EB6F865-76A0-32B0-54C1-C8E97DD85FA6}"/>
              </a:ext>
            </a:extLst>
          </p:cNvPr>
          <p:cNvPicPr>
            <a:picLocks noChangeAspect="1"/>
          </p:cNvPicPr>
          <p:nvPr/>
        </p:nvPicPr>
        <p:blipFill>
          <a:blip r:embed="rId2"/>
          <a:stretch>
            <a:fillRect/>
          </a:stretch>
        </p:blipFill>
        <p:spPr>
          <a:xfrm>
            <a:off x="7020232" y="1732544"/>
            <a:ext cx="2611356" cy="2623530"/>
          </a:xfrm>
          <a:prstGeom prst="rect">
            <a:avLst/>
          </a:prstGeom>
        </p:spPr>
      </p:pic>
      <p:sp>
        <p:nvSpPr>
          <p:cNvPr id="7" name="TextBox 6">
            <a:extLst>
              <a:ext uri="{FF2B5EF4-FFF2-40B4-BE49-F238E27FC236}">
                <a16:creationId xmlns:a16="http://schemas.microsoft.com/office/drawing/2014/main" id="{B997ADB2-BF0F-D37D-3696-65BEFD0742F6}"/>
              </a:ext>
            </a:extLst>
          </p:cNvPr>
          <p:cNvSpPr txBox="1"/>
          <p:nvPr/>
        </p:nvSpPr>
        <p:spPr>
          <a:xfrm flipH="1">
            <a:off x="359327" y="5747353"/>
            <a:ext cx="11724517" cy="400110"/>
          </a:xfrm>
          <a:prstGeom prst="rect">
            <a:avLst/>
          </a:prstGeom>
          <a:noFill/>
        </p:spPr>
        <p:txBody>
          <a:bodyPr wrap="square" lIns="91440" tIns="45720" rIns="91440" bIns="45720" rtlCol="0" anchor="t">
            <a:spAutoFit/>
          </a:bodyPr>
          <a:lstStyle/>
          <a:p>
            <a:r>
              <a:rPr lang="en-GB" sz="2000">
                <a:solidFill>
                  <a:srgbClr val="005EB8"/>
                </a:solidFill>
                <a:latin typeface="Arial"/>
                <a:cs typeface="Arial"/>
              </a:rPr>
              <a:t>Download these materials on </a:t>
            </a:r>
            <a:r>
              <a:rPr lang="en-GB" sz="2000">
                <a:solidFill>
                  <a:srgbClr val="005EB8"/>
                </a:solidFill>
                <a:latin typeface="Arial"/>
                <a:cs typeface="Arial"/>
                <a:hlinkClick r:id="rId3">
                  <a:extLst>
                    <a:ext uri="{A12FA001-AC4F-418D-AE19-62706E023703}">
                      <ahyp:hlinkClr xmlns:ahyp="http://schemas.microsoft.com/office/drawing/2018/hyperlinkcolor" val="tx"/>
                    </a:ext>
                  </a:extLst>
                </a:hlinkClick>
              </a:rPr>
              <a:t>CommsLink</a:t>
            </a:r>
            <a:endParaRPr lang="en-GB" sz="2000">
              <a:solidFill>
                <a:schemeClr val="bg2"/>
              </a:solidFill>
              <a:latin typeface="Arial"/>
              <a:cs typeface="Arial"/>
              <a:hlinkClick r:id="rId4">
                <a:extLst>
                  <a:ext uri="{A12FA001-AC4F-418D-AE19-62706E023703}">
                    <ahyp:hlinkClr xmlns:ahyp="http://schemas.microsoft.com/office/drawing/2018/hyperlinkcolor" val="tx"/>
                  </a:ext>
                </a:extLst>
              </a:hlinkClick>
            </a:endParaRPr>
          </a:p>
        </p:txBody>
      </p:sp>
      <p:pic>
        <p:nvPicPr>
          <p:cNvPr id="8" name="Picture 7" descr="A person holding a roll of toilet paper&#10;&#10;AI-generated content may be incorrect.">
            <a:extLst>
              <a:ext uri="{FF2B5EF4-FFF2-40B4-BE49-F238E27FC236}">
                <a16:creationId xmlns:a16="http://schemas.microsoft.com/office/drawing/2014/main" id="{2F2F9DB9-D002-52DC-16F4-82EACF2E81EE}"/>
              </a:ext>
            </a:extLst>
          </p:cNvPr>
          <p:cNvPicPr>
            <a:picLocks noChangeAspect="1"/>
          </p:cNvPicPr>
          <p:nvPr/>
        </p:nvPicPr>
        <p:blipFill>
          <a:blip r:embed="rId5"/>
          <a:stretch>
            <a:fillRect/>
          </a:stretch>
        </p:blipFill>
        <p:spPr>
          <a:xfrm>
            <a:off x="431998" y="1733018"/>
            <a:ext cx="2783150" cy="3937096"/>
          </a:xfrm>
          <a:prstGeom prst="rect">
            <a:avLst/>
          </a:prstGeom>
        </p:spPr>
      </p:pic>
      <p:sp>
        <p:nvSpPr>
          <p:cNvPr id="11" name="Content Placeholder 1">
            <a:extLst>
              <a:ext uri="{FF2B5EF4-FFF2-40B4-BE49-F238E27FC236}">
                <a16:creationId xmlns:a16="http://schemas.microsoft.com/office/drawing/2014/main" id="{897B8DAD-4FF9-411D-CD5A-34A9C80098DC}"/>
              </a:ext>
            </a:extLst>
          </p:cNvPr>
          <p:cNvSpPr txBox="1">
            <a:spLocks/>
          </p:cNvSpPr>
          <p:nvPr/>
        </p:nvSpPr>
        <p:spPr>
          <a:xfrm>
            <a:off x="9890831" y="1693849"/>
            <a:ext cx="2193013" cy="2486182"/>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t>Social media post in English, Arabic, Bengali, Farsi, Gujarati, Hindi, Polish, Punjabi, Romanian, Somali, Turkish, </a:t>
            </a:r>
            <a:br>
              <a:rPr lang="en-GB" sz="2000"/>
            </a:br>
            <a:r>
              <a:rPr lang="en-GB" sz="2000"/>
              <a:t>and Urdu. </a:t>
            </a:r>
            <a:endParaRPr lang="en-US" sz="2000">
              <a:cs typeface="Arial" panose="020B0604020202020204"/>
            </a:endParaRPr>
          </a:p>
        </p:txBody>
      </p:sp>
      <p:pic>
        <p:nvPicPr>
          <p:cNvPr id="13" name="Picture 12" descr="A person holding a roll of toilet paper">
            <a:extLst>
              <a:ext uri="{FF2B5EF4-FFF2-40B4-BE49-F238E27FC236}">
                <a16:creationId xmlns:a16="http://schemas.microsoft.com/office/drawing/2014/main" id="{F6B78FD6-C3A9-E69C-502C-83564954CD7C}"/>
              </a:ext>
            </a:extLst>
          </p:cNvPr>
          <p:cNvPicPr>
            <a:picLocks noChangeAspect="1"/>
          </p:cNvPicPr>
          <p:nvPr/>
        </p:nvPicPr>
        <p:blipFill>
          <a:blip r:embed="rId6"/>
          <a:stretch>
            <a:fillRect/>
          </a:stretch>
        </p:blipFill>
        <p:spPr>
          <a:xfrm>
            <a:off x="3424639" y="1732544"/>
            <a:ext cx="1872489" cy="2648858"/>
          </a:xfrm>
          <a:prstGeom prst="rect">
            <a:avLst/>
          </a:prstGeom>
        </p:spPr>
      </p:pic>
    </p:spTree>
    <p:extLst>
      <p:ext uri="{BB962C8B-B14F-4D97-AF65-F5344CB8AC3E}">
        <p14:creationId xmlns:p14="http://schemas.microsoft.com/office/powerpoint/2010/main" val="43095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D1B734-79E5-7384-A0EA-9B6065ADF1A7}"/>
              </a:ext>
            </a:extLst>
          </p:cNvPr>
          <p:cNvSpPr>
            <a:spLocks noGrp="1"/>
          </p:cNvSpPr>
          <p:nvPr>
            <p:ph type="title"/>
          </p:nvPr>
        </p:nvSpPr>
        <p:spPr>
          <a:xfrm>
            <a:off x="565865" y="462892"/>
            <a:ext cx="11404154" cy="865186"/>
          </a:xfrm>
        </p:spPr>
        <p:txBody>
          <a:bodyPr>
            <a:normAutofit/>
          </a:bodyPr>
          <a:lstStyle/>
          <a:p>
            <a:r>
              <a:rPr lang="en-GB">
                <a:cs typeface="Arial"/>
              </a:rPr>
              <a:t>Social media quote cards</a:t>
            </a:r>
          </a:p>
        </p:txBody>
      </p:sp>
      <p:pic>
        <p:nvPicPr>
          <p:cNvPr id="6" name="Picture 5" descr="A person wearing a suit and tie&#10;&#10;Description automatically generated">
            <a:extLst>
              <a:ext uri="{FF2B5EF4-FFF2-40B4-BE49-F238E27FC236}">
                <a16:creationId xmlns:a16="http://schemas.microsoft.com/office/drawing/2014/main" id="{DD7A6669-7070-AB1C-DF7B-78CA296805D1}"/>
              </a:ext>
            </a:extLst>
          </p:cNvPr>
          <p:cNvPicPr>
            <a:picLocks noChangeAspect="1"/>
          </p:cNvPicPr>
          <p:nvPr/>
        </p:nvPicPr>
        <p:blipFill>
          <a:blip r:embed="rId2"/>
          <a:stretch>
            <a:fillRect/>
          </a:stretch>
        </p:blipFill>
        <p:spPr>
          <a:xfrm>
            <a:off x="523164" y="2525861"/>
            <a:ext cx="5572836" cy="3133299"/>
          </a:xfrm>
          <a:prstGeom prst="rect">
            <a:avLst/>
          </a:prstGeom>
        </p:spPr>
      </p:pic>
      <p:pic>
        <p:nvPicPr>
          <p:cNvPr id="7" name="Picture 6" descr="A person with a pink shirt&#10;&#10;Description automatically generated">
            <a:extLst>
              <a:ext uri="{FF2B5EF4-FFF2-40B4-BE49-F238E27FC236}">
                <a16:creationId xmlns:a16="http://schemas.microsoft.com/office/drawing/2014/main" id="{347A3F0A-F820-FA4A-A977-EEE7B4159DD8}"/>
              </a:ext>
            </a:extLst>
          </p:cNvPr>
          <p:cNvPicPr>
            <a:picLocks noChangeAspect="1"/>
          </p:cNvPicPr>
          <p:nvPr/>
        </p:nvPicPr>
        <p:blipFill>
          <a:blip r:embed="rId3"/>
          <a:stretch>
            <a:fillRect/>
          </a:stretch>
        </p:blipFill>
        <p:spPr>
          <a:xfrm>
            <a:off x="6311999" y="2525861"/>
            <a:ext cx="5572836" cy="3133299"/>
          </a:xfrm>
          <a:prstGeom prst="rect">
            <a:avLst/>
          </a:prstGeom>
        </p:spPr>
      </p:pic>
      <p:sp>
        <p:nvSpPr>
          <p:cNvPr id="2" name="TextBox 1">
            <a:extLst>
              <a:ext uri="{FF2B5EF4-FFF2-40B4-BE49-F238E27FC236}">
                <a16:creationId xmlns:a16="http://schemas.microsoft.com/office/drawing/2014/main" id="{E72D7A96-C48A-E678-CFA7-915EB9E9FFD2}"/>
              </a:ext>
            </a:extLst>
          </p:cNvPr>
          <p:cNvSpPr txBox="1"/>
          <p:nvPr/>
        </p:nvSpPr>
        <p:spPr>
          <a:xfrm>
            <a:off x="524675" y="1328078"/>
            <a:ext cx="11245137" cy="769441"/>
          </a:xfrm>
          <a:prstGeom prst="rect">
            <a:avLst/>
          </a:prstGeom>
          <a:noFill/>
        </p:spPr>
        <p:txBody>
          <a:bodyPr wrap="square" lIns="91440" tIns="45720" rIns="91440" bIns="45720" anchor="t">
            <a:spAutoFit/>
          </a:bodyPr>
          <a:lstStyle/>
          <a:p>
            <a:r>
              <a:rPr lang="en-GB" sz="2200">
                <a:solidFill>
                  <a:schemeClr val="accent6"/>
                </a:solidFill>
              </a:rPr>
              <a:t>These quote cards can be downloaded from </a:t>
            </a:r>
            <a:r>
              <a:rPr lang="en-GB" sz="2200" err="1">
                <a:solidFill>
                  <a:schemeClr val="accent6"/>
                </a:solidFill>
                <a:hlinkClick r:id="rId4"/>
              </a:rPr>
              <a:t>CommsLink</a:t>
            </a:r>
            <a:r>
              <a:rPr lang="en-GB" sz="2200">
                <a:solidFill>
                  <a:schemeClr val="accent6"/>
                </a:solidFill>
              </a:rPr>
              <a:t> and shared to reinforce wider messages about bowel cancer and the importance of screening.</a:t>
            </a:r>
            <a:endParaRPr lang="en-GB">
              <a:solidFill>
                <a:schemeClr val="accent6"/>
              </a:solidFill>
            </a:endParaRPr>
          </a:p>
        </p:txBody>
      </p:sp>
    </p:spTree>
    <p:extLst>
      <p:ext uri="{BB962C8B-B14F-4D97-AF65-F5344CB8AC3E}">
        <p14:creationId xmlns:p14="http://schemas.microsoft.com/office/powerpoint/2010/main" val="187881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120CD5-E41C-ECA4-E853-2AEA9A4908D6}"/>
              </a:ext>
            </a:extLst>
          </p:cNvPr>
          <p:cNvSpPr>
            <a:spLocks noGrp="1"/>
          </p:cNvSpPr>
          <p:nvPr>
            <p:ph idx="1"/>
          </p:nvPr>
        </p:nvSpPr>
        <p:spPr>
          <a:xfrm>
            <a:off x="432000" y="1304090"/>
            <a:ext cx="11088000" cy="4973162"/>
          </a:xfrm>
        </p:spPr>
        <p:txBody>
          <a:bodyPr vert="horz" lIns="0" tIns="0" rIns="0" bIns="0" rtlCol="0" anchor="t">
            <a:normAutofit/>
          </a:bodyPr>
          <a:lstStyle/>
          <a:p>
            <a:r>
              <a:rPr lang="en-GB" sz="2400"/>
              <a:t>These articles have been published in the publications listed below to encourage screening uptake across several communities.</a:t>
            </a:r>
            <a:br>
              <a:rPr lang="en-GB" sz="2400"/>
            </a:br>
            <a:br>
              <a:rPr lang="en-GB" sz="2400"/>
            </a:br>
            <a:r>
              <a:rPr lang="en-GB" sz="2000" u="sng">
                <a:solidFill>
                  <a:srgbClr val="005EB8"/>
                </a:solidFill>
                <a:cs typeface="Arial"/>
                <a:hlinkClick r:id="rId2"/>
              </a:rPr>
              <a:t>Weekly Desh (Bengali)</a:t>
            </a:r>
            <a:endParaRPr lang="en-GB" sz="1800" u="sng">
              <a:solidFill>
                <a:srgbClr val="005EB8"/>
              </a:solidFill>
              <a:cs typeface="Arial"/>
            </a:endParaRPr>
          </a:p>
          <a:p>
            <a:r>
              <a:rPr lang="en-GB" sz="2000" u="sng" err="1">
                <a:solidFill>
                  <a:srgbClr val="005EB8"/>
                </a:solidFill>
                <a:cs typeface="Arial"/>
                <a:hlinkClick r:id="rId3"/>
              </a:rPr>
              <a:t>Potrika</a:t>
            </a:r>
            <a:r>
              <a:rPr lang="en-GB" sz="2000" u="sng">
                <a:solidFill>
                  <a:srgbClr val="005EB8"/>
                </a:solidFill>
                <a:cs typeface="Arial"/>
                <a:hlinkClick r:id="rId3"/>
              </a:rPr>
              <a:t> (Bengali)</a:t>
            </a:r>
            <a:endParaRPr lang="en-GB"/>
          </a:p>
          <a:p>
            <a:r>
              <a:rPr lang="en-GB" sz="2000" u="sng">
                <a:solidFill>
                  <a:srgbClr val="005EB8"/>
                </a:solidFill>
                <a:cs typeface="Arial"/>
                <a:hlinkClick r:id="rId4"/>
              </a:rPr>
              <a:t>Daily Jang</a:t>
            </a:r>
            <a:r>
              <a:rPr lang="en-GB" sz="2000" u="sng">
                <a:solidFill>
                  <a:srgbClr val="005EB8"/>
                </a:solidFill>
                <a:cs typeface="Arial"/>
              </a:rPr>
              <a:t> (Urdu)</a:t>
            </a:r>
            <a:endParaRPr lang="en-GB"/>
          </a:p>
          <a:p>
            <a:r>
              <a:rPr lang="en-GB" sz="2000" u="sng">
                <a:solidFill>
                  <a:srgbClr val="005EB8"/>
                </a:solidFill>
                <a:cs typeface="Arial"/>
                <a:hlinkClick r:id="rId5"/>
              </a:rPr>
              <a:t>Asian Express (English)</a:t>
            </a:r>
            <a:endParaRPr lang="en-GB" sz="2000" u="sng">
              <a:solidFill>
                <a:srgbClr val="005EB8"/>
              </a:solidFill>
              <a:cs typeface="Arial"/>
            </a:endParaRPr>
          </a:p>
          <a:p>
            <a:r>
              <a:rPr lang="en-GB" sz="2000" u="sng">
                <a:solidFill>
                  <a:srgbClr val="005EB8"/>
                </a:solidFill>
                <a:cs typeface="Arial"/>
                <a:hlinkClick r:id="rId6"/>
              </a:rPr>
              <a:t>Asian Standard (English)</a:t>
            </a:r>
            <a:endParaRPr lang="en-GB"/>
          </a:p>
          <a:p>
            <a:r>
              <a:rPr lang="en-GB" sz="2000">
                <a:solidFill>
                  <a:srgbClr val="425563"/>
                </a:solidFill>
                <a:cs typeface="Arial"/>
                <a:hlinkClick r:id="rId7"/>
              </a:rPr>
              <a:t>Asian Leader (English)</a:t>
            </a:r>
            <a:endParaRPr lang="en-GB" sz="2000"/>
          </a:p>
          <a:p>
            <a:r>
              <a:rPr lang="en-GB" sz="2000" u="sng">
                <a:solidFill>
                  <a:srgbClr val="005EB8"/>
                </a:solidFill>
                <a:cs typeface="Arial"/>
                <a:hlinkClick r:id="rId8">
                  <a:extLst>
                    <a:ext uri="{A12FA001-AC4F-418D-AE19-62706E023703}">
                      <ahyp:hlinkClr xmlns:ahyp="http://schemas.microsoft.com/office/drawing/2018/hyperlinkcolor" val="tx"/>
                    </a:ext>
                  </a:extLst>
                </a:hlinkClick>
              </a:rPr>
              <a:t>The Voice (English)</a:t>
            </a:r>
            <a:endParaRPr lang="en-GB"/>
          </a:p>
          <a:p>
            <a:r>
              <a:rPr lang="en-GB" sz="2000" u="sng">
                <a:solidFill>
                  <a:srgbClr val="005EB8"/>
                </a:solidFill>
                <a:cs typeface="Arial"/>
                <a:hlinkClick r:id="rId9"/>
              </a:rPr>
              <a:t>Le Petit Journal (French)</a:t>
            </a:r>
            <a:endParaRPr lang="en-GB"/>
          </a:p>
          <a:p>
            <a:endParaRPr lang="en-GB" sz="2400"/>
          </a:p>
          <a:p>
            <a:endParaRPr lang="en-GB" sz="6200">
              <a:solidFill>
                <a:srgbClr val="231F20"/>
              </a:solidFill>
              <a:cs typeface="Arial"/>
            </a:endParaRPr>
          </a:p>
          <a:p>
            <a:endParaRPr lang="en-GB"/>
          </a:p>
        </p:txBody>
      </p:sp>
      <p:sp>
        <p:nvSpPr>
          <p:cNvPr id="4" name="Title 3">
            <a:extLst>
              <a:ext uri="{FF2B5EF4-FFF2-40B4-BE49-F238E27FC236}">
                <a16:creationId xmlns:a16="http://schemas.microsoft.com/office/drawing/2014/main" id="{33688894-5AC2-D550-2830-EBF24E8B76E7}"/>
              </a:ext>
            </a:extLst>
          </p:cNvPr>
          <p:cNvSpPr>
            <a:spLocks noGrp="1"/>
          </p:cNvSpPr>
          <p:nvPr>
            <p:ph type="title"/>
          </p:nvPr>
        </p:nvSpPr>
        <p:spPr/>
        <p:txBody>
          <a:bodyPr/>
          <a:lstStyle/>
          <a:p>
            <a:r>
              <a:rPr lang="en-GB"/>
              <a:t>Articles on bowel cancer and screening</a:t>
            </a:r>
          </a:p>
        </p:txBody>
      </p:sp>
      <p:pic>
        <p:nvPicPr>
          <p:cNvPr id="5" name="Picture 4">
            <a:extLst>
              <a:ext uri="{FF2B5EF4-FFF2-40B4-BE49-F238E27FC236}">
                <a16:creationId xmlns:a16="http://schemas.microsoft.com/office/drawing/2014/main" id="{E83E7016-B06E-6C8F-9EF4-6A5C0DCE411E}"/>
              </a:ext>
            </a:extLst>
          </p:cNvPr>
          <p:cNvPicPr>
            <a:picLocks noChangeAspect="1"/>
          </p:cNvPicPr>
          <p:nvPr/>
        </p:nvPicPr>
        <p:blipFill>
          <a:blip r:embed="rId10"/>
          <a:stretch>
            <a:fillRect/>
          </a:stretch>
        </p:blipFill>
        <p:spPr>
          <a:xfrm>
            <a:off x="9593858" y="3887523"/>
            <a:ext cx="2242296" cy="930314"/>
          </a:xfrm>
          <a:prstGeom prst="rect">
            <a:avLst/>
          </a:prstGeom>
        </p:spPr>
      </p:pic>
      <p:pic>
        <p:nvPicPr>
          <p:cNvPr id="7" name="Picture 6">
            <a:extLst>
              <a:ext uri="{FF2B5EF4-FFF2-40B4-BE49-F238E27FC236}">
                <a16:creationId xmlns:a16="http://schemas.microsoft.com/office/drawing/2014/main" id="{B4FB8948-8B0D-CE51-62B5-9039885D56A0}"/>
              </a:ext>
            </a:extLst>
          </p:cNvPr>
          <p:cNvPicPr>
            <a:picLocks noChangeAspect="1"/>
          </p:cNvPicPr>
          <p:nvPr/>
        </p:nvPicPr>
        <p:blipFill>
          <a:blip r:embed="rId11"/>
          <a:stretch>
            <a:fillRect/>
          </a:stretch>
        </p:blipFill>
        <p:spPr>
          <a:xfrm>
            <a:off x="4411548" y="2499305"/>
            <a:ext cx="2403915" cy="770876"/>
          </a:xfrm>
          <a:prstGeom prst="rect">
            <a:avLst/>
          </a:prstGeom>
        </p:spPr>
      </p:pic>
      <p:pic>
        <p:nvPicPr>
          <p:cNvPr id="9" name="Picture 8">
            <a:extLst>
              <a:ext uri="{FF2B5EF4-FFF2-40B4-BE49-F238E27FC236}">
                <a16:creationId xmlns:a16="http://schemas.microsoft.com/office/drawing/2014/main" id="{261F0A31-8D12-50EC-1848-B61BFFA66158}"/>
              </a:ext>
            </a:extLst>
          </p:cNvPr>
          <p:cNvPicPr>
            <a:picLocks noChangeAspect="1"/>
          </p:cNvPicPr>
          <p:nvPr/>
        </p:nvPicPr>
        <p:blipFill>
          <a:blip r:embed="rId12"/>
          <a:stretch>
            <a:fillRect/>
          </a:stretch>
        </p:blipFill>
        <p:spPr>
          <a:xfrm>
            <a:off x="8769972" y="2420238"/>
            <a:ext cx="2228850" cy="933450"/>
          </a:xfrm>
          <a:prstGeom prst="rect">
            <a:avLst/>
          </a:prstGeom>
        </p:spPr>
      </p:pic>
      <p:pic>
        <p:nvPicPr>
          <p:cNvPr id="10" name="Picture 9">
            <a:extLst>
              <a:ext uri="{FF2B5EF4-FFF2-40B4-BE49-F238E27FC236}">
                <a16:creationId xmlns:a16="http://schemas.microsoft.com/office/drawing/2014/main" id="{7A4D9C72-322A-7865-D71C-109C05D473F6}"/>
              </a:ext>
            </a:extLst>
          </p:cNvPr>
          <p:cNvPicPr>
            <a:picLocks noChangeAspect="1"/>
          </p:cNvPicPr>
          <p:nvPr/>
        </p:nvPicPr>
        <p:blipFill>
          <a:blip r:embed="rId13"/>
          <a:stretch>
            <a:fillRect/>
          </a:stretch>
        </p:blipFill>
        <p:spPr>
          <a:xfrm>
            <a:off x="6073232" y="3719461"/>
            <a:ext cx="3084505" cy="787456"/>
          </a:xfrm>
          <a:prstGeom prst="rect">
            <a:avLst/>
          </a:prstGeom>
        </p:spPr>
      </p:pic>
      <p:pic>
        <p:nvPicPr>
          <p:cNvPr id="11" name="Picture 10">
            <a:extLst>
              <a:ext uri="{FF2B5EF4-FFF2-40B4-BE49-F238E27FC236}">
                <a16:creationId xmlns:a16="http://schemas.microsoft.com/office/drawing/2014/main" id="{3EEB83E4-400E-D75A-C207-F6EA7C2A5877}"/>
              </a:ext>
            </a:extLst>
          </p:cNvPr>
          <p:cNvPicPr>
            <a:picLocks noChangeAspect="1"/>
          </p:cNvPicPr>
          <p:nvPr/>
        </p:nvPicPr>
        <p:blipFill>
          <a:blip r:embed="rId14"/>
          <a:stretch>
            <a:fillRect/>
          </a:stretch>
        </p:blipFill>
        <p:spPr>
          <a:xfrm>
            <a:off x="3669123" y="3715684"/>
            <a:ext cx="1710668" cy="823655"/>
          </a:xfrm>
          <a:prstGeom prst="rect">
            <a:avLst/>
          </a:prstGeom>
        </p:spPr>
      </p:pic>
      <p:pic>
        <p:nvPicPr>
          <p:cNvPr id="13" name="Picture 12">
            <a:extLst>
              <a:ext uri="{FF2B5EF4-FFF2-40B4-BE49-F238E27FC236}">
                <a16:creationId xmlns:a16="http://schemas.microsoft.com/office/drawing/2014/main" id="{66F2D454-8B6C-39E4-8203-57E6BCDFEADF}"/>
              </a:ext>
            </a:extLst>
          </p:cNvPr>
          <p:cNvPicPr>
            <a:picLocks noChangeAspect="1"/>
          </p:cNvPicPr>
          <p:nvPr/>
        </p:nvPicPr>
        <p:blipFill>
          <a:blip r:embed="rId15"/>
          <a:stretch>
            <a:fillRect/>
          </a:stretch>
        </p:blipFill>
        <p:spPr>
          <a:xfrm>
            <a:off x="8017689" y="5105267"/>
            <a:ext cx="2457451" cy="916128"/>
          </a:xfrm>
          <a:prstGeom prst="rect">
            <a:avLst/>
          </a:prstGeom>
        </p:spPr>
      </p:pic>
      <p:pic>
        <p:nvPicPr>
          <p:cNvPr id="14" name="Picture 13">
            <a:extLst>
              <a:ext uri="{FF2B5EF4-FFF2-40B4-BE49-F238E27FC236}">
                <a16:creationId xmlns:a16="http://schemas.microsoft.com/office/drawing/2014/main" id="{EF16C9E1-0A04-158F-ED07-02709CEC2A35}"/>
              </a:ext>
            </a:extLst>
          </p:cNvPr>
          <p:cNvPicPr>
            <a:picLocks noChangeAspect="1"/>
          </p:cNvPicPr>
          <p:nvPr/>
        </p:nvPicPr>
        <p:blipFill>
          <a:blip r:embed="rId16"/>
          <a:stretch>
            <a:fillRect/>
          </a:stretch>
        </p:blipFill>
        <p:spPr>
          <a:xfrm>
            <a:off x="4524457" y="5105267"/>
            <a:ext cx="1808590" cy="897285"/>
          </a:xfrm>
          <a:prstGeom prst="rect">
            <a:avLst/>
          </a:prstGeom>
        </p:spPr>
      </p:pic>
    </p:spTree>
    <p:extLst>
      <p:ext uri="{BB962C8B-B14F-4D97-AF65-F5344CB8AC3E}">
        <p14:creationId xmlns:p14="http://schemas.microsoft.com/office/powerpoint/2010/main" val="360575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97B3E4-0260-224E-B0D8-BA4EF1BDDE4B}"/>
              </a:ext>
            </a:extLst>
          </p:cNvPr>
          <p:cNvSpPr>
            <a:spLocks noGrp="1"/>
          </p:cNvSpPr>
          <p:nvPr>
            <p:ph type="title"/>
          </p:nvPr>
        </p:nvSpPr>
        <p:spPr/>
        <p:txBody>
          <a:bodyPr/>
          <a:lstStyle/>
          <a:p>
            <a:r>
              <a:rPr lang="en-GB"/>
              <a:t>Useful links</a:t>
            </a:r>
          </a:p>
        </p:txBody>
      </p:sp>
      <p:sp>
        <p:nvSpPr>
          <p:cNvPr id="8" name="Content Placeholder 7">
            <a:extLst>
              <a:ext uri="{FF2B5EF4-FFF2-40B4-BE49-F238E27FC236}">
                <a16:creationId xmlns:a16="http://schemas.microsoft.com/office/drawing/2014/main" id="{74DF63CE-A6DC-A849-971B-4C9CBEE215A3}"/>
              </a:ext>
            </a:extLst>
          </p:cNvPr>
          <p:cNvSpPr>
            <a:spLocks noGrp="1"/>
          </p:cNvSpPr>
          <p:nvPr>
            <p:ph idx="1"/>
          </p:nvPr>
        </p:nvSpPr>
        <p:spPr>
          <a:xfrm>
            <a:off x="432000" y="1226062"/>
            <a:ext cx="11012644" cy="5631938"/>
          </a:xfrm>
        </p:spPr>
        <p:txBody>
          <a:bodyPr/>
          <a:lstStyle/>
          <a:p>
            <a:r>
              <a:rPr lang="en-GB" sz="1600" dirty="0">
                <a:cs typeface="Arial"/>
                <a:hlinkClick r:id="rId3"/>
              </a:rPr>
              <a:t>Bowel screening information </a:t>
            </a:r>
            <a:r>
              <a:rPr lang="en-GB" sz="1600" dirty="0">
                <a:cs typeface="Arial"/>
                <a:hlinkClick r:id="rId4"/>
              </a:rPr>
              <a:t>–</a:t>
            </a:r>
            <a:r>
              <a:rPr lang="en-GB" sz="1600" dirty="0">
                <a:cs typeface="Arial"/>
                <a:hlinkClick r:id="rId3"/>
              </a:rPr>
              <a:t> nhs.uk/bowel</a:t>
            </a:r>
            <a:r>
              <a:rPr lang="en-GB" sz="1600" dirty="0">
                <a:cs typeface="Arial"/>
              </a:rPr>
              <a:t> </a:t>
            </a:r>
          </a:p>
          <a:p>
            <a:r>
              <a:rPr lang="en-GB" sz="1600" dirty="0">
                <a:cs typeface="Arial"/>
                <a:hlinkClick r:id="rId4"/>
              </a:rPr>
              <a:t>Bowel cancer symptoms – nhs.uk</a:t>
            </a:r>
            <a:endParaRPr lang="en-GB" sz="1600" dirty="0">
              <a:cs typeface="Arial"/>
            </a:endParaRPr>
          </a:p>
          <a:p>
            <a:r>
              <a:rPr lang="en-GB" sz="1600" dirty="0">
                <a:cs typeface="Arial"/>
                <a:hlinkClick r:id="rId5"/>
              </a:rPr>
              <a:t>Bowel cancer screening leaflet – gov.uk</a:t>
            </a:r>
            <a:endParaRPr lang="en-GB" sz="1600" dirty="0">
              <a:cs typeface="Arial"/>
            </a:endParaRPr>
          </a:p>
          <a:p>
            <a:r>
              <a:rPr lang="en-GB" sz="1600" dirty="0">
                <a:cs typeface="Arial"/>
                <a:hlinkClick r:id="rId6"/>
              </a:rPr>
              <a:t>Lynch-syndrome leaflet – gov.uk</a:t>
            </a:r>
            <a:endParaRPr lang="en-GB" sz="1600" dirty="0">
              <a:cs typeface="Arial"/>
            </a:endParaRPr>
          </a:p>
          <a:p>
            <a:r>
              <a:rPr lang="en-GB" sz="1600" dirty="0">
                <a:cs typeface="Arial"/>
                <a:hlinkClick r:id="rId7"/>
              </a:rPr>
              <a:t>Future NHS bowel cancer screening folder</a:t>
            </a:r>
            <a:endParaRPr lang="en-GB" sz="1600" dirty="0">
              <a:cs typeface="Arial"/>
            </a:endParaRPr>
          </a:p>
          <a:p>
            <a:r>
              <a:rPr lang="en-GB" sz="1600" dirty="0" err="1">
                <a:solidFill>
                  <a:srgbClr val="005EB8"/>
                </a:solidFill>
                <a:cs typeface="Arial"/>
                <a:hlinkClick r:id="rId8">
                  <a:extLst>
                    <a:ext uri="{A12FA001-AC4F-418D-AE19-62706E023703}">
                      <ahyp:hlinkClr xmlns:ahyp="http://schemas.microsoft.com/office/drawing/2018/hyperlinkcolor" val="tx"/>
                    </a:ext>
                  </a:extLst>
                </a:hlinkClick>
              </a:rPr>
              <a:t>CommsLink</a:t>
            </a:r>
            <a:r>
              <a:rPr lang="en-GB" sz="1600" dirty="0">
                <a:solidFill>
                  <a:srgbClr val="005EB8"/>
                </a:solidFill>
                <a:cs typeface="Arial"/>
                <a:hlinkClick r:id="rId8">
                  <a:extLst>
                    <a:ext uri="{A12FA001-AC4F-418D-AE19-62706E023703}">
                      <ahyp:hlinkClr xmlns:ahyp="http://schemas.microsoft.com/office/drawing/2018/hyperlinkcolor" val="tx"/>
                    </a:ext>
                  </a:extLst>
                </a:hlinkClick>
              </a:rPr>
              <a:t> bowel screening folder</a:t>
            </a:r>
            <a:endParaRPr lang="en-GB" sz="1600" dirty="0">
              <a:solidFill>
                <a:srgbClr val="005EB8"/>
              </a:solidFill>
              <a:cs typeface="Arial"/>
            </a:endParaRPr>
          </a:p>
          <a:p>
            <a:r>
              <a:rPr lang="en-GB" sz="1600" dirty="0">
                <a:solidFill>
                  <a:srgbClr val="005EB8"/>
                </a:solidFill>
                <a:cs typeface="Arial"/>
                <a:hlinkClick r:id="rId9" tooltip="https://future.nhs.uk/commslink/view?objectid=51441776">
                  <a:extLst>
                    <a:ext uri="{A12FA001-AC4F-418D-AE19-62706E023703}">
                      <ahyp:hlinkClr xmlns:ahyp="http://schemas.microsoft.com/office/drawing/2018/hyperlinkcolor" val="tx"/>
                    </a:ext>
                  </a:extLst>
                </a:hlinkClick>
              </a:rPr>
              <a:t>GP interview on bowel cancer for black and Asian radio stations on </a:t>
            </a:r>
            <a:r>
              <a:rPr lang="en-GB" sz="1600" dirty="0" err="1">
                <a:solidFill>
                  <a:srgbClr val="005EB8"/>
                </a:solidFill>
                <a:cs typeface="Arial"/>
                <a:hlinkClick r:id="rId9" tooltip="https://future.nhs.uk/commslink/view?objectid=51441776">
                  <a:extLst>
                    <a:ext uri="{A12FA001-AC4F-418D-AE19-62706E023703}">
                      <ahyp:hlinkClr xmlns:ahyp="http://schemas.microsoft.com/office/drawing/2018/hyperlinkcolor" val="tx"/>
                    </a:ext>
                  </a:extLst>
                </a:hlinkClick>
              </a:rPr>
              <a:t>CommsLink</a:t>
            </a:r>
            <a:endParaRPr lang="en-GB" sz="1600" dirty="0">
              <a:solidFill>
                <a:srgbClr val="005EB8"/>
              </a:solidFill>
              <a:cs typeface="Arial"/>
            </a:endParaRPr>
          </a:p>
          <a:p>
            <a:r>
              <a:rPr lang="en-GB" sz="1600" dirty="0">
                <a:solidFill>
                  <a:srgbClr val="005EB8"/>
                </a:solidFill>
                <a:cs typeface="Arial"/>
                <a:hlinkClick r:id="rId10">
                  <a:extLst>
                    <a:ext uri="{A12FA001-AC4F-418D-AE19-62706E023703}">
                      <ahyp:hlinkClr xmlns:ahyp="http://schemas.microsoft.com/office/drawing/2018/hyperlinkcolor" val="tx"/>
                    </a:ext>
                  </a:extLst>
                </a:hlinkClick>
              </a:rPr>
              <a:t>Talking about bowel movements isn’t embarrassing – it can save our lives, blog post by Dr Anisha Patel</a:t>
            </a:r>
            <a:endParaRPr lang="en-GB" sz="1600" dirty="0">
              <a:solidFill>
                <a:srgbClr val="005EB8"/>
              </a:solidFill>
              <a:cs typeface="Arial"/>
            </a:endParaRPr>
          </a:p>
          <a:p>
            <a:r>
              <a:rPr lang="en-GB" sz="1600" dirty="0">
                <a:cs typeface="Arial"/>
                <a:hlinkClick r:id="rId11"/>
              </a:rPr>
              <a:t>Bowel Cancer UK Bowel Cancer Awareness Month toolkit</a:t>
            </a:r>
            <a:endParaRPr lang="en-GB" sz="1600" dirty="0">
              <a:cs typeface="Arial"/>
            </a:endParaRPr>
          </a:p>
          <a:p>
            <a:r>
              <a:rPr lang="en-GB" sz="1600" dirty="0">
                <a:cs typeface="Arial"/>
                <a:hlinkClick r:id="rId12"/>
              </a:rPr>
              <a:t>Cancer Research UK bowel cancer pages</a:t>
            </a:r>
            <a:endParaRPr lang="en-GB" sz="1600" dirty="0">
              <a:cs typeface="Arial"/>
            </a:endParaRPr>
          </a:p>
          <a:p>
            <a:r>
              <a:rPr lang="en-GB" sz="1600" dirty="0">
                <a:solidFill>
                  <a:srgbClr val="005EB8"/>
                </a:solidFill>
                <a:cs typeface="Arial"/>
                <a:hlinkClick r:id="rId13">
                  <a:extLst>
                    <a:ext uri="{A12FA001-AC4F-418D-AE19-62706E023703}">
                      <ahyp:hlinkClr xmlns:ahyp="http://schemas.microsoft.com/office/drawing/2018/hyperlinkcolor" val="tx"/>
                    </a:ext>
                  </a:extLst>
                </a:hlinkClick>
              </a:rPr>
              <a:t>Macmillan Cancer Support Bowel Cancer Awareness Month page</a:t>
            </a:r>
            <a:endParaRPr lang="en-GB" sz="1600" dirty="0">
              <a:solidFill>
                <a:srgbClr val="005EB8"/>
              </a:solidFill>
              <a:cs typeface="Arial"/>
            </a:endParaRPr>
          </a:p>
          <a:p>
            <a:endParaRPr lang="en-GB" sz="2000" dirty="0"/>
          </a:p>
          <a:p>
            <a:endParaRPr lang="en-GB" dirty="0"/>
          </a:p>
        </p:txBody>
      </p:sp>
      <p:pic>
        <p:nvPicPr>
          <p:cNvPr id="2" name="Picture 1" descr="A photo of a man in his garden&#10;&#10;Caption: Have you done your bowel cancer screening test?">
            <a:extLst>
              <a:ext uri="{FF2B5EF4-FFF2-40B4-BE49-F238E27FC236}">
                <a16:creationId xmlns:a16="http://schemas.microsoft.com/office/drawing/2014/main" id="{E6B2C16D-462E-B42D-39E0-AA6212A5063B}"/>
              </a:ext>
            </a:extLst>
          </p:cNvPr>
          <p:cNvPicPr>
            <a:picLocks noChangeAspect="1"/>
          </p:cNvPicPr>
          <p:nvPr/>
        </p:nvPicPr>
        <p:blipFill>
          <a:blip r:embed="rId14"/>
          <a:stretch>
            <a:fillRect/>
          </a:stretch>
        </p:blipFill>
        <p:spPr>
          <a:xfrm>
            <a:off x="6941575" y="1297186"/>
            <a:ext cx="3186270" cy="3186270"/>
          </a:xfrm>
          <a:prstGeom prst="rect">
            <a:avLst/>
          </a:prstGeom>
        </p:spPr>
      </p:pic>
      <p:sp>
        <p:nvSpPr>
          <p:cNvPr id="4" name="TextBox 3">
            <a:extLst>
              <a:ext uri="{FF2B5EF4-FFF2-40B4-BE49-F238E27FC236}">
                <a16:creationId xmlns:a16="http://schemas.microsoft.com/office/drawing/2014/main" id="{AE03C7DC-F079-A446-CC02-EDC15AE84E34}"/>
              </a:ext>
            </a:extLst>
          </p:cNvPr>
          <p:cNvSpPr txBox="1"/>
          <p:nvPr/>
        </p:nvSpPr>
        <p:spPr>
          <a:xfrm>
            <a:off x="6849150" y="4750329"/>
            <a:ext cx="4910850" cy="1384995"/>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05EB8"/>
                </a:solidFill>
                <a:effectLst/>
                <a:uLnTx/>
                <a:uFillTx/>
                <a:latin typeface="Arial"/>
                <a:ea typeface="+mn-ea"/>
                <a:cs typeface="Arial"/>
              </a:rPr>
              <a:t>The bowel cancer screening social media cards, posters, digital screen assets and email signatures in the previous </a:t>
            </a:r>
            <a:r>
              <a:rPr lang="en-GB" sz="1600">
                <a:solidFill>
                  <a:srgbClr val="005EB8"/>
                </a:solidFill>
                <a:latin typeface="Arial"/>
                <a:cs typeface="Arial"/>
              </a:rPr>
              <a:t>slides </a:t>
            </a:r>
            <a:r>
              <a:rPr kumimoji="0" lang="en-GB" sz="1600" b="0" i="0" u="none" strike="noStrike" kern="1200" cap="none" spc="0" normalizeH="0" baseline="0" noProof="0">
                <a:ln>
                  <a:noFill/>
                </a:ln>
                <a:solidFill>
                  <a:srgbClr val="005EB8"/>
                </a:solidFill>
                <a:effectLst/>
                <a:uLnTx/>
                <a:uFillTx/>
                <a:latin typeface="Arial"/>
                <a:ea typeface="+mn-ea"/>
                <a:cs typeface="Arial"/>
              </a:rPr>
              <a:t>are available on </a:t>
            </a:r>
            <a:r>
              <a:rPr kumimoji="0" lang="en-GB" sz="1600" b="0" i="0" u="none" strike="noStrike" kern="1200" cap="none" spc="0" normalizeH="0" baseline="0" noProof="0">
                <a:ln>
                  <a:noFill/>
                </a:ln>
                <a:solidFill>
                  <a:srgbClr val="005EB8"/>
                </a:solidFill>
                <a:effectLst/>
                <a:uLnTx/>
                <a:uFillTx/>
                <a:latin typeface="Arial"/>
                <a:ea typeface="+mn-ea"/>
                <a:cs typeface="Arial"/>
                <a:hlinkClick r:id="rId8">
                  <a:extLst>
                    <a:ext uri="{A12FA001-AC4F-418D-AE19-62706E023703}">
                      <ahyp:hlinkClr xmlns:ahyp="http://schemas.microsoft.com/office/drawing/2018/hyperlinkcolor" val="tx"/>
                    </a:ext>
                  </a:extLst>
                </a:hlinkClick>
              </a:rPr>
              <a:t>CommsLink</a:t>
            </a:r>
            <a:r>
              <a:rPr kumimoji="0" lang="en-GB" sz="1600" b="0" i="0" u="none" strike="noStrike" kern="1200" cap="none" spc="0" normalizeH="0" baseline="0" noProof="0">
                <a:ln>
                  <a:noFill/>
                </a:ln>
                <a:solidFill>
                  <a:srgbClr val="005EB8"/>
                </a:solidFill>
                <a:effectLst/>
                <a:uLnTx/>
                <a:uFillTx/>
                <a:latin typeface="Arial"/>
                <a:ea typeface="+mn-ea"/>
                <a:cs typeface="Arial"/>
              </a:rPr>
              <a:t>, </a:t>
            </a:r>
            <a:r>
              <a:rPr kumimoji="0" lang="en-GB" sz="1600" b="0" i="0" u="none" strike="noStrike" kern="1200" cap="none" spc="0" normalizeH="0" baseline="0" noProof="0">
                <a:ln>
                  <a:noFill/>
                </a:ln>
                <a:solidFill>
                  <a:srgbClr val="005EB8"/>
                </a:solidFill>
                <a:effectLst/>
                <a:uLnTx/>
                <a:uFillTx/>
                <a:latin typeface="Arial"/>
                <a:ea typeface="+mn-ea"/>
                <a:cs typeface="Arial"/>
                <a:hlinkClick r:id="rId15">
                  <a:extLst>
                    <a:ext uri="{A12FA001-AC4F-418D-AE19-62706E023703}">
                      <ahyp:hlinkClr xmlns:ahyp="http://schemas.microsoft.com/office/drawing/2018/hyperlinkcolor" val="tx"/>
                    </a:ext>
                  </a:extLst>
                </a:hlinkClick>
              </a:rPr>
              <a:t>Future NHS</a:t>
            </a:r>
            <a:r>
              <a:rPr kumimoji="0" lang="en-GB" sz="1600" b="0" i="0" u="none" strike="noStrike" kern="1200" cap="none" spc="0" normalizeH="0" baseline="0" noProof="0">
                <a:ln>
                  <a:noFill/>
                </a:ln>
                <a:solidFill>
                  <a:srgbClr val="005EB8"/>
                </a:solidFill>
                <a:effectLst/>
                <a:uLnTx/>
                <a:uFillTx/>
                <a:latin typeface="Arial"/>
                <a:ea typeface="+mn-ea"/>
                <a:cs typeface="Arial"/>
              </a:rPr>
              <a:t>, and the </a:t>
            </a:r>
            <a:r>
              <a:rPr kumimoji="0" lang="en-GB" sz="1600" b="0" i="0" u="none" strike="noStrike" kern="1200" cap="none" spc="0" normalizeH="0" baseline="0" noProof="0">
                <a:ln>
                  <a:noFill/>
                </a:ln>
                <a:solidFill>
                  <a:srgbClr val="005EB8"/>
                </a:solidFill>
                <a:effectLst/>
                <a:uLnTx/>
                <a:uFillTx/>
                <a:latin typeface="Arial"/>
                <a:ea typeface="+mn-ea"/>
                <a:cs typeface="Arial"/>
                <a:hlinkClick r:id="rId16">
                  <a:extLst>
                    <a:ext uri="{A12FA001-AC4F-418D-AE19-62706E023703}">
                      <ahyp:hlinkClr xmlns:ahyp="http://schemas.microsoft.com/office/drawing/2018/hyperlinkcolor" val="tx"/>
                    </a:ext>
                  </a:extLst>
                </a:hlinkClick>
              </a:rPr>
              <a:t>Campaign Resources Centre</a:t>
            </a:r>
            <a:r>
              <a:rPr kumimoji="0" lang="en-GB" sz="1600" b="0" i="0" u="none" strike="noStrike" kern="1200" cap="none" spc="0" normalizeH="0" baseline="0" noProof="0">
                <a:ln>
                  <a:noFill/>
                </a:ln>
                <a:solidFill>
                  <a:srgbClr val="005EB8"/>
                </a:solidFill>
                <a:effectLst/>
                <a:uLnTx/>
                <a:uFillTx/>
                <a:latin typeface="Arial"/>
                <a:ea typeface="+mn-ea"/>
                <a:cs typeface="Arial"/>
              </a:rPr>
              <a:t>. </a:t>
            </a:r>
          </a:p>
          <a:p>
            <a:endParaRPr lang="en-GB" sz="2000"/>
          </a:p>
        </p:txBody>
      </p:sp>
    </p:spTree>
    <p:extLst>
      <p:ext uri="{BB962C8B-B14F-4D97-AF65-F5344CB8AC3E}">
        <p14:creationId xmlns:p14="http://schemas.microsoft.com/office/powerpoint/2010/main" val="95246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2DE723-5B82-5F4B-E29F-4D47C9688655}"/>
              </a:ext>
            </a:extLst>
          </p:cNvPr>
          <p:cNvSpPr>
            <a:spLocks noGrp="1"/>
          </p:cNvSpPr>
          <p:nvPr>
            <p:ph idx="1"/>
          </p:nvPr>
        </p:nvSpPr>
        <p:spPr>
          <a:xfrm>
            <a:off x="432000" y="1502229"/>
            <a:ext cx="11804507" cy="6452562"/>
          </a:xfrm>
        </p:spPr>
        <p:txBody>
          <a:bodyPr vert="horz" lIns="0" tIns="0" rIns="0" bIns="0" rtlCol="0" anchor="t">
            <a:noAutofit/>
          </a:bodyPr>
          <a:lstStyle/>
          <a:p>
            <a:pPr>
              <a:lnSpc>
                <a:spcPct val="90000"/>
              </a:lnSpc>
            </a:pPr>
            <a:r>
              <a:rPr lang="en-GB" sz="1800">
                <a:cs typeface="Arial"/>
              </a:rPr>
              <a:t>This toolkit is designed to support communications around Bowel Cancer Awareness Month in April 2026, which </a:t>
            </a:r>
            <a:br>
              <a:rPr lang="en-GB" sz="1800">
                <a:cs typeface="Arial"/>
              </a:rPr>
            </a:br>
            <a:r>
              <a:rPr lang="en-GB" sz="1800">
                <a:cs typeface="Arial"/>
              </a:rPr>
              <a:t>marks 20 years since the start of the NHS Bowel Cancer Screening Programme.</a:t>
            </a:r>
          </a:p>
          <a:p>
            <a:pPr>
              <a:lnSpc>
                <a:spcPct val="90000"/>
              </a:lnSpc>
            </a:pPr>
            <a:r>
              <a:rPr lang="en-GB" sz="1800">
                <a:cs typeface="Arial"/>
              </a:rPr>
              <a:t>Every April, Bowel Cancer Awareness Month gives us a chance to raise awareness about bowel cancer and bowel cancer screening. </a:t>
            </a:r>
            <a:endParaRPr lang="en-US" sz="1800">
              <a:cs typeface="Arial"/>
            </a:endParaRPr>
          </a:p>
          <a:p>
            <a:pPr>
              <a:lnSpc>
                <a:spcPct val="90000"/>
              </a:lnSpc>
            </a:pPr>
            <a:r>
              <a:rPr lang="en-GB" sz="1800">
                <a:cs typeface="Arial"/>
              </a:rPr>
              <a:t>It’s a crucial opportunity to educate people about the disease and its symptoms, and to support people affected by bowel cancer. </a:t>
            </a:r>
          </a:p>
          <a:p>
            <a:r>
              <a:rPr lang="en-US" sz="1800">
                <a:cs typeface="Arial"/>
              </a:rPr>
              <a:t>Please use the materials to increase awareness of the importance of bowel cancer screening among your networks by:</a:t>
            </a:r>
          </a:p>
          <a:p>
            <a:pPr marL="342900" indent="-342900">
              <a:buFont typeface="Arial" panose="020B0604020202020204" pitchFamily="34" charset="0"/>
              <a:buChar char="•"/>
            </a:pPr>
            <a:r>
              <a:rPr lang="en-US" sz="1800">
                <a:cs typeface="Arial"/>
              </a:rPr>
              <a:t>ensuring relevant health services have this toolkit to support their communications</a:t>
            </a:r>
          </a:p>
          <a:p>
            <a:pPr marL="342900" indent="-342900">
              <a:buFont typeface="Arial" panose="020B0604020202020204" pitchFamily="34" charset="0"/>
              <a:buChar char="•"/>
            </a:pPr>
            <a:r>
              <a:rPr lang="en-US" sz="1800">
                <a:cs typeface="Arial"/>
              </a:rPr>
              <a:t>including information in your newsletters</a:t>
            </a:r>
          </a:p>
          <a:p>
            <a:pPr marL="342900" indent="-342900">
              <a:buFont typeface="Arial" panose="020B0604020202020204" pitchFamily="34" charset="0"/>
              <a:buChar char="•"/>
            </a:pPr>
            <a:r>
              <a:rPr lang="en-US" sz="1800">
                <a:cs typeface="Arial"/>
              </a:rPr>
              <a:t>incorporating messages in internal communications (</a:t>
            </a:r>
            <a:r>
              <a:rPr lang="en-US" sz="1800" err="1">
                <a:cs typeface="Arial"/>
              </a:rPr>
              <a:t>eg</a:t>
            </a:r>
            <a:r>
              <a:rPr lang="en-US" sz="1800">
                <a:cs typeface="Arial"/>
              </a:rPr>
              <a:t> emails, staff bulletins and intranets)</a:t>
            </a:r>
          </a:p>
          <a:p>
            <a:pPr marL="342900" indent="-342900">
              <a:buFont typeface="Arial" panose="020B0604020202020204" pitchFamily="34" charset="0"/>
              <a:buChar char="•"/>
            </a:pPr>
            <a:r>
              <a:rPr lang="en-US" sz="1800">
                <a:cs typeface="Arial"/>
              </a:rPr>
              <a:t>ensuring information on bowel cancer screening is up to date.</a:t>
            </a:r>
          </a:p>
          <a:p>
            <a:endParaRPr lang="en-GB" sz="1800"/>
          </a:p>
        </p:txBody>
      </p:sp>
      <p:sp>
        <p:nvSpPr>
          <p:cNvPr id="4" name="Title 3">
            <a:extLst>
              <a:ext uri="{FF2B5EF4-FFF2-40B4-BE49-F238E27FC236}">
                <a16:creationId xmlns:a16="http://schemas.microsoft.com/office/drawing/2014/main" id="{A641872D-76F9-AF78-F7CC-98D8E792BAA3}"/>
              </a:ext>
            </a:extLst>
          </p:cNvPr>
          <p:cNvSpPr>
            <a:spLocks noGrp="1"/>
          </p:cNvSpPr>
          <p:nvPr>
            <p:ph type="title"/>
          </p:nvPr>
        </p:nvSpPr>
        <p:spPr/>
        <p:txBody>
          <a:bodyPr/>
          <a:lstStyle/>
          <a:p>
            <a:r>
              <a:rPr lang="en-GB"/>
              <a:t>About this toolkit</a:t>
            </a:r>
          </a:p>
        </p:txBody>
      </p:sp>
    </p:spTree>
    <p:extLst>
      <p:ext uri="{BB962C8B-B14F-4D97-AF65-F5344CB8AC3E}">
        <p14:creationId xmlns:p14="http://schemas.microsoft.com/office/powerpoint/2010/main" val="198927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240D8-C95B-38A5-E66E-1A75F48CBF2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F6F81D-3DFA-58D5-CC5C-E69C95002DEA}"/>
              </a:ext>
            </a:extLst>
          </p:cNvPr>
          <p:cNvSpPr>
            <a:spLocks noGrp="1"/>
          </p:cNvSpPr>
          <p:nvPr>
            <p:ph idx="1"/>
          </p:nvPr>
        </p:nvSpPr>
        <p:spPr>
          <a:xfrm>
            <a:off x="432000" y="1995250"/>
            <a:ext cx="9667283" cy="3456000"/>
          </a:xfrm>
        </p:spPr>
        <p:txBody>
          <a:bodyPr>
            <a:normAutofit/>
          </a:bodyPr>
          <a:lstStyle/>
          <a:p>
            <a:r>
              <a:rPr lang="en-GB" dirty="0"/>
              <a:t>DATA TO FOLLOW</a:t>
            </a:r>
          </a:p>
        </p:txBody>
      </p:sp>
      <p:sp>
        <p:nvSpPr>
          <p:cNvPr id="3" name="Text Placeholder 2">
            <a:extLst>
              <a:ext uri="{FF2B5EF4-FFF2-40B4-BE49-F238E27FC236}">
                <a16:creationId xmlns:a16="http://schemas.microsoft.com/office/drawing/2014/main" id="{BA840B7F-E0CA-D082-F913-CC8975DB8BE1}"/>
              </a:ext>
            </a:extLst>
          </p:cNvPr>
          <p:cNvSpPr>
            <a:spLocks noGrp="1"/>
          </p:cNvSpPr>
          <p:nvPr>
            <p:ph type="body" sz="quarter" idx="13"/>
          </p:nvPr>
        </p:nvSpPr>
        <p:spPr>
          <a:xfrm>
            <a:off x="432000" y="1491768"/>
            <a:ext cx="11760000" cy="577927"/>
          </a:xfrm>
        </p:spPr>
        <p:txBody>
          <a:bodyPr/>
          <a:lstStyle/>
          <a:p>
            <a:r>
              <a:rPr lang="en-GB" dirty="0"/>
              <a:t>The impact of the NHS Bowel Cancer Screening Programme </a:t>
            </a:r>
          </a:p>
        </p:txBody>
      </p:sp>
      <p:sp>
        <p:nvSpPr>
          <p:cNvPr id="4" name="Title 3">
            <a:extLst>
              <a:ext uri="{FF2B5EF4-FFF2-40B4-BE49-F238E27FC236}">
                <a16:creationId xmlns:a16="http://schemas.microsoft.com/office/drawing/2014/main" id="{895C7742-559F-627B-36F4-AC0451376DD6}"/>
              </a:ext>
            </a:extLst>
          </p:cNvPr>
          <p:cNvSpPr>
            <a:spLocks noGrp="1"/>
          </p:cNvSpPr>
          <p:nvPr>
            <p:ph type="title"/>
          </p:nvPr>
        </p:nvSpPr>
        <p:spPr/>
        <p:txBody>
          <a:bodyPr>
            <a:normAutofit/>
          </a:bodyPr>
          <a:lstStyle/>
          <a:p>
            <a:r>
              <a:rPr lang="en-GB" dirty="0"/>
              <a:t>20 years of bowel cancer screening </a:t>
            </a:r>
          </a:p>
        </p:txBody>
      </p:sp>
    </p:spTree>
    <p:extLst>
      <p:ext uri="{BB962C8B-B14F-4D97-AF65-F5344CB8AC3E}">
        <p14:creationId xmlns:p14="http://schemas.microsoft.com/office/powerpoint/2010/main" val="36221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869229-D921-2CE1-6EA1-52787E8AB5F9}"/>
              </a:ext>
            </a:extLst>
          </p:cNvPr>
          <p:cNvSpPr>
            <a:spLocks noGrp="1"/>
          </p:cNvSpPr>
          <p:nvPr>
            <p:ph idx="1"/>
          </p:nvPr>
        </p:nvSpPr>
        <p:spPr>
          <a:xfrm>
            <a:off x="469678" y="1801628"/>
            <a:ext cx="11252644" cy="4624371"/>
          </a:xfrm>
        </p:spPr>
        <p:txBody>
          <a:bodyPr>
            <a:normAutofit fontScale="55000" lnSpcReduction="20000"/>
          </a:bodyPr>
          <a:lstStyle/>
          <a:p>
            <a:pPr>
              <a:lnSpc>
                <a:spcPct val="134000"/>
              </a:lnSpc>
              <a:spcAft>
                <a:spcPts val="0"/>
              </a:spcAft>
            </a:pPr>
            <a:r>
              <a:rPr lang="en-GB" sz="2900" b="1" dirty="0"/>
              <a:t>2006</a:t>
            </a:r>
            <a:r>
              <a:rPr lang="en-GB" sz="2900" dirty="0"/>
              <a:t> — The NHS Bowel Cancer Screening Programme launches in England, becoming the first cancer screening programme in England to invite both men and women. Eligible people aged 60–69 registered with a GP are automatically invited. The faecal occult blood test (</a:t>
            </a:r>
            <a:r>
              <a:rPr lang="en-GB" sz="2900" dirty="0" err="1"/>
              <a:t>FOBt</a:t>
            </a:r>
            <a:r>
              <a:rPr lang="en-GB" sz="2900" dirty="0"/>
              <a:t>, also known as the guaiac test) kit is sent to participants to detect small traces of blood in stool samples.</a:t>
            </a:r>
          </a:p>
          <a:p>
            <a:pPr>
              <a:lnSpc>
                <a:spcPct val="134000"/>
              </a:lnSpc>
              <a:spcAft>
                <a:spcPts val="0"/>
              </a:spcAft>
            </a:pPr>
            <a:r>
              <a:rPr lang="en-GB" sz="2900" b="1" dirty="0"/>
              <a:t>2008</a:t>
            </a:r>
            <a:r>
              <a:rPr lang="en-GB" sz="2900" dirty="0"/>
              <a:t> — Bowel cancer screening is gradually extended to include people aged 60–74.</a:t>
            </a:r>
          </a:p>
          <a:p>
            <a:pPr>
              <a:lnSpc>
                <a:spcPct val="134000"/>
              </a:lnSpc>
              <a:spcAft>
                <a:spcPts val="0"/>
              </a:spcAft>
            </a:pPr>
            <a:r>
              <a:rPr lang="en-GB" sz="2900" b="1" dirty="0"/>
              <a:t>2019</a:t>
            </a:r>
            <a:r>
              <a:rPr lang="en-GB" sz="2900" dirty="0"/>
              <a:t> — The FIT (faecal immunochemical test) kit replaces the </a:t>
            </a:r>
            <a:r>
              <a:rPr lang="en-GB" sz="2900" dirty="0" err="1"/>
              <a:t>FOBt</a:t>
            </a:r>
            <a:r>
              <a:rPr lang="en-GB" sz="2900" dirty="0"/>
              <a:t> across England. The FIT is simpler and more convenient to complete as it requires only one sample rather than three. The switch results in national uptake rising from around 59% in the two years before FIT to 67% in the first year after its introduction. </a:t>
            </a:r>
          </a:p>
          <a:p>
            <a:pPr>
              <a:lnSpc>
                <a:spcPct val="134000"/>
              </a:lnSpc>
              <a:spcAft>
                <a:spcPts val="0"/>
              </a:spcAft>
            </a:pPr>
            <a:r>
              <a:rPr lang="en-GB" sz="2900" b="1" dirty="0"/>
              <a:t>2021</a:t>
            </a:r>
            <a:r>
              <a:rPr lang="en-GB" sz="2900" dirty="0"/>
              <a:t> — The process to start lowering eligibility to everyone age 50 begins, starting with 56-year-olds.</a:t>
            </a:r>
          </a:p>
          <a:p>
            <a:pPr>
              <a:lnSpc>
                <a:spcPct val="134000"/>
              </a:lnSpc>
              <a:spcAft>
                <a:spcPts val="0"/>
              </a:spcAft>
            </a:pPr>
            <a:r>
              <a:rPr lang="en-GB" sz="2900" b="1" dirty="0"/>
              <a:t>2023</a:t>
            </a:r>
            <a:r>
              <a:rPr lang="en-GB" sz="2900" dirty="0"/>
              <a:t> —The NHS Bowel Cancer Screening Programme starts to invite people with Lynch syndrome for a colonoscopy every two years to check for signs of bowel cancer. Lynch syndrome increases the risk of getting bowel cancer by up to 80% but regular surveillance prevents between 40 and 60 out of every 100 people from getting bowel cancer.</a:t>
            </a:r>
          </a:p>
          <a:p>
            <a:pPr>
              <a:lnSpc>
                <a:spcPct val="134000"/>
              </a:lnSpc>
              <a:spcAft>
                <a:spcPts val="0"/>
              </a:spcAft>
            </a:pPr>
            <a:r>
              <a:rPr lang="en-GB" sz="2900" b="1" dirty="0"/>
              <a:t>2026</a:t>
            </a:r>
            <a:r>
              <a:rPr lang="en-GB" sz="2900" dirty="0"/>
              <a:t> — The FIT screening threshold is being reduced from 120µg/g to 80µg/g. With an increase in the sensitivity of bowel cancer screening, an estimated 600 more bowel cancers are expected to be identified each year in England as well as 2,000 more people with high-risk polyps in their bowel. To boost uptake and improve accessibility, new digital communications start to be rolled out.</a:t>
            </a:r>
          </a:p>
          <a:p>
            <a:endParaRPr lang="en-GB" dirty="0"/>
          </a:p>
        </p:txBody>
      </p:sp>
      <p:sp>
        <p:nvSpPr>
          <p:cNvPr id="3" name="Text Placeholder 2">
            <a:extLst>
              <a:ext uri="{FF2B5EF4-FFF2-40B4-BE49-F238E27FC236}">
                <a16:creationId xmlns:a16="http://schemas.microsoft.com/office/drawing/2014/main" id="{2658A7A0-3739-6A35-AD70-1382AC401701}"/>
              </a:ext>
            </a:extLst>
          </p:cNvPr>
          <p:cNvSpPr>
            <a:spLocks noGrp="1"/>
          </p:cNvSpPr>
          <p:nvPr>
            <p:ph type="body" sz="quarter" idx="13"/>
          </p:nvPr>
        </p:nvSpPr>
        <p:spPr>
          <a:xfrm>
            <a:off x="469678" y="1223702"/>
            <a:ext cx="11012644" cy="577927"/>
          </a:xfrm>
        </p:spPr>
        <p:txBody>
          <a:bodyPr/>
          <a:lstStyle/>
          <a:p>
            <a:r>
              <a:rPr lang="en-GB"/>
              <a:t>How the NHS Bowel Screening Programme has evolved</a:t>
            </a:r>
          </a:p>
        </p:txBody>
      </p:sp>
      <p:sp>
        <p:nvSpPr>
          <p:cNvPr id="4" name="Title 3">
            <a:extLst>
              <a:ext uri="{FF2B5EF4-FFF2-40B4-BE49-F238E27FC236}">
                <a16:creationId xmlns:a16="http://schemas.microsoft.com/office/drawing/2014/main" id="{01F50273-8134-49E3-260A-656362473463}"/>
              </a:ext>
            </a:extLst>
          </p:cNvPr>
          <p:cNvSpPr>
            <a:spLocks noGrp="1"/>
          </p:cNvSpPr>
          <p:nvPr>
            <p:ph type="title"/>
          </p:nvPr>
        </p:nvSpPr>
        <p:spPr/>
        <p:txBody>
          <a:bodyPr/>
          <a:lstStyle/>
          <a:p>
            <a:r>
              <a:rPr lang="en-GB" dirty="0"/>
              <a:t>Timeline</a:t>
            </a:r>
          </a:p>
        </p:txBody>
      </p:sp>
    </p:spTree>
    <p:extLst>
      <p:ext uri="{BB962C8B-B14F-4D97-AF65-F5344CB8AC3E}">
        <p14:creationId xmlns:p14="http://schemas.microsoft.com/office/powerpoint/2010/main" val="329953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C1A5-C7CD-8AB6-BDAF-FBCFA3F08DF4}"/>
              </a:ext>
            </a:extLst>
          </p:cNvPr>
          <p:cNvSpPr>
            <a:spLocks noGrp="1"/>
          </p:cNvSpPr>
          <p:nvPr>
            <p:ph type="title"/>
          </p:nvPr>
        </p:nvSpPr>
        <p:spPr>
          <a:xfrm>
            <a:off x="567344" y="444568"/>
            <a:ext cx="11404154" cy="865186"/>
          </a:xfrm>
        </p:spPr>
        <p:txBody>
          <a:bodyPr>
            <a:normAutofit/>
          </a:bodyPr>
          <a:lstStyle/>
          <a:p>
            <a:r>
              <a:rPr lang="en-US">
                <a:cs typeface="Arial"/>
              </a:rPr>
              <a:t>Key messages – bowel cancer screening</a:t>
            </a:r>
            <a:endParaRPr lang="en-GB"/>
          </a:p>
        </p:txBody>
      </p:sp>
      <p:sp>
        <p:nvSpPr>
          <p:cNvPr id="3" name="Content Placeholder 1">
            <a:extLst>
              <a:ext uri="{FF2B5EF4-FFF2-40B4-BE49-F238E27FC236}">
                <a16:creationId xmlns:a16="http://schemas.microsoft.com/office/drawing/2014/main" id="{F4B354C2-7633-FD16-903D-3F1BC14461FD}"/>
              </a:ext>
            </a:extLst>
          </p:cNvPr>
          <p:cNvSpPr>
            <a:spLocks noGrp="1"/>
          </p:cNvSpPr>
          <p:nvPr>
            <p:ph idx="1"/>
          </p:nvPr>
        </p:nvSpPr>
        <p:spPr>
          <a:xfrm>
            <a:off x="567344" y="1456766"/>
            <a:ext cx="11088000" cy="4806289"/>
          </a:xfrm>
        </p:spPr>
        <p:txBody>
          <a:bodyPr vert="horz" lIns="0" tIns="0" rIns="0" bIns="0" rtlCol="0" anchor="t">
            <a:normAutofit/>
          </a:bodyPr>
          <a:lstStyle/>
          <a:p>
            <a:pPr marL="342900" indent="-342900">
              <a:lnSpc>
                <a:spcPct val="120000"/>
              </a:lnSpc>
              <a:buFont typeface="Arial"/>
              <a:buChar char="•"/>
            </a:pPr>
            <a:r>
              <a:rPr lang="en-GB" sz="1800">
                <a:cs typeface="Arial"/>
              </a:rPr>
              <a:t>Bowel cancer is the 3rd most common type of cancer.</a:t>
            </a:r>
            <a:endParaRPr lang="en-US"/>
          </a:p>
          <a:p>
            <a:pPr marL="342900" indent="-342900">
              <a:lnSpc>
                <a:spcPct val="120000"/>
              </a:lnSpc>
              <a:buFont typeface="Arial"/>
              <a:buChar char="•"/>
            </a:pPr>
            <a:r>
              <a:rPr lang="en-GB" sz="1800">
                <a:cs typeface="Arial"/>
              </a:rPr>
              <a:t>Bowel cancer screening is available to everyone aged 50 to 74. </a:t>
            </a:r>
          </a:p>
          <a:p>
            <a:pPr marL="342900" indent="-342900">
              <a:lnSpc>
                <a:spcPct val="120000"/>
              </a:lnSpc>
              <a:buFont typeface="Arial"/>
              <a:buChar char="•"/>
            </a:pPr>
            <a:r>
              <a:rPr lang="en-GB" sz="1800">
                <a:cs typeface="Arial"/>
              </a:rPr>
              <a:t>The NHS automatically invites people once they become eligible for bowel cancer screening.</a:t>
            </a:r>
          </a:p>
          <a:p>
            <a:pPr marL="342900" indent="-342900">
              <a:lnSpc>
                <a:spcPct val="120000"/>
              </a:lnSpc>
              <a:buFont typeface="Arial"/>
              <a:buChar char="•"/>
            </a:pPr>
            <a:r>
              <a:rPr lang="en-GB" sz="1800">
                <a:cs typeface="Arial"/>
              </a:rPr>
              <a:t>Bowel cancer screening is offered every two years.</a:t>
            </a:r>
          </a:p>
          <a:p>
            <a:pPr marL="342900" indent="-342900">
              <a:lnSpc>
                <a:spcPct val="120000"/>
              </a:lnSpc>
              <a:buFont typeface="Arial"/>
              <a:buChar char="•"/>
            </a:pPr>
            <a:r>
              <a:rPr lang="en-GB" sz="1800">
                <a:cs typeface="Arial"/>
              </a:rPr>
              <a:t>97 or 98 out of 100 people who use their bowel cancer screening kit do not need further tests.</a:t>
            </a:r>
          </a:p>
          <a:p>
            <a:pPr marL="342900" indent="-342900">
              <a:lnSpc>
                <a:spcPct val="120000"/>
              </a:lnSpc>
              <a:buFont typeface="Arial"/>
              <a:buChar char="•"/>
            </a:pPr>
            <a:r>
              <a:rPr lang="en-GB" sz="1800">
                <a:cs typeface="Arial"/>
              </a:rPr>
              <a:t>2 or 3 in 100 people are asked to go to hospital for further tests.</a:t>
            </a:r>
          </a:p>
          <a:p>
            <a:pPr marL="342900" indent="-342900">
              <a:lnSpc>
                <a:spcPct val="120000"/>
              </a:lnSpc>
              <a:buFont typeface="Arial"/>
              <a:buChar char="•"/>
            </a:pPr>
            <a:r>
              <a:rPr lang="en-GB" sz="1800">
                <a:cs typeface="Arial"/>
              </a:rPr>
              <a:t>7 to 10 in every 100 people who have a colonoscopy turn out to have bowel cancer. </a:t>
            </a:r>
          </a:p>
          <a:p>
            <a:pPr marL="342900" indent="-342900">
              <a:lnSpc>
                <a:spcPct val="120000"/>
              </a:lnSpc>
              <a:buFont typeface="Arial"/>
              <a:buChar char="•"/>
            </a:pPr>
            <a:r>
              <a:rPr lang="en-GB" sz="1800">
                <a:cs typeface="Arial"/>
              </a:rPr>
              <a:t>Download the </a:t>
            </a:r>
            <a:r>
              <a:rPr lang="en-GB" sz="1800">
                <a:solidFill>
                  <a:srgbClr val="005EB8"/>
                </a:solidFill>
                <a:cs typeface="Arial"/>
                <a:hlinkClick r:id="rId3">
                  <a:extLst>
                    <a:ext uri="{A12FA001-AC4F-418D-AE19-62706E023703}">
                      <ahyp:hlinkClr xmlns:ahyp="http://schemas.microsoft.com/office/drawing/2018/hyperlinkcolor" val="tx"/>
                    </a:ext>
                  </a:extLst>
                </a:hlinkClick>
              </a:rPr>
              <a:t>NHS App</a:t>
            </a:r>
            <a:r>
              <a:rPr lang="en-GB" sz="1800">
                <a:solidFill>
                  <a:srgbClr val="005EB8"/>
                </a:solidFill>
                <a:cs typeface="Arial"/>
              </a:rPr>
              <a:t> </a:t>
            </a:r>
            <a:r>
              <a:rPr lang="en-GB" sz="1800">
                <a:cs typeface="Arial"/>
              </a:rPr>
              <a:t>to get your future messages about bowel cancer screening straight to your smart device. </a:t>
            </a:r>
          </a:p>
          <a:p>
            <a:pPr marL="342900" indent="-342900">
              <a:lnSpc>
                <a:spcPct val="120000"/>
              </a:lnSpc>
              <a:buFont typeface="Arial"/>
              <a:buChar char="•"/>
            </a:pPr>
            <a:r>
              <a:rPr lang="en-GB" sz="1800">
                <a:cs typeface="Arial"/>
              </a:rPr>
              <a:t>Find out more about bowel cancer screening is available on the</a:t>
            </a:r>
            <a:r>
              <a:rPr lang="en-GB" sz="1800">
                <a:solidFill>
                  <a:srgbClr val="005EB8"/>
                </a:solidFill>
                <a:cs typeface="Arial"/>
              </a:rPr>
              <a:t> </a:t>
            </a:r>
            <a:r>
              <a:rPr lang="en-GB" sz="1800">
                <a:solidFill>
                  <a:srgbClr val="005EB8"/>
                </a:solidFill>
                <a:cs typeface="Arial"/>
                <a:hlinkClick r:id="rId4"/>
              </a:rPr>
              <a:t>NHS website</a:t>
            </a:r>
            <a:r>
              <a:rPr lang="en-GB" sz="1800">
                <a:solidFill>
                  <a:srgbClr val="005EB8"/>
                </a:solidFill>
                <a:cs typeface="Arial"/>
              </a:rPr>
              <a:t>.</a:t>
            </a:r>
            <a:endParaRPr lang="en-GB">
              <a:cs typeface="Arial" panose="020B0604020202020204"/>
            </a:endParaRPr>
          </a:p>
          <a:p>
            <a:endParaRPr lang="en-GB" sz="2800" b="1">
              <a:cs typeface="Arial"/>
            </a:endParaRPr>
          </a:p>
          <a:p>
            <a:pPr marL="342900" indent="-342900">
              <a:lnSpc>
                <a:spcPct val="120000"/>
              </a:lnSpc>
              <a:buFont typeface="Arial,Sans-Serif"/>
              <a:buChar char="•"/>
            </a:pPr>
            <a:endParaRPr lang="en-GB" sz="1400">
              <a:solidFill>
                <a:srgbClr val="425563"/>
              </a:solidFill>
              <a:cs typeface="Arial"/>
            </a:endParaRPr>
          </a:p>
          <a:p>
            <a:pPr marL="342900" indent="-342900">
              <a:buFont typeface="Arial"/>
              <a:buChar char="•"/>
            </a:pPr>
            <a:endParaRPr lang="en-GB" sz="1500">
              <a:cs typeface="Arial"/>
            </a:endParaRPr>
          </a:p>
          <a:p>
            <a:endParaRPr lang="en-GB">
              <a:cs typeface="Arial"/>
            </a:endParaRPr>
          </a:p>
        </p:txBody>
      </p:sp>
    </p:spTree>
    <p:extLst>
      <p:ext uri="{BB962C8B-B14F-4D97-AF65-F5344CB8AC3E}">
        <p14:creationId xmlns:p14="http://schemas.microsoft.com/office/powerpoint/2010/main" val="305110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4EF90-BAAF-B85D-66C9-36FED27D8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7A689-AA34-CAA6-F338-B8A1AD88D25B}"/>
              </a:ext>
            </a:extLst>
          </p:cNvPr>
          <p:cNvSpPr>
            <a:spLocks noGrp="1"/>
          </p:cNvSpPr>
          <p:nvPr>
            <p:ph type="title"/>
          </p:nvPr>
        </p:nvSpPr>
        <p:spPr>
          <a:xfrm>
            <a:off x="567344" y="444568"/>
            <a:ext cx="11404154" cy="865186"/>
          </a:xfrm>
        </p:spPr>
        <p:txBody>
          <a:bodyPr>
            <a:normAutofit/>
          </a:bodyPr>
          <a:lstStyle/>
          <a:p>
            <a:r>
              <a:rPr lang="en-US">
                <a:cs typeface="Arial"/>
              </a:rPr>
              <a:t>Key messages – completing your FIT kit</a:t>
            </a:r>
            <a:endParaRPr lang="en-GB"/>
          </a:p>
        </p:txBody>
      </p:sp>
      <p:sp>
        <p:nvSpPr>
          <p:cNvPr id="3" name="Content Placeholder 1">
            <a:extLst>
              <a:ext uri="{FF2B5EF4-FFF2-40B4-BE49-F238E27FC236}">
                <a16:creationId xmlns:a16="http://schemas.microsoft.com/office/drawing/2014/main" id="{DD0F1BD8-627D-58EA-F32D-51D0EF1434ED}"/>
              </a:ext>
            </a:extLst>
          </p:cNvPr>
          <p:cNvSpPr>
            <a:spLocks noGrp="1"/>
          </p:cNvSpPr>
          <p:nvPr>
            <p:ph idx="1"/>
          </p:nvPr>
        </p:nvSpPr>
        <p:spPr>
          <a:xfrm>
            <a:off x="567344" y="1456766"/>
            <a:ext cx="11088000" cy="4806289"/>
          </a:xfrm>
        </p:spPr>
        <p:txBody>
          <a:bodyPr vert="horz" lIns="0" tIns="0" rIns="0" bIns="0" rtlCol="0" anchor="t">
            <a:normAutofit/>
          </a:bodyPr>
          <a:lstStyle/>
          <a:p>
            <a:pPr marL="342900" indent="-342900">
              <a:lnSpc>
                <a:spcPct val="120000"/>
              </a:lnSpc>
              <a:buFont typeface="Arial"/>
              <a:buChar char="•"/>
            </a:pPr>
            <a:r>
              <a:rPr lang="en-GB" sz="1800">
                <a:cs typeface="Arial"/>
              </a:rPr>
              <a:t>If a FIT kit is sent to you, it's meant for you. Even if you don't have symptoms, it can detect signs of cancer of bowel cancer before you do.</a:t>
            </a:r>
            <a:endParaRPr lang="en-US"/>
          </a:p>
          <a:p>
            <a:pPr marL="342900" indent="-342900">
              <a:lnSpc>
                <a:spcPct val="120000"/>
              </a:lnSpc>
              <a:buFont typeface="Arial"/>
              <a:buChar char="•"/>
            </a:pPr>
            <a:r>
              <a:rPr lang="en-GB" sz="1800">
                <a:solidFill>
                  <a:srgbClr val="425563"/>
                </a:solidFill>
                <a:cs typeface="Arial"/>
              </a:rPr>
              <a:t>The kit can be completed in the privacy of your own home by following the simple instructions on the underside of the box lid.</a:t>
            </a:r>
          </a:p>
          <a:p>
            <a:pPr marL="342900" indent="-342900">
              <a:lnSpc>
                <a:spcPct val="120000"/>
              </a:lnSpc>
              <a:buFont typeface="Arial"/>
              <a:buChar char="•"/>
            </a:pPr>
            <a:r>
              <a:rPr lang="en-GB" sz="1800">
                <a:cs typeface="Arial"/>
              </a:rPr>
              <a:t>You only need to collect one tiny sample of poo using the plastic stick provided. Pop it in the sample bottle and post it back for free, to be tested.</a:t>
            </a:r>
          </a:p>
          <a:p>
            <a:pPr marL="342900" indent="-342900">
              <a:lnSpc>
                <a:spcPct val="120000"/>
              </a:lnSpc>
              <a:buFont typeface="Arial"/>
              <a:buChar char="•"/>
            </a:pPr>
            <a:r>
              <a:rPr lang="en-GB" sz="1800">
                <a:cs typeface="Arial"/>
              </a:rPr>
              <a:t>Maybe you think it’s messy or awkward, but by following a few simple steps, a tiny sample is all it takes.</a:t>
            </a:r>
          </a:p>
          <a:p>
            <a:pPr marL="342900" indent="-342900">
              <a:lnSpc>
                <a:spcPct val="120000"/>
              </a:lnSpc>
              <a:buFont typeface="Arial"/>
              <a:buChar char="•"/>
            </a:pPr>
            <a:r>
              <a:rPr lang="en-GB" sz="1800">
                <a:cs typeface="Arial"/>
              </a:rPr>
              <a:t>Your next poo could save your life. So, if you're sent a kit, join the millions completing theirs.</a:t>
            </a:r>
          </a:p>
          <a:p>
            <a:pPr marL="342900" indent="-342900">
              <a:lnSpc>
                <a:spcPct val="120000"/>
              </a:lnSpc>
              <a:buFont typeface="Arial"/>
              <a:buChar char="•"/>
            </a:pPr>
            <a:r>
              <a:rPr lang="en-GB" sz="1800">
                <a:cs typeface="Arial"/>
              </a:rPr>
              <a:t>If you receive a kit when you're eligible, help yourself by remembering to complete it. Put it by the loo. Don't put it off.</a:t>
            </a:r>
          </a:p>
          <a:p>
            <a:pPr marL="342900" indent="-342900">
              <a:lnSpc>
                <a:spcPct val="120000"/>
              </a:lnSpc>
              <a:buFont typeface="Arial,Sans-Serif"/>
              <a:buChar char="•"/>
            </a:pPr>
            <a:endParaRPr lang="en-GB" sz="1400">
              <a:cs typeface="Arial"/>
            </a:endParaRPr>
          </a:p>
          <a:p>
            <a:pPr marL="342900" indent="-342900">
              <a:buFont typeface="Arial"/>
              <a:buChar char="•"/>
            </a:pPr>
            <a:endParaRPr lang="en-GB" sz="1500">
              <a:cs typeface="Arial"/>
            </a:endParaRPr>
          </a:p>
          <a:p>
            <a:endParaRPr lang="en-GB">
              <a:cs typeface="Arial"/>
            </a:endParaRPr>
          </a:p>
        </p:txBody>
      </p:sp>
    </p:spTree>
    <p:extLst>
      <p:ext uri="{BB962C8B-B14F-4D97-AF65-F5344CB8AC3E}">
        <p14:creationId xmlns:p14="http://schemas.microsoft.com/office/powerpoint/2010/main" val="224323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E5B025-797F-DAEA-5A78-82FC8E73ECE7}"/>
              </a:ext>
            </a:extLst>
          </p:cNvPr>
          <p:cNvSpPr>
            <a:spLocks noGrp="1"/>
          </p:cNvSpPr>
          <p:nvPr>
            <p:ph idx="1"/>
          </p:nvPr>
        </p:nvSpPr>
        <p:spPr>
          <a:xfrm>
            <a:off x="463315" y="1456766"/>
            <a:ext cx="11088000" cy="4144931"/>
          </a:xfrm>
        </p:spPr>
        <p:txBody>
          <a:bodyPr vert="horz" lIns="0" tIns="0" rIns="0" bIns="0" rtlCol="0" anchor="t">
            <a:normAutofit/>
          </a:bodyPr>
          <a:lstStyle/>
          <a:p>
            <a:pPr marL="285750" indent="-285750">
              <a:buChar char="•"/>
            </a:pPr>
            <a:r>
              <a:rPr lang="en-GB" sz="1800">
                <a:ea typeface="+mn-lt"/>
                <a:cs typeface="+mn-lt"/>
              </a:rPr>
              <a:t>Lynch syndrome is an inherited condition that increases the risk of certain cancers, including bowel cancer.</a:t>
            </a:r>
          </a:p>
          <a:p>
            <a:pPr marL="285750" indent="-285750">
              <a:buChar char="•"/>
            </a:pPr>
            <a:r>
              <a:rPr lang="en-GB" sz="1800">
                <a:ea typeface="+mn-lt"/>
                <a:cs typeface="+mn-lt"/>
              </a:rPr>
              <a:t>An estimated 1 in 400 people in England have Lynch syndrome (around 175,000 people), but just 5% are aware they are living with the condition.</a:t>
            </a:r>
          </a:p>
          <a:p>
            <a:pPr marL="285750" indent="-285750">
              <a:buChar char="•"/>
            </a:pPr>
            <a:r>
              <a:rPr lang="en-GB" sz="1800">
                <a:ea typeface="+mn-lt"/>
                <a:cs typeface="+mn-lt"/>
              </a:rPr>
              <a:t>People with Lynch syndrome have a higher risk than the average person of getting bowel cancer. </a:t>
            </a:r>
          </a:p>
          <a:p>
            <a:pPr marL="285750" indent="-285750">
              <a:buChar char="•"/>
            </a:pPr>
            <a:r>
              <a:rPr lang="en-GB" sz="1800">
                <a:ea typeface="+mn-lt"/>
                <a:cs typeface="+mn-lt"/>
              </a:rPr>
              <a:t>Around 1,100 bowel cancers are caused by Lynch syndrome each year in England.</a:t>
            </a:r>
            <a:endParaRPr lang="en-GB"/>
          </a:p>
          <a:p>
            <a:pPr marL="285750" indent="-285750">
              <a:buChar char="•"/>
            </a:pPr>
            <a:r>
              <a:rPr lang="en-GB" sz="1800">
                <a:ea typeface="+mn-lt"/>
                <a:cs typeface="+mn-lt"/>
              </a:rPr>
              <a:t>People diagnosed with Lynch syndrome are invited for a colonoscopy to check for signs of bowel cancer by the NHS Bowel Cancer Screening Programme.</a:t>
            </a:r>
            <a:endParaRPr lang="en-GB" sz="1800">
              <a:solidFill>
                <a:srgbClr val="231F20"/>
              </a:solidFill>
            </a:endParaRPr>
          </a:p>
          <a:p>
            <a:pPr marL="285750" indent="-285750">
              <a:buChar char="•"/>
            </a:pPr>
            <a:r>
              <a:rPr lang="en-GB" sz="1800">
                <a:solidFill>
                  <a:srgbClr val="425563"/>
                </a:solidFill>
              </a:rPr>
              <a:t>People with Lynch syndrome will be automatically invited for a surveillance colonoscopy every 2 years. </a:t>
            </a:r>
            <a:endParaRPr lang="en-GB" sz="1800">
              <a:solidFill>
                <a:srgbClr val="231F20"/>
              </a:solidFill>
              <a:cs typeface="Arial" panose="020B0604020202020204"/>
            </a:endParaRPr>
          </a:p>
          <a:p>
            <a:pPr marL="285750" indent="-285750">
              <a:buChar char="•"/>
            </a:pPr>
            <a:r>
              <a:rPr lang="en-GB" sz="1800">
                <a:solidFill>
                  <a:srgbClr val="425563"/>
                </a:solidFill>
              </a:rPr>
              <a:t>Out of 100 people with Lynch syndrome, colonoscopy surveillance every 2 years prevents between 40 and 60 people from getting bowel cancer.</a:t>
            </a:r>
            <a:br>
              <a:rPr lang="en-GB" sz="1800">
                <a:solidFill>
                  <a:srgbClr val="425563"/>
                </a:solidFill>
              </a:rPr>
            </a:br>
            <a:br>
              <a:rPr lang="en-GB" sz="1800">
                <a:solidFill>
                  <a:srgbClr val="425563"/>
                </a:solidFill>
              </a:rPr>
            </a:br>
            <a:br>
              <a:rPr lang="en-GB" sz="1800">
                <a:solidFill>
                  <a:srgbClr val="425563"/>
                </a:solidFill>
              </a:rPr>
            </a:br>
            <a:endParaRPr lang="en-GB">
              <a:cs typeface="Arial"/>
            </a:endParaRPr>
          </a:p>
        </p:txBody>
      </p:sp>
      <p:sp>
        <p:nvSpPr>
          <p:cNvPr id="4" name="Title 3">
            <a:extLst>
              <a:ext uri="{FF2B5EF4-FFF2-40B4-BE49-F238E27FC236}">
                <a16:creationId xmlns:a16="http://schemas.microsoft.com/office/drawing/2014/main" id="{B2BA00FB-CACD-440E-AFB5-39D3A5CFFFA9}"/>
              </a:ext>
            </a:extLst>
          </p:cNvPr>
          <p:cNvSpPr>
            <a:spLocks noGrp="1"/>
          </p:cNvSpPr>
          <p:nvPr>
            <p:ph type="title"/>
          </p:nvPr>
        </p:nvSpPr>
        <p:spPr/>
        <p:txBody>
          <a:bodyPr/>
          <a:lstStyle/>
          <a:p>
            <a:r>
              <a:rPr lang="en-GB">
                <a:cs typeface="Arial"/>
              </a:rPr>
              <a:t>Key messages - Lynch syndrome </a:t>
            </a:r>
            <a:endParaRPr lang="en-GB"/>
          </a:p>
        </p:txBody>
      </p:sp>
    </p:spTree>
    <p:extLst>
      <p:ext uri="{BB962C8B-B14F-4D97-AF65-F5344CB8AC3E}">
        <p14:creationId xmlns:p14="http://schemas.microsoft.com/office/powerpoint/2010/main" val="91830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276BCB-58EB-676A-E722-B623B1349602}"/>
              </a:ext>
            </a:extLst>
          </p:cNvPr>
          <p:cNvSpPr>
            <a:spLocks noGrp="1"/>
          </p:cNvSpPr>
          <p:nvPr>
            <p:ph idx="1"/>
          </p:nvPr>
        </p:nvSpPr>
        <p:spPr>
          <a:xfrm>
            <a:off x="431999" y="1438384"/>
            <a:ext cx="10955471" cy="6597943"/>
          </a:xfrm>
        </p:spPr>
        <p:txBody>
          <a:bodyPr vert="horz" lIns="0" tIns="0" rIns="0" bIns="0" rtlCol="0" anchor="t">
            <a:noAutofit/>
          </a:bodyPr>
          <a:lstStyle/>
          <a:p>
            <a:pPr marL="342900" indent="-342900">
              <a:buFont typeface="Arial" panose="020B0604020202020204" pitchFamily="34" charset="0"/>
              <a:buChar char="•"/>
            </a:pPr>
            <a:r>
              <a:rPr lang="en-GB" sz="1800">
                <a:cs typeface="Arial"/>
              </a:rPr>
              <a:t>The Faecal Immunochemical Test (FIT) kit is available through the NHS Bowel Cancer Screening Programme to everyone aged 50 to 74.</a:t>
            </a:r>
          </a:p>
          <a:p>
            <a:pPr marL="342900" indent="-342900">
              <a:buFont typeface="Arial" panose="020B0604020202020204" pitchFamily="34" charset="0"/>
              <a:buChar char="•"/>
            </a:pPr>
            <a:r>
              <a:rPr lang="en-GB" sz="1800">
                <a:cs typeface="Arial"/>
              </a:rPr>
              <a:t>People aged 75 and over can request a kit by phoning the NHS Bowel Cancer Screening helpline on 0800 707 60 60.</a:t>
            </a:r>
          </a:p>
          <a:p>
            <a:pPr marL="342900" indent="-342900">
              <a:buFont typeface="Arial" panose="020B0604020202020204" pitchFamily="34" charset="0"/>
              <a:buChar char="•"/>
            </a:pPr>
            <a:r>
              <a:rPr lang="en-GB" sz="1800">
                <a:cs typeface="Arial"/>
              </a:rPr>
              <a:t>Since the FIT kit was introduced into the screening programme in 2019, national uptake has increased from 65.2% to 67.8% (</a:t>
            </a:r>
            <a:r>
              <a:rPr lang="en-GB" sz="1800">
                <a:cs typeface="Arial"/>
                <a:hlinkClick r:id="rId2"/>
              </a:rPr>
              <a:t>Q1 2024/25</a:t>
            </a:r>
            <a:r>
              <a:rPr lang="en-GB" sz="1800">
                <a:cs typeface="Arial"/>
              </a:rPr>
              <a:t>).</a:t>
            </a:r>
          </a:p>
          <a:p>
            <a:pPr marL="342900" indent="-342900">
              <a:buFont typeface="Arial" panose="020B0604020202020204" pitchFamily="34" charset="0"/>
              <a:buChar char="•"/>
            </a:pPr>
            <a:r>
              <a:rPr lang="en-GB" sz="1800">
                <a:cs typeface="Arial"/>
              </a:rPr>
              <a:t>The FIT kit is convenient to use as it only requires one sample which is done in the privacy of your own home and returned in a sealed bottle.</a:t>
            </a:r>
          </a:p>
          <a:p>
            <a:pPr marL="342900" indent="-342900">
              <a:buFont typeface="Arial" panose="020B0604020202020204" pitchFamily="34" charset="0"/>
              <a:buChar char="•"/>
            </a:pPr>
            <a:r>
              <a:rPr lang="en-GB" sz="1800">
                <a:cs typeface="Arial"/>
              </a:rPr>
              <a:t>In the UK, every 30 minutes, someone dies from bowel cancer.</a:t>
            </a:r>
          </a:p>
          <a:p>
            <a:pPr marL="342900" indent="-342900">
              <a:buFont typeface="Arial" panose="020B0604020202020204" pitchFamily="34" charset="0"/>
              <a:buChar char="•"/>
            </a:pPr>
            <a:r>
              <a:rPr lang="en-GB" sz="1800">
                <a:cs typeface="Arial"/>
              </a:rPr>
              <a:t>Bowel cancer screening is offered to eligible people every two years. </a:t>
            </a:r>
          </a:p>
          <a:p>
            <a:pPr marL="342900" indent="-342900">
              <a:buFont typeface="Arial" panose="020B0604020202020204" pitchFamily="34" charset="0"/>
              <a:buChar char="•"/>
            </a:pPr>
            <a:r>
              <a:rPr lang="en-GB" sz="1800">
                <a:cs typeface="Arial"/>
              </a:rPr>
              <a:t>Find out more about bowel cancer screening at</a:t>
            </a:r>
            <a:r>
              <a:rPr lang="en-GB" sz="1800">
                <a:solidFill>
                  <a:srgbClr val="0462C1"/>
                </a:solidFill>
                <a:cs typeface="Arial"/>
              </a:rPr>
              <a:t> </a:t>
            </a:r>
            <a:r>
              <a:rPr lang="en-GB" sz="1800" u="sng">
                <a:cs typeface="Arial"/>
                <a:hlinkClick r:id="rId3"/>
              </a:rPr>
              <a:t>nhs.uk/bowel</a:t>
            </a:r>
            <a:endParaRPr lang="en-GB" sz="1800" u="sng">
              <a:cs typeface="Arial"/>
            </a:endParaRPr>
          </a:p>
          <a:p>
            <a:pPr marL="285750" indent="-285750">
              <a:buFont typeface="Symbol"/>
              <a:buChar char="•"/>
            </a:pPr>
            <a:endParaRPr lang="en-GB">
              <a:cs typeface="Arial"/>
            </a:endParaRPr>
          </a:p>
        </p:txBody>
      </p:sp>
      <p:sp>
        <p:nvSpPr>
          <p:cNvPr id="4" name="Title 3">
            <a:extLst>
              <a:ext uri="{FF2B5EF4-FFF2-40B4-BE49-F238E27FC236}">
                <a16:creationId xmlns:a16="http://schemas.microsoft.com/office/drawing/2014/main" id="{1D4A5FDA-EDFD-45FA-1769-745150231547}"/>
              </a:ext>
            </a:extLst>
          </p:cNvPr>
          <p:cNvSpPr>
            <a:spLocks noGrp="1"/>
          </p:cNvSpPr>
          <p:nvPr>
            <p:ph type="title"/>
          </p:nvPr>
        </p:nvSpPr>
        <p:spPr/>
        <p:txBody>
          <a:bodyPr/>
          <a:lstStyle/>
          <a:p>
            <a:r>
              <a:rPr lang="en-GB">
                <a:cs typeface="Arial"/>
              </a:rPr>
              <a:t>Useful information</a:t>
            </a:r>
          </a:p>
        </p:txBody>
      </p:sp>
    </p:spTree>
    <p:extLst>
      <p:ext uri="{BB962C8B-B14F-4D97-AF65-F5344CB8AC3E}">
        <p14:creationId xmlns:p14="http://schemas.microsoft.com/office/powerpoint/2010/main" val="385460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247fcda-330a-451a-8894-24ad9c788c52">
      <Terms xmlns="http://schemas.microsoft.com/office/infopath/2007/PartnerControls"/>
    </lcf76f155ced4ddcb4097134ff3c332f>
    <TaxCatchAll xmlns="0acf7547-5092-4336-8b16-1590888ff79f" xsi:nil="true"/>
    <_ip_UnifiedCompliancePolicyProperties xmlns="0acf7547-5092-4336-8b16-1590888ff79f" xsi:nil="true"/>
    <_ip_UnifiedCompliancePolicyUIAction xmlns="0acf7547-5092-4336-8b16-1590888ff79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31A8406508B846A60C10A82FD5BF88" ma:contentTypeVersion="17" ma:contentTypeDescription="Create a new document." ma:contentTypeScope="" ma:versionID="9e842b209a30b47373edfb892a1645a3">
  <xsd:schema xmlns:xsd="http://www.w3.org/2001/XMLSchema" xmlns:xs="http://www.w3.org/2001/XMLSchema" xmlns:p="http://schemas.microsoft.com/office/2006/metadata/properties" xmlns:ns2="d247fcda-330a-451a-8894-24ad9c788c52" xmlns:ns3="0acf7547-5092-4336-8b16-1590888ff79f" targetNamespace="http://schemas.microsoft.com/office/2006/metadata/properties" ma:root="true" ma:fieldsID="91aa554d7bfce6d0b2c1e79381f6b0f0" ns2:_="" ns3:_="">
    <xsd:import namespace="d247fcda-330a-451a-8894-24ad9c788c52"/>
    <xsd:import namespace="0acf7547-5092-4336-8b16-1590888ff79f"/>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MediaServiceOCR" minOccurs="0"/>
                <xsd:element ref="ns3:_ip_UnifiedCompliancePolicyProperties" minOccurs="0"/>
                <xsd:element ref="ns3: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7fcda-330a-451a-8894-24ad9c788c5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cf7547-5092-4336-8b16-1590888ff79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ade67b6-6def-419d-b382-1977f886c89c}" ma:internalName="TaxCatchAll" ma:showField="CatchAllData" ma:web="0acf7547-5092-4336-8b16-1590888ff79f">
      <xsd:complexType>
        <xsd:complexContent>
          <xsd:extension base="dms:MultiChoiceLookup">
            <xsd:sequence>
              <xsd:element name="Value" type="dms:Lookup" maxOccurs="unbounded" minOccurs="0" nillable="true"/>
            </xsd:sequence>
          </xsd:extension>
        </xsd:complexContent>
      </xsd:complexType>
    </xsd:element>
    <xsd:element name="_ip_UnifiedCompliancePolicyProperties" ma:index="21" nillable="true" ma:displayName="Unified Compliance Policy Properties" ma:internalName="_ip_UnifiedCompliancePolicyProperties" ma:readOnly="false">
      <xsd:simpleType>
        <xsd:restriction base="dms:Note"/>
      </xsd:simpleType>
    </xsd:element>
    <xsd:element name="_ip_UnifiedCompliancePolicyUIAction" ma:index="22" nillable="true" ma:displayName="Unified Compliance Policy UI Action" ma:hidden="true" ma:internalName="_ip_UnifiedCompliancePolicyUIAction"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2.xml><?xml version="1.0" encoding="utf-8"?>
<ds:datastoreItem xmlns:ds="http://schemas.openxmlformats.org/officeDocument/2006/customXml" ds:itemID="{A12B3C52-C4E5-4003-8240-632FDE102EAB}">
  <ds:schemaRefs>
    <ds:schemaRef ds:uri="http://www.w3.org/XML/1998/namespace"/>
    <ds:schemaRef ds:uri="http://purl.org/dc/elements/1.1/"/>
    <ds:schemaRef ds:uri="http://schemas.openxmlformats.org/package/2006/metadata/core-properties"/>
    <ds:schemaRef ds:uri="http://purl.org/dc/dcmitype/"/>
    <ds:schemaRef ds:uri="d247fcda-330a-451a-8894-24ad9c788c52"/>
    <ds:schemaRef ds:uri="http://schemas.microsoft.com/office/2006/documentManagement/types"/>
    <ds:schemaRef ds:uri="http://purl.org/dc/terms/"/>
    <ds:schemaRef ds:uri="http://schemas.microsoft.com/office/infopath/2007/PartnerControls"/>
    <ds:schemaRef ds:uri="0acf7547-5092-4336-8b16-1590888ff79f"/>
    <ds:schemaRef ds:uri="http://schemas.microsoft.com/office/2006/metadata/properties"/>
  </ds:schemaRefs>
</ds:datastoreItem>
</file>

<file path=customXml/itemProps3.xml><?xml version="1.0" encoding="utf-8"?>
<ds:datastoreItem xmlns:ds="http://schemas.openxmlformats.org/officeDocument/2006/customXml" ds:itemID="{45C4C250-F522-40F9-88DE-AA27B8EEF4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47fcda-330a-451a-8894-24ad9c788c52"/>
    <ds:schemaRef ds:uri="0acf7547-5092-4336-8b16-1590888ff7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
  <TotalTime>3</TotalTime>
  <Words>2723</Words>
  <Application>Microsoft Office PowerPoint</Application>
  <PresentationFormat>Widescreen</PresentationFormat>
  <Paragraphs>175</Paragraphs>
  <Slides>23</Slides>
  <Notes>9</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NHSD-Refresh-Theme-NOV1120B</vt:lpstr>
      <vt:lpstr>Bowel Cancer Awareness Month </vt:lpstr>
      <vt:lpstr>Contents</vt:lpstr>
      <vt:lpstr>About this toolkit</vt:lpstr>
      <vt:lpstr>20 years of bowel cancer screening </vt:lpstr>
      <vt:lpstr>Timeline</vt:lpstr>
      <vt:lpstr>Key messages – bowel cancer screening</vt:lpstr>
      <vt:lpstr>Key messages – completing your FIT kit</vt:lpstr>
      <vt:lpstr>Key messages - Lynch syndrome </vt:lpstr>
      <vt:lpstr>Useful information</vt:lpstr>
      <vt:lpstr>Posters</vt:lpstr>
      <vt:lpstr>Digital display screen assets</vt:lpstr>
      <vt:lpstr>Web banners</vt:lpstr>
      <vt:lpstr>Email signature banners</vt:lpstr>
      <vt:lpstr>Social media assets</vt:lpstr>
      <vt:lpstr>Example posts</vt:lpstr>
      <vt:lpstr>Case study - Stephen</vt:lpstr>
      <vt:lpstr>Case study - Phil</vt:lpstr>
      <vt:lpstr>Case study - Grace </vt:lpstr>
      <vt:lpstr>Bowel cancer screening example copy</vt:lpstr>
      <vt:lpstr>Translated bowel cancer screening materials</vt:lpstr>
      <vt:lpstr>Social media quote cards</vt:lpstr>
      <vt:lpstr>Articles on bowel cancer and screening</vt:lpstr>
      <vt:lpstr>Useful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EDGE-MCKENNA, Alessandra (NHS ENGLAND)</cp:lastModifiedBy>
  <cp:revision>17</cp:revision>
  <dcterms:created xsi:type="dcterms:W3CDTF">2020-11-30T10:49:03Z</dcterms:created>
  <dcterms:modified xsi:type="dcterms:W3CDTF">2026-03-30T14:28:33Z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0x0101009631A8406508B846A60C10A82FD5BF88</vt:lpwstr>
  </property>
  <property fmtid="{D5CDD505-2E9C-101B-9397-08002B2CF9AE}" pid="3" name="_dlc_DocIdItemGuid">
    <vt:lpwstr>56579ddb-1cdf-4035-9a3d-2da04fab6c26</vt:lpwstr>
  </property>
  <property fmtid="{D5CDD505-2E9C-101B-9397-08002B2CF9AE}" pid="4" name="MediaServiceImageTags">
    <vt:lpwstr/>
  </property>
  <property fmtid="{D5CDD505-2E9C-101B-9397-08002B2CF9AE}" pid="5" name="_ExtendedDescription">
    <vt:lpwstr/>
  </property>
</Properties>
</file>