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sldIdLst>
    <p:sldId id="328" r:id="rId5"/>
    <p:sldId id="289" r:id="rId6"/>
    <p:sldId id="290" r:id="rId7"/>
    <p:sldId id="291" r:id="rId8"/>
    <p:sldId id="329" r:id="rId9"/>
    <p:sldId id="292" r:id="rId1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C43AA-D57C-4386-A2F6-249F555AE853}" v="41" dt="2023-09-12T20:48:11.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674"/>
  </p:normalViewPr>
  <p:slideViewPr>
    <p:cSldViewPr snapToGrid="0" snapToObjects="1" showGuides="1">
      <p:cViewPr varScale="1">
        <p:scale>
          <a:sx n="63" d="100"/>
          <a:sy n="63" d="100"/>
        </p:scale>
        <p:origin x="1128" y="6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2EF40-E421-47F1-B332-6761686CB0C2}" type="datetimeFigureOut">
              <a:rPr lang="en-GB" smtClean="0"/>
              <a:t>13/09/2023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BB7C7-453E-482A-8B5D-25A824B5330C}" type="slidenum">
              <a:rPr lang="en-GB" smtClean="0"/>
              <a:t>‹#›</a:t>
            </a:fld>
            <a:endParaRPr lang="en-GB"/>
          </a:p>
        </p:txBody>
      </p:sp>
    </p:spTree>
    <p:extLst>
      <p:ext uri="{BB962C8B-B14F-4D97-AF65-F5344CB8AC3E}">
        <p14:creationId xmlns:p14="http://schemas.microsoft.com/office/powerpoint/2010/main" val="363510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82ECBDA-E363-514B-9EE4-01859A70DEB4}"/>
              </a:ext>
            </a:extLst>
          </p:cNvPr>
          <p:cNvSpPr>
            <a:spLocks noGrp="1"/>
          </p:cNvSpPr>
          <p:nvPr>
            <p:ph type="dt" sz="half" idx="10"/>
          </p:nvPr>
        </p:nvSpPr>
        <p:spPr/>
        <p:txBody>
          <a:bodyPr/>
          <a:lstStyle>
            <a:lvl1pPr>
              <a:defRPr/>
            </a:lvl1pPr>
          </a:lstStyle>
          <a:p>
            <a:pPr>
              <a:defRPr/>
            </a:pPr>
            <a:fld id="{774FE607-8FF7-624E-9EBB-57E1D99C7A1B}" type="datetimeFigureOut">
              <a:rPr lang="en-US" smtClean="0"/>
              <a:pPr>
                <a:defRPr/>
              </a:pPr>
              <a:t>9/13/2023</a:t>
            </a:fld>
            <a:endParaRPr lang="en-US"/>
          </a:p>
        </p:txBody>
      </p:sp>
      <p:sp>
        <p:nvSpPr>
          <p:cNvPr id="5" name="Footer Placeholder 4">
            <a:extLst>
              <a:ext uri="{FF2B5EF4-FFF2-40B4-BE49-F238E27FC236}">
                <a16:creationId xmlns:a16="http://schemas.microsoft.com/office/drawing/2014/main" id="{FFCE4002-78BE-D842-B488-6C7A0F5E35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4F9839-3A79-A141-9FE6-8C87063BC15B}"/>
              </a:ext>
            </a:extLst>
          </p:cNvPr>
          <p:cNvSpPr>
            <a:spLocks noGrp="1"/>
          </p:cNvSpPr>
          <p:nvPr>
            <p:ph type="sldNum" sz="quarter" idx="12"/>
          </p:nvPr>
        </p:nvSpPr>
        <p:spPr/>
        <p:txBody>
          <a:bodyPr/>
          <a:lstStyle>
            <a:lvl1pPr>
              <a:defRPr/>
            </a:lvl1pPr>
          </a:lstStyle>
          <a:p>
            <a:pPr>
              <a:defRPr/>
            </a:pPr>
            <a:fld id="{48AD7393-72AA-894B-BF57-F5D5ECB2F398}" type="slidenum">
              <a:rPr lang="en-US" altLang="en-US"/>
              <a:pPr>
                <a:defRPr/>
              </a:pPr>
              <a:t>‹#›</a:t>
            </a:fld>
            <a:endParaRPr lang="en-US" altLang="en-US"/>
          </a:p>
        </p:txBody>
      </p:sp>
    </p:spTree>
    <p:extLst>
      <p:ext uri="{BB962C8B-B14F-4D97-AF65-F5344CB8AC3E}">
        <p14:creationId xmlns:p14="http://schemas.microsoft.com/office/powerpoint/2010/main" val="81745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0BEE1D-0A4E-FC49-B247-35BFBD0662A4}"/>
              </a:ext>
            </a:extLst>
          </p:cNvPr>
          <p:cNvSpPr>
            <a:spLocks noGrp="1"/>
          </p:cNvSpPr>
          <p:nvPr>
            <p:ph type="dt" sz="half" idx="10"/>
          </p:nvPr>
        </p:nvSpPr>
        <p:spPr/>
        <p:txBody>
          <a:bodyPr/>
          <a:lstStyle>
            <a:lvl1pPr>
              <a:defRPr/>
            </a:lvl1pPr>
          </a:lstStyle>
          <a:p>
            <a:pPr>
              <a:defRPr/>
            </a:pPr>
            <a:fld id="{65C28F93-AAAF-C340-9CD8-0694A75F3DBB}" type="datetimeFigureOut">
              <a:rPr lang="en-US" smtClean="0"/>
              <a:pPr>
                <a:defRPr/>
              </a:pPr>
              <a:t>9/13/2023</a:t>
            </a:fld>
            <a:endParaRPr lang="en-US"/>
          </a:p>
        </p:txBody>
      </p:sp>
      <p:sp>
        <p:nvSpPr>
          <p:cNvPr id="5" name="Footer Placeholder 4">
            <a:extLst>
              <a:ext uri="{FF2B5EF4-FFF2-40B4-BE49-F238E27FC236}">
                <a16:creationId xmlns:a16="http://schemas.microsoft.com/office/drawing/2014/main" id="{F5B56E7F-7BF4-1E40-9A03-4F557D7D56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D3714D-77F1-7048-9E84-48E4374AA7B9}"/>
              </a:ext>
            </a:extLst>
          </p:cNvPr>
          <p:cNvSpPr>
            <a:spLocks noGrp="1"/>
          </p:cNvSpPr>
          <p:nvPr>
            <p:ph type="sldNum" sz="quarter" idx="12"/>
          </p:nvPr>
        </p:nvSpPr>
        <p:spPr/>
        <p:txBody>
          <a:bodyPr/>
          <a:lstStyle>
            <a:lvl1pPr>
              <a:defRPr/>
            </a:lvl1pPr>
          </a:lstStyle>
          <a:p>
            <a:pPr>
              <a:defRPr/>
            </a:pPr>
            <a:fld id="{63FCB979-204C-8746-B72D-65F6B7074183}" type="slidenum">
              <a:rPr lang="en-US" altLang="en-US"/>
              <a:pPr>
                <a:defRPr/>
              </a:pPr>
              <a:t>‹#›</a:t>
            </a:fld>
            <a:endParaRPr lang="en-US" altLang="en-US"/>
          </a:p>
        </p:txBody>
      </p:sp>
    </p:spTree>
    <p:extLst>
      <p:ext uri="{BB962C8B-B14F-4D97-AF65-F5344CB8AC3E}">
        <p14:creationId xmlns:p14="http://schemas.microsoft.com/office/powerpoint/2010/main" val="38286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191599-57A4-8C4E-8225-7EFAC47819AA}"/>
              </a:ext>
            </a:extLst>
          </p:cNvPr>
          <p:cNvSpPr>
            <a:spLocks noGrp="1"/>
          </p:cNvSpPr>
          <p:nvPr>
            <p:ph type="dt" sz="half" idx="10"/>
          </p:nvPr>
        </p:nvSpPr>
        <p:spPr/>
        <p:txBody>
          <a:bodyPr/>
          <a:lstStyle>
            <a:lvl1pPr>
              <a:defRPr/>
            </a:lvl1pPr>
          </a:lstStyle>
          <a:p>
            <a:pPr>
              <a:defRPr/>
            </a:pPr>
            <a:fld id="{6401FBF2-B9D3-6F44-872F-7EDDB533712D}" type="datetimeFigureOut">
              <a:rPr lang="en-US" smtClean="0"/>
              <a:pPr>
                <a:defRPr/>
              </a:pPr>
              <a:t>9/13/2023</a:t>
            </a:fld>
            <a:endParaRPr lang="en-US"/>
          </a:p>
        </p:txBody>
      </p:sp>
      <p:sp>
        <p:nvSpPr>
          <p:cNvPr id="5" name="Footer Placeholder 4">
            <a:extLst>
              <a:ext uri="{FF2B5EF4-FFF2-40B4-BE49-F238E27FC236}">
                <a16:creationId xmlns:a16="http://schemas.microsoft.com/office/drawing/2014/main" id="{8B77C5E0-BAF9-474F-B8F7-D4802CEC01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666191-AD3A-7645-9A46-8F8B06CFCC65}"/>
              </a:ext>
            </a:extLst>
          </p:cNvPr>
          <p:cNvSpPr>
            <a:spLocks noGrp="1"/>
          </p:cNvSpPr>
          <p:nvPr>
            <p:ph type="sldNum" sz="quarter" idx="12"/>
          </p:nvPr>
        </p:nvSpPr>
        <p:spPr/>
        <p:txBody>
          <a:bodyPr/>
          <a:lstStyle>
            <a:lvl1pPr>
              <a:defRPr/>
            </a:lvl1pPr>
          </a:lstStyle>
          <a:p>
            <a:pPr>
              <a:defRPr/>
            </a:pPr>
            <a:fld id="{EFE74F70-95F7-274B-821F-130E7053A3BB}" type="slidenum">
              <a:rPr lang="en-US" altLang="en-US"/>
              <a:pPr>
                <a:defRPr/>
              </a:pPr>
              <a:t>‹#›</a:t>
            </a:fld>
            <a:endParaRPr lang="en-US" altLang="en-US"/>
          </a:p>
        </p:txBody>
      </p:sp>
    </p:spTree>
    <p:extLst>
      <p:ext uri="{BB962C8B-B14F-4D97-AF65-F5344CB8AC3E}">
        <p14:creationId xmlns:p14="http://schemas.microsoft.com/office/powerpoint/2010/main" val="150495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150294-A7E5-5547-B5E8-3653A965EA8D}"/>
              </a:ext>
            </a:extLst>
          </p:cNvPr>
          <p:cNvSpPr>
            <a:spLocks noGrp="1"/>
          </p:cNvSpPr>
          <p:nvPr>
            <p:ph type="dt" sz="half" idx="10"/>
          </p:nvPr>
        </p:nvSpPr>
        <p:spPr/>
        <p:txBody>
          <a:bodyPr/>
          <a:lstStyle>
            <a:lvl1pPr>
              <a:defRPr/>
            </a:lvl1pPr>
          </a:lstStyle>
          <a:p>
            <a:pPr>
              <a:defRPr/>
            </a:pPr>
            <a:fld id="{0A6E5762-AB01-E14A-A3DE-3C49691C5759}" type="datetimeFigureOut">
              <a:rPr lang="en-US" smtClean="0"/>
              <a:pPr>
                <a:defRPr/>
              </a:pPr>
              <a:t>9/13/2023</a:t>
            </a:fld>
            <a:endParaRPr lang="en-US"/>
          </a:p>
        </p:txBody>
      </p:sp>
      <p:sp>
        <p:nvSpPr>
          <p:cNvPr id="5" name="Footer Placeholder 4">
            <a:extLst>
              <a:ext uri="{FF2B5EF4-FFF2-40B4-BE49-F238E27FC236}">
                <a16:creationId xmlns:a16="http://schemas.microsoft.com/office/drawing/2014/main" id="{D30B386F-4270-AA45-8159-725E207C46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530DEB-8445-D849-BE43-FE705AA75C4A}"/>
              </a:ext>
            </a:extLst>
          </p:cNvPr>
          <p:cNvSpPr>
            <a:spLocks noGrp="1"/>
          </p:cNvSpPr>
          <p:nvPr>
            <p:ph type="sldNum" sz="quarter" idx="12"/>
          </p:nvPr>
        </p:nvSpPr>
        <p:spPr/>
        <p:txBody>
          <a:bodyPr/>
          <a:lstStyle>
            <a:lvl1pPr>
              <a:defRPr/>
            </a:lvl1pPr>
          </a:lstStyle>
          <a:p>
            <a:pPr>
              <a:defRPr/>
            </a:pPr>
            <a:fld id="{854809D1-2A9D-094D-886F-F38A847699C7}" type="slidenum">
              <a:rPr lang="en-US" altLang="en-US"/>
              <a:pPr>
                <a:defRPr/>
              </a:pPr>
              <a:t>‹#›</a:t>
            </a:fld>
            <a:endParaRPr lang="en-US" altLang="en-US"/>
          </a:p>
        </p:txBody>
      </p:sp>
    </p:spTree>
    <p:extLst>
      <p:ext uri="{BB962C8B-B14F-4D97-AF65-F5344CB8AC3E}">
        <p14:creationId xmlns:p14="http://schemas.microsoft.com/office/powerpoint/2010/main" val="321207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4906E2-F0B1-A349-88D3-D61B5B82A031}"/>
              </a:ext>
            </a:extLst>
          </p:cNvPr>
          <p:cNvSpPr>
            <a:spLocks noGrp="1"/>
          </p:cNvSpPr>
          <p:nvPr>
            <p:ph type="dt" sz="half" idx="10"/>
          </p:nvPr>
        </p:nvSpPr>
        <p:spPr/>
        <p:txBody>
          <a:bodyPr/>
          <a:lstStyle>
            <a:lvl1pPr>
              <a:defRPr/>
            </a:lvl1pPr>
          </a:lstStyle>
          <a:p>
            <a:pPr>
              <a:defRPr/>
            </a:pPr>
            <a:fld id="{EA4E0AA3-A0EA-1E40-A266-C1EF3DE05711}" type="datetimeFigureOut">
              <a:rPr lang="en-US" smtClean="0"/>
              <a:pPr>
                <a:defRPr/>
              </a:pPr>
              <a:t>9/13/2023</a:t>
            </a:fld>
            <a:endParaRPr lang="en-US"/>
          </a:p>
        </p:txBody>
      </p:sp>
      <p:sp>
        <p:nvSpPr>
          <p:cNvPr id="5" name="Footer Placeholder 4">
            <a:extLst>
              <a:ext uri="{FF2B5EF4-FFF2-40B4-BE49-F238E27FC236}">
                <a16:creationId xmlns:a16="http://schemas.microsoft.com/office/drawing/2014/main" id="{247EDF2D-29B7-9D43-8E33-3F699A4375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D62D45-D2C5-7A47-8A2F-7147459D70F0}"/>
              </a:ext>
            </a:extLst>
          </p:cNvPr>
          <p:cNvSpPr>
            <a:spLocks noGrp="1"/>
          </p:cNvSpPr>
          <p:nvPr>
            <p:ph type="sldNum" sz="quarter" idx="12"/>
          </p:nvPr>
        </p:nvSpPr>
        <p:spPr/>
        <p:txBody>
          <a:bodyPr/>
          <a:lstStyle>
            <a:lvl1pPr>
              <a:defRPr/>
            </a:lvl1pPr>
          </a:lstStyle>
          <a:p>
            <a:pPr>
              <a:defRPr/>
            </a:pPr>
            <a:fld id="{14518434-7C55-554E-A0B5-FCE70A5754BA}" type="slidenum">
              <a:rPr lang="en-US" altLang="en-US"/>
              <a:pPr>
                <a:defRPr/>
              </a:pPr>
              <a:t>‹#›</a:t>
            </a:fld>
            <a:endParaRPr lang="en-US" altLang="en-US"/>
          </a:p>
        </p:txBody>
      </p:sp>
    </p:spTree>
    <p:extLst>
      <p:ext uri="{BB962C8B-B14F-4D97-AF65-F5344CB8AC3E}">
        <p14:creationId xmlns:p14="http://schemas.microsoft.com/office/powerpoint/2010/main" val="8411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41301E-EEE7-964A-9B59-31E57C35572C}"/>
              </a:ext>
            </a:extLst>
          </p:cNvPr>
          <p:cNvSpPr>
            <a:spLocks noGrp="1"/>
          </p:cNvSpPr>
          <p:nvPr>
            <p:ph type="dt" sz="half" idx="10"/>
          </p:nvPr>
        </p:nvSpPr>
        <p:spPr/>
        <p:txBody>
          <a:bodyPr/>
          <a:lstStyle>
            <a:lvl1pPr>
              <a:defRPr/>
            </a:lvl1pPr>
          </a:lstStyle>
          <a:p>
            <a:pPr>
              <a:defRPr/>
            </a:pPr>
            <a:fld id="{E854B2B1-0851-A34F-894F-14EC33772D69}" type="datetimeFigureOut">
              <a:rPr lang="en-US" smtClean="0"/>
              <a:pPr>
                <a:defRPr/>
              </a:pPr>
              <a:t>9/13/2023</a:t>
            </a:fld>
            <a:endParaRPr lang="en-US"/>
          </a:p>
        </p:txBody>
      </p:sp>
      <p:sp>
        <p:nvSpPr>
          <p:cNvPr id="6" name="Footer Placeholder 4">
            <a:extLst>
              <a:ext uri="{FF2B5EF4-FFF2-40B4-BE49-F238E27FC236}">
                <a16:creationId xmlns:a16="http://schemas.microsoft.com/office/drawing/2014/main" id="{CE48FC0F-2121-E648-BDC4-D1FA7185C7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0E8B06-BC02-B445-B809-2052BEF92549}"/>
              </a:ext>
            </a:extLst>
          </p:cNvPr>
          <p:cNvSpPr>
            <a:spLocks noGrp="1"/>
          </p:cNvSpPr>
          <p:nvPr>
            <p:ph type="sldNum" sz="quarter" idx="12"/>
          </p:nvPr>
        </p:nvSpPr>
        <p:spPr/>
        <p:txBody>
          <a:bodyPr/>
          <a:lstStyle>
            <a:lvl1pPr>
              <a:defRPr/>
            </a:lvl1pPr>
          </a:lstStyle>
          <a:p>
            <a:pPr>
              <a:defRPr/>
            </a:pPr>
            <a:fld id="{C03CF629-F32C-BE43-A855-92D065409969}" type="slidenum">
              <a:rPr lang="en-US" altLang="en-US"/>
              <a:pPr>
                <a:defRPr/>
              </a:pPr>
              <a:t>‹#›</a:t>
            </a:fld>
            <a:endParaRPr lang="en-US" altLang="en-US"/>
          </a:p>
        </p:txBody>
      </p:sp>
    </p:spTree>
    <p:extLst>
      <p:ext uri="{BB962C8B-B14F-4D97-AF65-F5344CB8AC3E}">
        <p14:creationId xmlns:p14="http://schemas.microsoft.com/office/powerpoint/2010/main" val="21006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ACD6154-E3C8-5444-B480-A2BE3C497125}"/>
              </a:ext>
            </a:extLst>
          </p:cNvPr>
          <p:cNvSpPr>
            <a:spLocks noGrp="1"/>
          </p:cNvSpPr>
          <p:nvPr>
            <p:ph type="dt" sz="half" idx="10"/>
          </p:nvPr>
        </p:nvSpPr>
        <p:spPr/>
        <p:txBody>
          <a:bodyPr/>
          <a:lstStyle>
            <a:lvl1pPr>
              <a:defRPr/>
            </a:lvl1pPr>
          </a:lstStyle>
          <a:p>
            <a:pPr>
              <a:defRPr/>
            </a:pPr>
            <a:fld id="{ACA70071-6B66-1940-9A18-768C32DA7579}" type="datetimeFigureOut">
              <a:rPr lang="en-US" smtClean="0"/>
              <a:pPr>
                <a:defRPr/>
              </a:pPr>
              <a:t>9/13/2023</a:t>
            </a:fld>
            <a:endParaRPr lang="en-US"/>
          </a:p>
        </p:txBody>
      </p:sp>
      <p:sp>
        <p:nvSpPr>
          <p:cNvPr id="8" name="Footer Placeholder 4">
            <a:extLst>
              <a:ext uri="{FF2B5EF4-FFF2-40B4-BE49-F238E27FC236}">
                <a16:creationId xmlns:a16="http://schemas.microsoft.com/office/drawing/2014/main" id="{22BB21C2-9703-354F-B79B-567AC0FD17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67F8BDB-E81F-7F4E-B896-79927ED5FFC8}"/>
              </a:ext>
            </a:extLst>
          </p:cNvPr>
          <p:cNvSpPr>
            <a:spLocks noGrp="1"/>
          </p:cNvSpPr>
          <p:nvPr>
            <p:ph type="sldNum" sz="quarter" idx="12"/>
          </p:nvPr>
        </p:nvSpPr>
        <p:spPr/>
        <p:txBody>
          <a:bodyPr/>
          <a:lstStyle>
            <a:lvl1pPr>
              <a:defRPr/>
            </a:lvl1pPr>
          </a:lstStyle>
          <a:p>
            <a:pPr>
              <a:defRPr/>
            </a:pPr>
            <a:fld id="{6B84E01F-304E-7548-BABF-061D57B4F937}" type="slidenum">
              <a:rPr lang="en-US" altLang="en-US"/>
              <a:pPr>
                <a:defRPr/>
              </a:pPr>
              <a:t>‹#›</a:t>
            </a:fld>
            <a:endParaRPr lang="en-US" altLang="en-US"/>
          </a:p>
        </p:txBody>
      </p:sp>
    </p:spTree>
    <p:extLst>
      <p:ext uri="{BB962C8B-B14F-4D97-AF65-F5344CB8AC3E}">
        <p14:creationId xmlns:p14="http://schemas.microsoft.com/office/powerpoint/2010/main" val="388257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864C631-33E7-2E4C-9B6A-9EB352D0AD5E}"/>
              </a:ext>
            </a:extLst>
          </p:cNvPr>
          <p:cNvSpPr>
            <a:spLocks noGrp="1"/>
          </p:cNvSpPr>
          <p:nvPr>
            <p:ph type="dt" sz="half" idx="10"/>
          </p:nvPr>
        </p:nvSpPr>
        <p:spPr/>
        <p:txBody>
          <a:bodyPr/>
          <a:lstStyle>
            <a:lvl1pPr>
              <a:defRPr/>
            </a:lvl1pPr>
          </a:lstStyle>
          <a:p>
            <a:pPr>
              <a:defRPr/>
            </a:pPr>
            <a:fld id="{6B0A1DB0-8353-9140-84AA-98EBEDDAEF5C}" type="datetimeFigureOut">
              <a:rPr lang="en-US" smtClean="0"/>
              <a:pPr>
                <a:defRPr/>
              </a:pPr>
              <a:t>9/13/2023</a:t>
            </a:fld>
            <a:endParaRPr lang="en-US"/>
          </a:p>
        </p:txBody>
      </p:sp>
      <p:sp>
        <p:nvSpPr>
          <p:cNvPr id="4" name="Footer Placeholder 4">
            <a:extLst>
              <a:ext uri="{FF2B5EF4-FFF2-40B4-BE49-F238E27FC236}">
                <a16:creationId xmlns:a16="http://schemas.microsoft.com/office/drawing/2014/main" id="{D507BB39-5137-F34F-9B38-7317B4F7660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7CB2FB2-64AA-0E41-B56C-03D65DC125F6}"/>
              </a:ext>
            </a:extLst>
          </p:cNvPr>
          <p:cNvSpPr>
            <a:spLocks noGrp="1"/>
          </p:cNvSpPr>
          <p:nvPr>
            <p:ph type="sldNum" sz="quarter" idx="12"/>
          </p:nvPr>
        </p:nvSpPr>
        <p:spPr/>
        <p:txBody>
          <a:bodyPr/>
          <a:lstStyle>
            <a:lvl1pPr>
              <a:defRPr/>
            </a:lvl1pPr>
          </a:lstStyle>
          <a:p>
            <a:pPr>
              <a:defRPr/>
            </a:pPr>
            <a:fld id="{ADF586EE-18B2-5645-8C21-06835873B85B}" type="slidenum">
              <a:rPr lang="en-US" altLang="en-US"/>
              <a:pPr>
                <a:defRPr/>
              </a:pPr>
              <a:t>‹#›</a:t>
            </a:fld>
            <a:endParaRPr lang="en-US" altLang="en-US"/>
          </a:p>
        </p:txBody>
      </p:sp>
    </p:spTree>
    <p:extLst>
      <p:ext uri="{BB962C8B-B14F-4D97-AF65-F5344CB8AC3E}">
        <p14:creationId xmlns:p14="http://schemas.microsoft.com/office/powerpoint/2010/main" val="37771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0B8AF5-C50E-9F4D-9CED-45D2612337C6}"/>
              </a:ext>
            </a:extLst>
          </p:cNvPr>
          <p:cNvSpPr>
            <a:spLocks noGrp="1"/>
          </p:cNvSpPr>
          <p:nvPr>
            <p:ph type="dt" sz="half" idx="10"/>
          </p:nvPr>
        </p:nvSpPr>
        <p:spPr/>
        <p:txBody>
          <a:bodyPr/>
          <a:lstStyle>
            <a:lvl1pPr>
              <a:defRPr/>
            </a:lvl1pPr>
          </a:lstStyle>
          <a:p>
            <a:pPr>
              <a:defRPr/>
            </a:pPr>
            <a:fld id="{D7677135-AD2E-D84C-BD47-FCBEE1D9E820}" type="datetimeFigureOut">
              <a:rPr lang="en-US" smtClean="0"/>
              <a:pPr>
                <a:defRPr/>
              </a:pPr>
              <a:t>9/13/2023</a:t>
            </a:fld>
            <a:endParaRPr lang="en-US"/>
          </a:p>
        </p:txBody>
      </p:sp>
      <p:sp>
        <p:nvSpPr>
          <p:cNvPr id="3" name="Footer Placeholder 4">
            <a:extLst>
              <a:ext uri="{FF2B5EF4-FFF2-40B4-BE49-F238E27FC236}">
                <a16:creationId xmlns:a16="http://schemas.microsoft.com/office/drawing/2014/main" id="{0B558407-CECF-4043-9159-AE7FEA22814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C2D649C-9EB1-3C48-A714-DD45F5717879}"/>
              </a:ext>
            </a:extLst>
          </p:cNvPr>
          <p:cNvSpPr>
            <a:spLocks noGrp="1"/>
          </p:cNvSpPr>
          <p:nvPr>
            <p:ph type="sldNum" sz="quarter" idx="12"/>
          </p:nvPr>
        </p:nvSpPr>
        <p:spPr/>
        <p:txBody>
          <a:bodyPr/>
          <a:lstStyle>
            <a:lvl1pPr>
              <a:defRPr/>
            </a:lvl1pPr>
          </a:lstStyle>
          <a:p>
            <a:pPr>
              <a:defRPr/>
            </a:pPr>
            <a:fld id="{421606E2-B9E7-2E48-B08D-581EB722D31A}" type="slidenum">
              <a:rPr lang="en-US" altLang="en-US"/>
              <a:pPr>
                <a:defRPr/>
              </a:pPr>
              <a:t>‹#›</a:t>
            </a:fld>
            <a:endParaRPr lang="en-US" altLang="en-US"/>
          </a:p>
        </p:txBody>
      </p:sp>
    </p:spTree>
    <p:extLst>
      <p:ext uri="{BB962C8B-B14F-4D97-AF65-F5344CB8AC3E}">
        <p14:creationId xmlns:p14="http://schemas.microsoft.com/office/powerpoint/2010/main" val="58688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15F7806-2B50-E441-8A2A-2AD3D484C1A5}"/>
              </a:ext>
            </a:extLst>
          </p:cNvPr>
          <p:cNvSpPr>
            <a:spLocks noGrp="1"/>
          </p:cNvSpPr>
          <p:nvPr>
            <p:ph type="dt" sz="half" idx="10"/>
          </p:nvPr>
        </p:nvSpPr>
        <p:spPr/>
        <p:txBody>
          <a:bodyPr/>
          <a:lstStyle>
            <a:lvl1pPr>
              <a:defRPr/>
            </a:lvl1pPr>
          </a:lstStyle>
          <a:p>
            <a:pPr>
              <a:defRPr/>
            </a:pPr>
            <a:fld id="{1C0279C2-A480-1D4E-BB93-B1DD133FA784}" type="datetimeFigureOut">
              <a:rPr lang="en-US" smtClean="0"/>
              <a:pPr>
                <a:defRPr/>
              </a:pPr>
              <a:t>9/13/2023</a:t>
            </a:fld>
            <a:endParaRPr lang="en-US"/>
          </a:p>
        </p:txBody>
      </p:sp>
      <p:sp>
        <p:nvSpPr>
          <p:cNvPr id="6" name="Footer Placeholder 4">
            <a:extLst>
              <a:ext uri="{FF2B5EF4-FFF2-40B4-BE49-F238E27FC236}">
                <a16:creationId xmlns:a16="http://schemas.microsoft.com/office/drawing/2014/main" id="{7D14FFCC-7EB5-F54A-BC82-09ACD1B054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7E2E10-A975-3848-AE26-DC9FCDFFAF46}"/>
              </a:ext>
            </a:extLst>
          </p:cNvPr>
          <p:cNvSpPr>
            <a:spLocks noGrp="1"/>
          </p:cNvSpPr>
          <p:nvPr>
            <p:ph type="sldNum" sz="quarter" idx="12"/>
          </p:nvPr>
        </p:nvSpPr>
        <p:spPr/>
        <p:txBody>
          <a:bodyPr/>
          <a:lstStyle>
            <a:lvl1pPr>
              <a:defRPr/>
            </a:lvl1pPr>
          </a:lstStyle>
          <a:p>
            <a:pPr>
              <a:defRPr/>
            </a:pPr>
            <a:fld id="{0A134B71-793C-284C-B95B-F8AB9D4CE27A}" type="slidenum">
              <a:rPr lang="en-US" altLang="en-US"/>
              <a:pPr>
                <a:defRPr/>
              </a:pPr>
              <a:t>‹#›</a:t>
            </a:fld>
            <a:endParaRPr lang="en-US" altLang="en-US"/>
          </a:p>
        </p:txBody>
      </p:sp>
    </p:spTree>
    <p:extLst>
      <p:ext uri="{BB962C8B-B14F-4D97-AF65-F5344CB8AC3E}">
        <p14:creationId xmlns:p14="http://schemas.microsoft.com/office/powerpoint/2010/main" val="333600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43725C-9DB2-B144-991F-F568374B89B6}"/>
              </a:ext>
            </a:extLst>
          </p:cNvPr>
          <p:cNvSpPr>
            <a:spLocks noGrp="1"/>
          </p:cNvSpPr>
          <p:nvPr>
            <p:ph type="dt" sz="half" idx="10"/>
          </p:nvPr>
        </p:nvSpPr>
        <p:spPr/>
        <p:txBody>
          <a:bodyPr/>
          <a:lstStyle>
            <a:lvl1pPr>
              <a:defRPr/>
            </a:lvl1pPr>
          </a:lstStyle>
          <a:p>
            <a:pPr>
              <a:defRPr/>
            </a:pPr>
            <a:fld id="{6E49EDE2-A19A-8A41-9D62-AB51023D3DE9}" type="datetimeFigureOut">
              <a:rPr lang="en-US" smtClean="0"/>
              <a:pPr>
                <a:defRPr/>
              </a:pPr>
              <a:t>9/13/2023</a:t>
            </a:fld>
            <a:endParaRPr lang="en-US"/>
          </a:p>
        </p:txBody>
      </p:sp>
      <p:sp>
        <p:nvSpPr>
          <p:cNvPr id="6" name="Footer Placeholder 4">
            <a:extLst>
              <a:ext uri="{FF2B5EF4-FFF2-40B4-BE49-F238E27FC236}">
                <a16:creationId xmlns:a16="http://schemas.microsoft.com/office/drawing/2014/main" id="{7282BB9F-484F-6C43-847C-9FB623C8DD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C56E2-536F-EA41-B241-721D37AFF754}"/>
              </a:ext>
            </a:extLst>
          </p:cNvPr>
          <p:cNvSpPr>
            <a:spLocks noGrp="1"/>
          </p:cNvSpPr>
          <p:nvPr>
            <p:ph type="sldNum" sz="quarter" idx="12"/>
          </p:nvPr>
        </p:nvSpPr>
        <p:spPr/>
        <p:txBody>
          <a:bodyPr/>
          <a:lstStyle>
            <a:lvl1pPr>
              <a:defRPr/>
            </a:lvl1pPr>
          </a:lstStyle>
          <a:p>
            <a:pPr>
              <a:defRPr/>
            </a:pPr>
            <a:fld id="{4E90B976-4F6F-0D49-84AF-0E8A482C7D95}" type="slidenum">
              <a:rPr lang="en-US" altLang="en-US"/>
              <a:pPr>
                <a:defRPr/>
              </a:pPr>
              <a:t>‹#›</a:t>
            </a:fld>
            <a:endParaRPr lang="en-US" altLang="en-US"/>
          </a:p>
        </p:txBody>
      </p:sp>
    </p:spTree>
    <p:extLst>
      <p:ext uri="{BB962C8B-B14F-4D97-AF65-F5344CB8AC3E}">
        <p14:creationId xmlns:p14="http://schemas.microsoft.com/office/powerpoint/2010/main" val="24631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35DCE8-B74A-1F49-95C5-D405371087FB}"/>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1D9F61-B9CB-E84F-8D0C-BF39321202DC}"/>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444F566-2F82-C641-990E-C26CD66F9EF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780479F-67B9-F548-BD20-CBEDB47FC281}" type="datetimeFigureOut">
              <a:rPr lang="en-US" smtClean="0"/>
              <a:pPr>
                <a:defRPr/>
              </a:pPr>
              <a:t>9/13/2023</a:t>
            </a:fld>
            <a:endParaRPr lang="en-US"/>
          </a:p>
        </p:txBody>
      </p:sp>
      <p:sp>
        <p:nvSpPr>
          <p:cNvPr id="5" name="Footer Placeholder 4">
            <a:extLst>
              <a:ext uri="{FF2B5EF4-FFF2-40B4-BE49-F238E27FC236}">
                <a16:creationId xmlns:a16="http://schemas.microsoft.com/office/drawing/2014/main" id="{9E203AE3-C8FC-6347-9E18-759B5137D23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EE6EBED-0288-7247-815D-A1F6EB768C4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C8B31C2-5D10-7741-9889-60CFA00790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uture.nhs.uk/canc/view?objectId=28376176"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future.nhs.uk/canc/view?objectId=2858769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https://www.linkedin.com/company/69268560/admin/" TargetMode="External"/><Relationship Id="rId7" Type="http://schemas.openxmlformats.org/officeDocument/2006/relationships/hyperlink" Target="https://www.youtube.com/channel/UCT9GZbjbgR-N7RkCRVp_weA"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hyperlink" Target="https://twitter.com/NHS_WCA" TargetMode="Externa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D8E450-9518-FE5A-E926-F2BC0B8589A7}"/>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928914" y="1018755"/>
            <a:ext cx="8124759" cy="1200329"/>
          </a:xfrm>
          <a:prstGeom prst="rect">
            <a:avLst/>
          </a:prstGeom>
        </p:spPr>
        <p:txBody>
          <a:bodyPr wrap="square">
            <a:spAutoFit/>
          </a:bodyPr>
          <a:lstStyle/>
          <a:p>
            <a:pPr>
              <a:buNone/>
            </a:pPr>
            <a:endParaRPr lang="en-GB" sz="2400" b="1" dirty="0"/>
          </a:p>
          <a:p>
            <a:endParaRPr lang="en-GB" sz="2200" dirty="0"/>
          </a:p>
          <a:p>
            <a:endParaRPr lang="en-GB" sz="2600" b="1" dirty="0"/>
          </a:p>
        </p:txBody>
      </p:sp>
      <p:graphicFrame>
        <p:nvGraphicFramePr>
          <p:cNvPr id="7" name="Table 6">
            <a:extLst>
              <a:ext uri="{FF2B5EF4-FFF2-40B4-BE49-F238E27FC236}">
                <a16:creationId xmlns:a16="http://schemas.microsoft.com/office/drawing/2014/main" id="{9896D853-04BB-4280-99E7-08824D41655B}"/>
              </a:ext>
            </a:extLst>
          </p:cNvPr>
          <p:cNvGraphicFramePr>
            <a:graphicFrameLocks noGrp="1"/>
          </p:cNvGraphicFramePr>
          <p:nvPr>
            <p:extLst>
              <p:ext uri="{D42A27DB-BD31-4B8C-83A1-F6EECF244321}">
                <p14:modId xmlns:p14="http://schemas.microsoft.com/office/powerpoint/2010/main" val="4204852050"/>
              </p:ext>
            </p:extLst>
          </p:nvPr>
        </p:nvGraphicFramePr>
        <p:xfrm>
          <a:off x="167640" y="1429543"/>
          <a:ext cx="8808720" cy="4930905"/>
        </p:xfrm>
        <a:graphic>
          <a:graphicData uri="http://schemas.openxmlformats.org/drawingml/2006/table">
            <a:tbl>
              <a:tblPr firstRow="1" firstCol="1" bandRow="1"/>
              <a:tblGrid>
                <a:gridCol w="1908400">
                  <a:extLst>
                    <a:ext uri="{9D8B030D-6E8A-4147-A177-3AD203B41FA5}">
                      <a16:colId xmlns:a16="http://schemas.microsoft.com/office/drawing/2014/main" val="1177286473"/>
                    </a:ext>
                  </a:extLst>
                </a:gridCol>
                <a:gridCol w="2369566">
                  <a:extLst>
                    <a:ext uri="{9D8B030D-6E8A-4147-A177-3AD203B41FA5}">
                      <a16:colId xmlns:a16="http://schemas.microsoft.com/office/drawing/2014/main" val="1984429424"/>
                    </a:ext>
                  </a:extLst>
                </a:gridCol>
                <a:gridCol w="953882">
                  <a:extLst>
                    <a:ext uri="{9D8B030D-6E8A-4147-A177-3AD203B41FA5}">
                      <a16:colId xmlns:a16="http://schemas.microsoft.com/office/drawing/2014/main" val="3339606795"/>
                    </a:ext>
                  </a:extLst>
                </a:gridCol>
                <a:gridCol w="1788922">
                  <a:extLst>
                    <a:ext uri="{9D8B030D-6E8A-4147-A177-3AD203B41FA5}">
                      <a16:colId xmlns:a16="http://schemas.microsoft.com/office/drawing/2014/main" val="2121423785"/>
                    </a:ext>
                  </a:extLst>
                </a:gridCol>
                <a:gridCol w="1787950">
                  <a:extLst>
                    <a:ext uri="{9D8B030D-6E8A-4147-A177-3AD203B41FA5}">
                      <a16:colId xmlns:a16="http://schemas.microsoft.com/office/drawing/2014/main" val="255463007"/>
                    </a:ext>
                  </a:extLst>
                </a:gridCol>
              </a:tblGrid>
              <a:tr h="258555">
                <a:tc gridSpan="5">
                  <a:txBody>
                    <a:bodyPr/>
                    <a:lstStyle/>
                    <a:p>
                      <a:pPr>
                        <a:spcAft>
                          <a:spcPts val="0"/>
                        </a:spcAft>
                      </a:pPr>
                      <a:r>
                        <a:rPr lang="en-GB" sz="1600" b="1" dirty="0">
                          <a:solidFill>
                            <a:schemeClr val="tx1"/>
                          </a:solidFill>
                          <a:effectLst/>
                          <a:latin typeface="Arial" panose="020B0604020202020204" pitchFamily="34" charset="0"/>
                          <a:ea typeface="Times New Roman" panose="02020603050405020304" pitchFamily="18" charset="0"/>
                        </a:rPr>
                        <a:t>Report to the Wessex Cancer Alliance Board</a:t>
                      </a:r>
                      <a:endParaRPr lang="en-GB" sz="1600" dirty="0">
                        <a:solidFill>
                          <a:schemeClr val="tx1"/>
                        </a:solidFill>
                        <a:effectLst/>
                        <a:latin typeface="Times New Roman" panose="02020603050405020304" pitchFamily="18" charset="0"/>
                        <a:ea typeface="Times New Roman" panose="02020603050405020304" pitchFamily="18" charset="0"/>
                      </a:endParaRP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4412786"/>
                  </a:ext>
                </a:extLst>
              </a:tr>
              <a:tr h="199816">
                <a:tc>
                  <a:txBody>
                    <a:bodyPr/>
                    <a:lstStyle/>
                    <a:p>
                      <a:r>
                        <a:rPr lang="en-GB" sz="1200" b="1" dirty="0">
                          <a:solidFill>
                            <a:schemeClr val="tx1"/>
                          </a:solidFill>
                          <a:effectLst/>
                          <a:latin typeface="Arial" panose="020B0604020202020204" pitchFamily="34" charset="0"/>
                        </a:rPr>
                        <a:t>Title: </a:t>
                      </a:r>
                      <a:endParaRPr lang="en-GB" sz="1100" dirty="0">
                        <a:solidFill>
                          <a:schemeClr val="tx1"/>
                        </a:solidFill>
                        <a:effectLst/>
                        <a:latin typeface="Times New Roman" panose="02020603050405020304" pitchFamily="18" charset="0"/>
                      </a:endParaRP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en-GB" sz="1200" b="1" dirty="0">
                          <a:solidFill>
                            <a:schemeClr val="tx1"/>
                          </a:solidFill>
                          <a:effectLst/>
                          <a:latin typeface="Arial" panose="020B0604020202020204" pitchFamily="34" charset="0"/>
                        </a:rPr>
                        <a:t> Overview of National GRAIL pilot and local position</a:t>
                      </a:r>
                      <a:endParaRPr lang="en-GB" sz="1100" dirty="0">
                        <a:solidFill>
                          <a:schemeClr val="tx1"/>
                        </a:solidFill>
                        <a:effectLst/>
                        <a:latin typeface="Times New Roman" panose="02020603050405020304" pitchFamily="18" charset="0"/>
                      </a:endParaRP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4362549"/>
                  </a:ext>
                </a:extLst>
              </a:tr>
              <a:tr h="199816">
                <a:tc>
                  <a:txBody>
                    <a:bodyPr/>
                    <a:lstStyle/>
                    <a:p>
                      <a:pPr>
                        <a:spcAft>
                          <a:spcPts val="0"/>
                        </a:spcAft>
                      </a:pPr>
                      <a:r>
                        <a:rPr lang="en-GB" sz="1200" b="1" dirty="0">
                          <a:solidFill>
                            <a:schemeClr val="tx1"/>
                          </a:solidFill>
                          <a:effectLst/>
                          <a:latin typeface="Arial" panose="020B0604020202020204" pitchFamily="34" charset="0"/>
                          <a:ea typeface="Times New Roman" panose="02020603050405020304" pitchFamily="18" charset="0"/>
                        </a:rPr>
                        <a:t>Sponsor</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n-GB" sz="1200" b="1" dirty="0">
                          <a:solidFill>
                            <a:schemeClr val="tx1"/>
                          </a:solidFill>
                          <a:effectLst/>
                          <a:latin typeface="Arial" panose="020B0604020202020204" pitchFamily="34" charset="0"/>
                          <a:ea typeface="Times New Roman" panose="02020603050405020304" pitchFamily="18" charset="0"/>
                        </a:rPr>
                        <a:t>Sally Rickard</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24280381"/>
                  </a:ext>
                </a:extLst>
              </a:tr>
              <a:tr h="199816">
                <a:tc>
                  <a:txBody>
                    <a:bodyPr/>
                    <a:lstStyle/>
                    <a:p>
                      <a:pPr marL="0" algn="l" defTabSz="457200" rtl="0" eaLnBrk="1" latinLnBrk="0" hangingPunct="1">
                        <a:spcAft>
                          <a:spcPts val="0"/>
                        </a:spcAft>
                      </a:pPr>
                      <a:r>
                        <a:rPr lang="en-GB" sz="1200" b="1" kern="1200" dirty="0">
                          <a:solidFill>
                            <a:schemeClr val="tx1"/>
                          </a:solidFill>
                          <a:effectLst/>
                          <a:latin typeface="Arial" panose="020B0604020202020204" pitchFamily="34" charset="0"/>
                          <a:ea typeface="Times New Roman" panose="02020603050405020304" pitchFamily="18" charset="0"/>
                          <a:cs typeface="+mn-cs"/>
                        </a:rPr>
                        <a:t>Author</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n-GB" sz="1200" b="1" kern="1200" dirty="0">
                          <a:solidFill>
                            <a:schemeClr val="tx1"/>
                          </a:solidFill>
                          <a:effectLst/>
                          <a:latin typeface="Arial" panose="020B0604020202020204" pitchFamily="34" charset="0"/>
                          <a:ea typeface="Times New Roman" panose="02020603050405020304" pitchFamily="18" charset="0"/>
                          <a:cs typeface="+mn-cs"/>
                        </a:rPr>
                        <a:t>Nicola Duffield</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199816">
                <a:tc>
                  <a:txBody>
                    <a:bodyPr/>
                    <a:lstStyle/>
                    <a:p>
                      <a:pPr marL="0" algn="l" defTabSz="914400" rtl="0" eaLnBrk="1" latinLnBrk="0" hangingPunct="1">
                        <a:spcAft>
                          <a:spcPts val="0"/>
                        </a:spcAft>
                      </a:pPr>
                      <a:r>
                        <a:rPr lang="en-GB" sz="1200" b="1" kern="1200" dirty="0">
                          <a:solidFill>
                            <a:schemeClr val="tx1"/>
                          </a:solidFill>
                          <a:effectLst/>
                          <a:latin typeface="Arial" panose="020B0604020202020204" pitchFamily="34" charset="0"/>
                          <a:ea typeface="Times New Roman" panose="02020603050405020304" pitchFamily="18" charset="0"/>
                          <a:cs typeface="+mn-cs"/>
                        </a:rPr>
                        <a:t>Date:</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n-GB" sz="1200" b="1" dirty="0">
                          <a:solidFill>
                            <a:schemeClr val="tx1"/>
                          </a:solidFill>
                          <a:effectLst/>
                          <a:latin typeface="Arial" panose="020B0604020202020204" pitchFamily="34" charset="0"/>
                          <a:ea typeface="Times New Roman" panose="02020603050405020304" pitchFamily="18" charset="0"/>
                        </a:rPr>
                        <a:t> 12</a:t>
                      </a:r>
                      <a:r>
                        <a:rPr lang="en-GB" sz="1200" b="1" baseline="30000" dirty="0">
                          <a:solidFill>
                            <a:schemeClr val="tx1"/>
                          </a:solidFill>
                          <a:effectLst/>
                          <a:latin typeface="Arial" panose="020B0604020202020204" pitchFamily="34" charset="0"/>
                          <a:ea typeface="Times New Roman" panose="02020603050405020304" pitchFamily="18" charset="0"/>
                        </a:rPr>
                        <a:t>th</a:t>
                      </a:r>
                      <a:r>
                        <a:rPr lang="en-GB" sz="1200" b="1" dirty="0">
                          <a:solidFill>
                            <a:schemeClr val="tx1"/>
                          </a:solidFill>
                          <a:effectLst/>
                          <a:latin typeface="Arial" panose="020B0604020202020204" pitchFamily="34" charset="0"/>
                          <a:ea typeface="Times New Roman" panose="02020603050405020304" pitchFamily="18" charset="0"/>
                        </a:rPr>
                        <a:t> September 2023</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08157862"/>
                  </a:ext>
                </a:extLst>
              </a:tr>
              <a:tr h="278515">
                <a:tc>
                  <a:txBody>
                    <a:bodyPr/>
                    <a:lstStyle/>
                    <a:p>
                      <a:pPr marL="0" algn="l" defTabSz="914400" rtl="0" eaLnBrk="1" latinLnBrk="0" hangingPunct="1">
                        <a:spcAft>
                          <a:spcPts val="0"/>
                        </a:spcAft>
                      </a:pPr>
                      <a:r>
                        <a:rPr lang="en-GB" sz="1200" b="1" kern="1200" dirty="0">
                          <a:solidFill>
                            <a:schemeClr val="tx1"/>
                          </a:solidFill>
                          <a:effectLst/>
                          <a:latin typeface="Arial" panose="020B0604020202020204" pitchFamily="34" charset="0"/>
                          <a:ea typeface="Times New Roman" panose="02020603050405020304" pitchFamily="18" charset="0"/>
                          <a:cs typeface="+mn-cs"/>
                        </a:rPr>
                        <a:t>Purpose</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GB" sz="1200" b="1" kern="1200" dirty="0">
                          <a:solidFill>
                            <a:schemeClr val="tx1"/>
                          </a:solidFill>
                          <a:effectLst/>
                          <a:latin typeface="Arial" panose="020B0604020202020204" pitchFamily="34" charset="0"/>
                          <a:ea typeface="Times New Roman" panose="02020603050405020304" pitchFamily="18" charset="0"/>
                          <a:cs typeface="+mn-cs"/>
                        </a:rPr>
                        <a:t>Assurance</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en-GB" sz="1200" b="1" kern="1200" dirty="0">
                        <a:solidFill>
                          <a:schemeClr val="tx1"/>
                        </a:solidFill>
                        <a:effectLst/>
                        <a:latin typeface="Arial" panose="020B0604020202020204" pitchFamily="34" charset="0"/>
                        <a:ea typeface="Times New Roman" panose="02020603050405020304" pitchFamily="18" charset="0"/>
                        <a:cs typeface="+mn-cs"/>
                      </a:endParaRP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en-GB" sz="1200" b="1" kern="1200" dirty="0">
                        <a:solidFill>
                          <a:schemeClr val="tx1"/>
                        </a:solidFill>
                        <a:effectLst/>
                        <a:latin typeface="Arial" panose="020B0604020202020204" pitchFamily="34" charset="0"/>
                        <a:ea typeface="Times New Roman" panose="02020603050405020304" pitchFamily="18" charset="0"/>
                        <a:cs typeface="+mn-cs"/>
                      </a:endParaRP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GB" sz="1200" b="1" kern="1200" dirty="0">
                          <a:solidFill>
                            <a:schemeClr val="tx1"/>
                          </a:solidFill>
                          <a:effectLst/>
                          <a:latin typeface="Arial" panose="020B0604020202020204" pitchFamily="34" charset="0"/>
                          <a:ea typeface="Times New Roman" panose="02020603050405020304" pitchFamily="18" charset="0"/>
                          <a:cs typeface="+mn-cs"/>
                        </a:rPr>
                        <a:t>  </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586618"/>
                  </a:ext>
                </a:extLst>
              </a:tr>
              <a:tr h="1433333">
                <a:tc>
                  <a:txBody>
                    <a:bodyPr/>
                    <a:lstStyle/>
                    <a:p>
                      <a:pPr marL="0" algn="l" defTabSz="914400" rtl="0" eaLnBrk="1" latinLnBrk="0" hangingPunct="1">
                        <a:spcAft>
                          <a:spcPts val="0"/>
                        </a:spcAft>
                      </a:pPr>
                      <a:r>
                        <a:rPr lang="en-GB" sz="1200" b="1" kern="1200" dirty="0">
                          <a:solidFill>
                            <a:schemeClr val="tx1"/>
                          </a:solidFill>
                          <a:effectLst/>
                          <a:latin typeface="Arial" panose="020B0604020202020204" pitchFamily="34" charset="0"/>
                          <a:ea typeface="Times New Roman" panose="02020603050405020304" pitchFamily="18" charset="0"/>
                          <a:cs typeface="+mn-cs"/>
                        </a:rPr>
                        <a:t>Summary</a:t>
                      </a:r>
                      <a:r>
                        <a:rPr lang="en-GB" sz="1200" b="1" kern="1200" baseline="0" dirty="0">
                          <a:solidFill>
                            <a:schemeClr val="tx1"/>
                          </a:solidFill>
                          <a:effectLst/>
                          <a:latin typeface="Arial" panose="020B0604020202020204" pitchFamily="34" charset="0"/>
                          <a:ea typeface="Times New Roman" panose="02020603050405020304" pitchFamily="18" charset="0"/>
                          <a:cs typeface="+mn-cs"/>
                        </a:rPr>
                        <a:t> of paper</a:t>
                      </a:r>
                      <a:r>
                        <a:rPr lang="en-GB" sz="1200" b="1" kern="1200" dirty="0">
                          <a:solidFill>
                            <a:schemeClr val="tx1"/>
                          </a:solidFill>
                          <a:effectLst/>
                          <a:latin typeface="Arial" panose="020B0604020202020204" pitchFamily="34" charset="0"/>
                          <a:ea typeface="Times New Roman" panose="02020603050405020304" pitchFamily="18" charset="0"/>
                          <a:cs typeface="+mn-cs"/>
                        </a:rPr>
                        <a:t>:</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n-GB" sz="1200" dirty="0">
                          <a:solidFill>
                            <a:schemeClr val="tx1"/>
                          </a:solidFill>
                          <a:effectLst/>
                          <a:latin typeface="Arial" panose="020B0604020202020204" pitchFamily="34" charset="0"/>
                          <a:ea typeface="Times New Roman" panose="02020603050405020304" pitchFamily="18" charset="0"/>
                        </a:rPr>
                        <a:t> The paper presents to Board the national expectation that 13 cancer alliances take part in a national Pilot of the NHS-Galleri Trial. </a:t>
                      </a:r>
                    </a:p>
                    <a:p>
                      <a:pPr>
                        <a:spcAft>
                          <a:spcPts val="0"/>
                        </a:spcAft>
                      </a:pPr>
                      <a:r>
                        <a:rPr lang="en-GB" sz="1200" dirty="0">
                          <a:solidFill>
                            <a:schemeClr val="tx1"/>
                          </a:solidFill>
                          <a:effectLst/>
                          <a:latin typeface="Arial" panose="020B0604020202020204" pitchFamily="34" charset="0"/>
                          <a:ea typeface="Times New Roman" panose="02020603050405020304" pitchFamily="18" charset="0"/>
                        </a:rPr>
                        <a:t>The paper summarises the proposed approach for Dorset and HIOW ICBs to take part in the pilot, the risks and current planning position for both ICBs. </a:t>
                      </a:r>
                    </a:p>
                    <a:p>
                      <a:pPr>
                        <a:spcAft>
                          <a:spcPts val="0"/>
                        </a:spcAft>
                      </a:pPr>
                      <a:endParaRPr lang="en-GB" sz="1200" dirty="0">
                        <a:solidFill>
                          <a:schemeClr val="tx1"/>
                        </a:solidFill>
                        <a:effectLst/>
                        <a:latin typeface="Arial" panose="020B0604020202020204" pitchFamily="34" charset="0"/>
                        <a:ea typeface="Times New Roman" panose="02020603050405020304" pitchFamily="18" charset="0"/>
                      </a:endParaRPr>
                    </a:p>
                    <a:p>
                      <a:pPr>
                        <a:spcAft>
                          <a:spcPts val="0"/>
                        </a:spcAft>
                      </a:pPr>
                      <a:r>
                        <a:rPr lang="en-GB" sz="1200" dirty="0">
                          <a:solidFill>
                            <a:schemeClr val="tx1"/>
                          </a:solidFill>
                          <a:effectLst/>
                          <a:latin typeface="Arial" panose="020B0604020202020204" pitchFamily="34" charset="0"/>
                          <a:ea typeface="Times New Roman" panose="02020603050405020304" pitchFamily="18" charset="0"/>
                        </a:rPr>
                        <a:t>Board are asked to note the position and also support the pace of planning and alignment with ICB governance</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3761068"/>
                  </a:ext>
                </a:extLst>
              </a:tr>
              <a:tr h="552250">
                <a:tc>
                  <a:txBody>
                    <a:bodyPr/>
                    <a:lstStyle/>
                    <a:p>
                      <a:pPr marL="0" algn="l" defTabSz="914400" rtl="0" eaLnBrk="1" latinLnBrk="0" hangingPunct="1">
                        <a:spcAft>
                          <a:spcPts val="0"/>
                        </a:spcAft>
                      </a:pPr>
                      <a:r>
                        <a:rPr lang="en-GB" sz="1200" b="1" kern="1200">
                          <a:solidFill>
                            <a:schemeClr val="tx1"/>
                          </a:solidFill>
                          <a:effectLst/>
                          <a:latin typeface="Arial" panose="020B0604020202020204" pitchFamily="34" charset="0"/>
                          <a:ea typeface="Times New Roman" panose="02020603050405020304" pitchFamily="18" charset="0"/>
                          <a:cs typeface="+mn-cs"/>
                        </a:rPr>
                        <a:t>Implications:</a:t>
                      </a:r>
                    </a:p>
                    <a:p>
                      <a:pPr marL="0" algn="l" defTabSz="914400" rtl="0" eaLnBrk="1" latinLnBrk="0" hangingPunct="1">
                        <a:spcAft>
                          <a:spcPts val="0"/>
                        </a:spcAft>
                      </a:pPr>
                      <a:r>
                        <a:rPr lang="en-GB" sz="1200" b="1" kern="1200">
                          <a:solidFill>
                            <a:schemeClr val="tx1"/>
                          </a:solidFill>
                          <a:effectLst/>
                          <a:latin typeface="Arial" panose="020B0604020202020204" pitchFamily="34" charset="0"/>
                          <a:ea typeface="Times New Roman" panose="02020603050405020304" pitchFamily="18" charset="0"/>
                          <a:cs typeface="+mn-cs"/>
                        </a:rPr>
                        <a:t>(Clinical, Organisational, Governance, Legal?)</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n-GB" sz="1200" dirty="0">
                          <a:solidFill>
                            <a:schemeClr val="tx1"/>
                          </a:solidFill>
                          <a:effectLst/>
                          <a:latin typeface="Arial" panose="020B0604020202020204" pitchFamily="34" charset="0"/>
                          <a:ea typeface="Times New Roman" panose="02020603050405020304" pitchFamily="18" charset="0"/>
                        </a:rPr>
                        <a:t>Financial – cost pressure risk of active take up of the pilot</a:t>
                      </a:r>
                    </a:p>
                    <a:p>
                      <a:pPr>
                        <a:spcAft>
                          <a:spcPts val="0"/>
                        </a:spcAft>
                      </a:pPr>
                      <a:r>
                        <a:rPr lang="en-GB" sz="1200" dirty="0">
                          <a:solidFill>
                            <a:schemeClr val="tx1"/>
                          </a:solidFill>
                          <a:effectLst/>
                          <a:latin typeface="Arial" panose="020B0604020202020204" pitchFamily="34" charset="0"/>
                          <a:ea typeface="Times New Roman" panose="02020603050405020304" pitchFamily="18" charset="0"/>
                        </a:rPr>
                        <a:t>Reputational – significant national press and focus on the opportunity and potential for the pilot</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6911416"/>
                  </a:ext>
                </a:extLst>
              </a:tr>
              <a:tr h="379724">
                <a:tc>
                  <a:txBody>
                    <a:bodyPr/>
                    <a:lstStyle/>
                    <a:p>
                      <a:pPr marL="0" algn="l" defTabSz="914400" rtl="0" eaLnBrk="1" latinLnBrk="0" hangingPunct="1">
                        <a:spcAft>
                          <a:spcPts val="0"/>
                        </a:spcAft>
                      </a:pPr>
                      <a:r>
                        <a:rPr lang="en-GB" sz="1200" b="1" kern="1200" dirty="0">
                          <a:solidFill>
                            <a:schemeClr val="tx1"/>
                          </a:solidFill>
                          <a:effectLst/>
                          <a:latin typeface="Arial" panose="020B0604020202020204" pitchFamily="34" charset="0"/>
                          <a:ea typeface="Times New Roman" panose="02020603050405020304" pitchFamily="18" charset="0"/>
                          <a:cs typeface="+mn-cs"/>
                        </a:rPr>
                        <a:t>Key risks and mitigations:</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n-GB" sz="1200" dirty="0">
                          <a:solidFill>
                            <a:schemeClr val="tx1"/>
                          </a:solidFill>
                          <a:effectLst/>
                          <a:latin typeface="Arial" panose="020B0604020202020204" pitchFamily="34" charset="0"/>
                          <a:ea typeface="Times New Roman" panose="02020603050405020304" pitchFamily="18" charset="0"/>
                        </a:rPr>
                        <a:t>Pace and ICB governance and financial pressure may mean Wessex does not fully engage with the National Pilot, or alternatively is a late adopter of the trial. </a:t>
                      </a:r>
                      <a:endParaRPr lang="en-GB" sz="1200" dirty="0">
                        <a:solidFill>
                          <a:schemeClr val="tx1"/>
                        </a:solidFill>
                        <a:effectLst/>
                        <a:latin typeface="Times New Roman" panose="02020603050405020304" pitchFamily="18" charset="0"/>
                        <a:ea typeface="Times New Roman" panose="02020603050405020304" pitchFamily="18" charset="0"/>
                      </a:endParaRPr>
                    </a:p>
                    <a:p>
                      <a:pPr>
                        <a:spcAft>
                          <a:spcPts val="0"/>
                        </a:spcAft>
                      </a:pPr>
                      <a:r>
                        <a:rPr lang="en-GB" sz="1200" dirty="0">
                          <a:solidFill>
                            <a:schemeClr val="tx1"/>
                          </a:solidFill>
                          <a:effectLst/>
                          <a:latin typeface="Arial" panose="020B0604020202020204" pitchFamily="34" charset="0"/>
                          <a:ea typeface="Times New Roman" panose="02020603050405020304" pitchFamily="18" charset="0"/>
                        </a:rPr>
                        <a:t> </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8923891"/>
                  </a:ext>
                </a:extLst>
              </a:tr>
              <a:tr h="974973">
                <a:tc>
                  <a:txBody>
                    <a:bodyPr/>
                    <a:lstStyle/>
                    <a:p>
                      <a:pPr marL="0" algn="l" defTabSz="914400" rtl="0" eaLnBrk="1" latinLnBrk="0" hangingPunct="1">
                        <a:spcAft>
                          <a:spcPts val="0"/>
                        </a:spcAft>
                      </a:pPr>
                      <a:r>
                        <a:rPr lang="en-GB" sz="1200" b="1" kern="1200" dirty="0">
                          <a:solidFill>
                            <a:schemeClr val="tx1"/>
                          </a:solidFill>
                          <a:effectLst/>
                          <a:latin typeface="Arial" panose="020B0604020202020204" pitchFamily="34" charset="0"/>
                          <a:ea typeface="Times New Roman" panose="02020603050405020304" pitchFamily="18" charset="0"/>
                          <a:cs typeface="+mn-cs"/>
                        </a:rPr>
                        <a:t>Summary: Conclusion and/or recommendation</a:t>
                      </a: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n-GB" sz="1200" dirty="0">
                          <a:solidFill>
                            <a:schemeClr val="tx1"/>
                          </a:solidFill>
                          <a:effectLst/>
                          <a:latin typeface="Arial" panose="020B0604020202020204" pitchFamily="34" charset="0"/>
                          <a:ea typeface="Times New Roman" panose="02020603050405020304" pitchFamily="18" charset="0"/>
                        </a:rPr>
                        <a:t>Board members are asked to review the content of the report and confirm or otherwise support for proposed approach and response to the national direction for Wessex. </a:t>
                      </a:r>
                      <a:endParaRPr lang="en-GB" sz="1200" dirty="0">
                        <a:solidFill>
                          <a:schemeClr val="tx1"/>
                        </a:solidFill>
                        <a:effectLst/>
                        <a:latin typeface="Times New Roman" panose="02020603050405020304" pitchFamily="18" charset="0"/>
                        <a:ea typeface="Times New Roman" panose="02020603050405020304" pitchFamily="18" charset="0"/>
                      </a:endParaRPr>
                    </a:p>
                  </a:txBody>
                  <a:tcPr marL="24929" marR="24929" marT="12246" marB="122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16557004"/>
                  </a:ext>
                </a:extLst>
              </a:tr>
            </a:tbl>
          </a:graphicData>
        </a:graphic>
      </p:graphicFrame>
    </p:spTree>
    <p:extLst>
      <p:ext uri="{BB962C8B-B14F-4D97-AF65-F5344CB8AC3E}">
        <p14:creationId xmlns:p14="http://schemas.microsoft.com/office/powerpoint/2010/main" val="293293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985CD3-724F-CDC6-5D67-13E19EDAE93A}"/>
              </a:ext>
            </a:extLst>
          </p:cNvPr>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1912640" y="436890"/>
            <a:ext cx="3340979" cy="523220"/>
          </a:xfrm>
          <a:prstGeom prst="rect">
            <a:avLst/>
          </a:prstGeom>
          <a:noFill/>
        </p:spPr>
        <p:txBody>
          <a:bodyPr wrap="none" rtlCol="0">
            <a:spAutoFit/>
          </a:bodyPr>
          <a:lstStyle/>
          <a:p>
            <a:r>
              <a:rPr lang="en-GB" sz="2800" b="1" dirty="0">
                <a:latin typeface="Arial" panose="020B0604020202020204" pitchFamily="34" charset="0"/>
                <a:ea typeface="+mj-ea"/>
                <a:cs typeface="Arial" panose="020B0604020202020204" pitchFamily="34" charset="0"/>
              </a:rPr>
              <a:t>National Guidance</a:t>
            </a:r>
          </a:p>
        </p:txBody>
      </p:sp>
      <p:graphicFrame>
        <p:nvGraphicFramePr>
          <p:cNvPr id="4" name="Table 4">
            <a:extLst>
              <a:ext uri="{FF2B5EF4-FFF2-40B4-BE49-F238E27FC236}">
                <a16:creationId xmlns:a16="http://schemas.microsoft.com/office/drawing/2014/main" id="{E52DE21B-211B-123E-12E8-75B36B545E43}"/>
              </a:ext>
            </a:extLst>
          </p:cNvPr>
          <p:cNvGraphicFramePr>
            <a:graphicFrameLocks noGrp="1"/>
          </p:cNvGraphicFramePr>
          <p:nvPr>
            <p:extLst>
              <p:ext uri="{D42A27DB-BD31-4B8C-83A1-F6EECF244321}">
                <p14:modId xmlns:p14="http://schemas.microsoft.com/office/powerpoint/2010/main" val="4264835375"/>
              </p:ext>
            </p:extLst>
          </p:nvPr>
        </p:nvGraphicFramePr>
        <p:xfrm>
          <a:off x="102888" y="1048804"/>
          <a:ext cx="8938223" cy="5742253"/>
        </p:xfrm>
        <a:graphic>
          <a:graphicData uri="http://schemas.openxmlformats.org/drawingml/2006/table">
            <a:tbl>
              <a:tblPr firstRow="1" bandRow="1">
                <a:tableStyleId>{00A15C55-8517-42AA-B614-E9B94910E393}</a:tableStyleId>
              </a:tblPr>
              <a:tblGrid>
                <a:gridCol w="1041049">
                  <a:extLst>
                    <a:ext uri="{9D8B030D-6E8A-4147-A177-3AD203B41FA5}">
                      <a16:colId xmlns:a16="http://schemas.microsoft.com/office/drawing/2014/main" val="129572176"/>
                    </a:ext>
                  </a:extLst>
                </a:gridCol>
                <a:gridCol w="1921480">
                  <a:extLst>
                    <a:ext uri="{9D8B030D-6E8A-4147-A177-3AD203B41FA5}">
                      <a16:colId xmlns:a16="http://schemas.microsoft.com/office/drawing/2014/main" val="830991576"/>
                    </a:ext>
                  </a:extLst>
                </a:gridCol>
                <a:gridCol w="229508">
                  <a:extLst>
                    <a:ext uri="{9D8B030D-6E8A-4147-A177-3AD203B41FA5}">
                      <a16:colId xmlns:a16="http://schemas.microsoft.com/office/drawing/2014/main" val="893723821"/>
                    </a:ext>
                  </a:extLst>
                </a:gridCol>
                <a:gridCol w="5746186">
                  <a:extLst>
                    <a:ext uri="{9D8B030D-6E8A-4147-A177-3AD203B41FA5}">
                      <a16:colId xmlns:a16="http://schemas.microsoft.com/office/drawing/2014/main" val="1087953038"/>
                    </a:ext>
                  </a:extLst>
                </a:gridCol>
              </a:tblGrid>
              <a:tr h="607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t>Deliverable:</a:t>
                      </a:r>
                      <a:endParaRPr lang="en-GB" sz="9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2">
                  <a:txBody>
                    <a:bodyPr/>
                    <a:lstStyle/>
                    <a:p>
                      <a:pPr marL="0" marR="0" lvl="0" indent="0" algn="l" rtl="0" eaLnBrk="1" fontAlgn="auto" latinLnBrk="0" hangingPunct="1">
                        <a:lnSpc>
                          <a:spcPct val="100000"/>
                        </a:lnSpc>
                        <a:spcBef>
                          <a:spcPts val="0"/>
                        </a:spcBef>
                        <a:spcAft>
                          <a:spcPts val="0"/>
                        </a:spcAft>
                        <a:buClrTx/>
                        <a:buSzTx/>
                        <a:buFont typeface="+mj-lt"/>
                        <a:buNone/>
                      </a:pPr>
                      <a:r>
                        <a:rPr lang="en-GB" sz="900" b="1" dirty="0">
                          <a:solidFill>
                            <a:schemeClr val="tx1"/>
                          </a:solidFill>
                        </a:rPr>
                        <a:t>For Alliances participating in the clinical trail</a:t>
                      </a:r>
                    </a:p>
                    <a:p>
                      <a:pPr marL="0" marR="0" lvl="0" indent="0" algn="l" rtl="0" eaLnBrk="1" fontAlgn="auto" latinLnBrk="0" hangingPunct="1">
                        <a:lnSpc>
                          <a:spcPct val="100000"/>
                        </a:lnSpc>
                        <a:spcBef>
                          <a:spcPts val="0"/>
                        </a:spcBef>
                        <a:spcAft>
                          <a:spcPts val="0"/>
                        </a:spcAft>
                        <a:buClrTx/>
                        <a:buSzTx/>
                        <a:buFont typeface="+mj-lt"/>
                        <a:buNone/>
                      </a:pPr>
                      <a:r>
                        <a:rPr lang="en-GB" sz="900" b="0" dirty="0">
                          <a:solidFill>
                            <a:schemeClr val="tx1"/>
                          </a:solidFill>
                        </a:rPr>
                        <a:t>Support retention &amp; onward referral of patients in the NHS-</a:t>
                      </a:r>
                      <a:r>
                        <a:rPr lang="en-GB" sz="900" b="0" dirty="0" err="1">
                          <a:solidFill>
                            <a:schemeClr val="tx1"/>
                          </a:solidFill>
                        </a:rPr>
                        <a:t>Galleri</a:t>
                      </a:r>
                      <a:r>
                        <a:rPr lang="en-GB" sz="900" b="0" dirty="0">
                          <a:solidFill>
                            <a:schemeClr val="tx1"/>
                          </a:solidFill>
                        </a:rPr>
                        <a:t> Clinical trial.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rtl="0" eaLnBrk="1" fontAlgn="auto" latinLnBrk="0" hangingPunct="1">
                        <a:lnSpc>
                          <a:spcPct val="100000"/>
                        </a:lnSpc>
                        <a:spcBef>
                          <a:spcPts val="0"/>
                        </a:spcBef>
                        <a:spcAft>
                          <a:spcPts val="0"/>
                        </a:spcAft>
                        <a:buClrTx/>
                        <a:buSzTx/>
                        <a:buFont typeface="+mj-lt"/>
                        <a:buNone/>
                      </a:pPr>
                      <a:endParaRPr lang="en-GB"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 typeface="+mj-lt"/>
                        <a:buNone/>
                      </a:pPr>
                      <a:r>
                        <a:rPr lang="en-GB" sz="900" b="1" dirty="0">
                          <a:solidFill>
                            <a:schemeClr val="tx1"/>
                          </a:solidFill>
                        </a:rPr>
                        <a:t>For Alliances NOT participating in the clinical trial</a:t>
                      </a:r>
                    </a:p>
                    <a:p>
                      <a:pPr marL="228600" marR="0" lvl="0" indent="-228600" algn="l" rtl="0" eaLnBrk="1" fontAlgn="auto" latinLnBrk="0" hangingPunct="1">
                        <a:lnSpc>
                          <a:spcPct val="100000"/>
                        </a:lnSpc>
                        <a:spcBef>
                          <a:spcPts val="0"/>
                        </a:spcBef>
                        <a:spcAft>
                          <a:spcPts val="0"/>
                        </a:spcAft>
                        <a:buClrTx/>
                        <a:buSzTx/>
                        <a:buFont typeface="Arial"/>
                        <a:buChar char="•"/>
                      </a:pPr>
                      <a:r>
                        <a:rPr lang="en-GB" sz="900" b="0" i="0" u="none" strike="noStrike" noProof="0" dirty="0">
                          <a:solidFill>
                            <a:schemeClr val="tx1"/>
                          </a:solidFill>
                          <a:latin typeface="Arial"/>
                        </a:rPr>
                        <a:t>Establish and test the clinical and operational processes for the GRAIL Interim Implementation Pilot</a:t>
                      </a:r>
                    </a:p>
                    <a:p>
                      <a:pPr marL="228600" marR="0" lvl="0" indent="-228600" algn="l" rtl="0" eaLnBrk="1" fontAlgn="auto" latinLnBrk="0" hangingPunct="1">
                        <a:lnSpc>
                          <a:spcPct val="100000"/>
                        </a:lnSpc>
                        <a:spcBef>
                          <a:spcPts val="0"/>
                        </a:spcBef>
                        <a:spcAft>
                          <a:spcPts val="0"/>
                        </a:spcAft>
                        <a:buClrTx/>
                        <a:buSzTx/>
                        <a:buFont typeface="Arial"/>
                        <a:buChar char="•"/>
                      </a:pPr>
                      <a:r>
                        <a:rPr lang="en-GB" sz="900" b="0" i="0" u="none" strike="noStrike" noProof="0" dirty="0">
                          <a:solidFill>
                            <a:schemeClr val="tx1"/>
                          </a:solidFill>
                          <a:latin typeface="Arial"/>
                        </a:rPr>
                        <a:t>Commission the local </a:t>
                      </a:r>
                      <a:r>
                        <a:rPr lang="en-GB" sz="900" b="0" i="0" u="none" strike="noStrike" noProof="0" dirty="0" err="1">
                          <a:solidFill>
                            <a:schemeClr val="tx1"/>
                          </a:solidFill>
                          <a:latin typeface="Arial"/>
                        </a:rPr>
                        <a:t>biosampling</a:t>
                      </a:r>
                      <a:r>
                        <a:rPr lang="en-GB" sz="900" b="0" i="0" u="none" strike="noStrike" noProof="0" dirty="0">
                          <a:solidFill>
                            <a:schemeClr val="tx1"/>
                          </a:solidFill>
                          <a:latin typeface="Arial"/>
                        </a:rPr>
                        <a:t> service for the GRAIL Interim Implementation Pilot.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9744629"/>
                  </a:ext>
                </a:extLst>
              </a:tr>
              <a:tr h="215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bg1"/>
                          </a:solidFill>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lvl="0" algn="l">
                        <a:lnSpc>
                          <a:spcPct val="100000"/>
                        </a:lnSpc>
                        <a:spcBef>
                          <a:spcPts val="0"/>
                        </a:spcBef>
                        <a:spcAft>
                          <a:spcPts val="0"/>
                        </a:spcAft>
                        <a:buNone/>
                      </a:pPr>
                      <a:r>
                        <a:rPr lang="en-GB" sz="900" b="1" i="0" u="none" strike="noStrike" kern="0" noProof="0" dirty="0">
                          <a:solidFill>
                            <a:schemeClr val="tx1"/>
                          </a:solidFill>
                          <a:latin typeface="Arial"/>
                        </a:rPr>
                        <a:t>5. Nationally commissioned programmes delivered through Cancer Alliances</a:t>
                      </a:r>
                      <a:endParaRPr lang="en-GB" sz="900" b="1" i="0" u="none" strike="noStrike" kern="0" noProof="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8659493"/>
                  </a:ext>
                </a:extLst>
              </a:tr>
              <a:tr h="737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bg1"/>
                          </a:solidFill>
                        </a:rPr>
                        <a:t>Rationale: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indent="0">
                        <a:buNone/>
                      </a:pPr>
                      <a:r>
                        <a:rPr lang="en-GB" sz="900" b="0" kern="1200" dirty="0">
                          <a:solidFill>
                            <a:schemeClr val="tx1"/>
                          </a:solidFill>
                          <a:latin typeface="+mn-lt"/>
                          <a:ea typeface="+mn-ea"/>
                          <a:cs typeface="+mn-cs"/>
                        </a:rPr>
                        <a:t>Ensuring sufficient sample size in the NHS-Galleri trial and appropriate onward referral for those with suspected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lvl="0" algn="l">
                        <a:lnSpc>
                          <a:spcPct val="100000"/>
                        </a:lnSpc>
                        <a:spcBef>
                          <a:spcPts val="0"/>
                        </a:spcBef>
                        <a:spcAft>
                          <a:spcPts val="0"/>
                        </a:spcAft>
                        <a:buNone/>
                      </a:pPr>
                      <a:r>
                        <a:rPr lang="en-GB" sz="900" b="0" kern="1200" noProof="0" dirty="0">
                          <a:solidFill>
                            <a:schemeClr val="tx1"/>
                          </a:solidFill>
                          <a:latin typeface="+mn-lt"/>
                          <a:ea typeface="+mn-ea"/>
                          <a:cs typeface="+mn-cs"/>
                        </a:rPr>
                        <a:t>The NHS-Galleri trial will report on its interim results in March 2024, to demonstrate the effectiveness of this approach as an early diagnosis cancer screening tool. If it meets specific success criteria, then the NHS is committed to rolling out the test at scale in 24/25 and 25/26 in an Interim Implementation Pilot in areas not currently participating in the trial. This work is needed to ensure the system is ready for this roll out.</a:t>
                      </a:r>
                      <a:endParaRPr lang="en-US" sz="900" b="0" kern="1200" dirty="0">
                        <a:solidFill>
                          <a:schemeClr val="tx1"/>
                        </a:solidFill>
                        <a:latin typeface="+mn-lt"/>
                        <a:ea typeface="+mn-ea"/>
                        <a:cs typeface="+mn-cs"/>
                      </a:endParaRPr>
                    </a:p>
                    <a:p>
                      <a:pPr lvl="0" algn="l">
                        <a:lnSpc>
                          <a:spcPct val="100000"/>
                        </a:lnSpc>
                        <a:spcBef>
                          <a:spcPts val="0"/>
                        </a:spcBef>
                        <a:spcAft>
                          <a:spcPts val="0"/>
                        </a:spcAft>
                        <a:buNone/>
                      </a:pPr>
                      <a:r>
                        <a:rPr lang="en-GB" sz="900" b="0" kern="1200" noProof="0" dirty="0">
                          <a:solidFill>
                            <a:schemeClr val="tx1"/>
                          </a:solidFill>
                          <a:latin typeface="+mn-lt"/>
                          <a:ea typeface="+mn-ea"/>
                          <a:cs typeface="+mn-cs"/>
                        </a:rPr>
                        <a:t>If the Galleri trial is successful, then the screening test will have a significant impact in diagnosing more people earlier. </a:t>
                      </a:r>
                      <a:endParaRPr lang="en-GB" sz="9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lvl="0" algn="l">
                        <a:lnSpc>
                          <a:spcPct val="100000"/>
                        </a:lnSpc>
                        <a:spcBef>
                          <a:spcPts val="0"/>
                        </a:spcBef>
                        <a:spcAft>
                          <a:spcPts val="0"/>
                        </a:spcAft>
                        <a:buNone/>
                      </a:pPr>
                      <a:r>
                        <a:rPr lang="en-GB" sz="900" b="0" i="0" u="none" strike="noStrike" kern="1200" noProof="0" dirty="0"/>
                        <a:t>The NHS-Galleri trial will report on its interim results in March 2024, to demonstrate the effectiveness of this approach as an early diagnosis cancer screening tool. If it meets specific success criteria, then the NHS is committed to rolling out the test at scale in 24/25 and 25/26 in an Interim Implementation Pilot in areas not currently participating in the trial. This work is needed to ensure the system is ready for this roll out.</a:t>
                      </a:r>
                      <a:endParaRPr lang="en-US" dirty="0"/>
                    </a:p>
                    <a:p>
                      <a:pPr lvl="0" algn="l">
                        <a:lnSpc>
                          <a:spcPct val="100000"/>
                        </a:lnSpc>
                        <a:spcBef>
                          <a:spcPts val="0"/>
                        </a:spcBef>
                        <a:spcAft>
                          <a:spcPts val="0"/>
                        </a:spcAft>
                        <a:buNone/>
                      </a:pPr>
                      <a:r>
                        <a:rPr lang="en-GB" sz="900" b="0" i="0" u="none" strike="noStrike" kern="1200" noProof="0" dirty="0"/>
                        <a:t>If the Galleri trial is successful, then the screening test will have a significant impact in diagnosing more people earlier.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2847259"/>
                  </a:ext>
                </a:extLst>
              </a:tr>
              <a:tr h="1521365">
                <a:tc>
                  <a:txBody>
                    <a:bodyPr/>
                    <a:lstStyle/>
                    <a:p>
                      <a:pPr marL="0" marR="0" lvl="0" indent="0" algn="l">
                        <a:lnSpc>
                          <a:spcPct val="100000"/>
                        </a:lnSpc>
                        <a:spcBef>
                          <a:spcPts val="0"/>
                        </a:spcBef>
                        <a:spcAft>
                          <a:spcPts val="0"/>
                        </a:spcAft>
                        <a:buClr>
                          <a:srgbClr val="000000"/>
                        </a:buClr>
                        <a:buNone/>
                      </a:pPr>
                      <a:r>
                        <a:rPr lang="en-GB" sz="900" b="1" i="0" u="none" strike="noStrike" noProof="0">
                          <a:solidFill>
                            <a:schemeClr val="bg1"/>
                          </a:solidFill>
                          <a:latin typeface="Arial"/>
                        </a:rPr>
                        <a:t>Cancer Alliance role: </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indent="0">
                        <a:buFont typeface="Arial" panose="020B0604020202020204" pitchFamily="34" charset="0"/>
                        <a:buNone/>
                      </a:pPr>
                      <a:r>
                        <a:rPr lang="en-GB" sz="900" b="0" kern="1200" dirty="0">
                          <a:solidFill>
                            <a:schemeClr val="tx1"/>
                          </a:solidFill>
                          <a:latin typeface="+mn-lt"/>
                          <a:ea typeface="+mn-ea"/>
                          <a:cs typeface="+mn-cs"/>
                        </a:rPr>
                        <a:t>Supporting GRAIL with comms for recruitment and retention to the trial.</a:t>
                      </a:r>
                    </a:p>
                    <a:p>
                      <a:pPr marL="0" indent="0">
                        <a:buFont typeface="Arial" panose="020B0604020202020204" pitchFamily="34" charset="0"/>
                        <a:buNone/>
                      </a:pPr>
                      <a:endParaRPr lang="en-GB" sz="900" b="0" kern="1200" noProof="0" dirty="0">
                        <a:solidFill>
                          <a:schemeClr val="tx1"/>
                        </a:solidFill>
                        <a:latin typeface="+mn-lt"/>
                        <a:ea typeface="+mn-ea"/>
                        <a:cs typeface="+mn-cs"/>
                      </a:endParaRPr>
                    </a:p>
                    <a:p>
                      <a:pPr marL="0" indent="0">
                        <a:buFont typeface="Arial" panose="020B0604020202020204" pitchFamily="34" charset="0"/>
                        <a:buNone/>
                      </a:pPr>
                      <a:r>
                        <a:rPr lang="en-GB" sz="900" b="0" kern="1200" noProof="0" dirty="0">
                          <a:solidFill>
                            <a:schemeClr val="tx1"/>
                          </a:solidFill>
                          <a:latin typeface="+mn-lt"/>
                          <a:ea typeface="+mn-ea"/>
                          <a:cs typeface="+mn-cs"/>
                        </a:rPr>
                        <a:t>Work with local providers receiving referrals to ensure clinical pathways for onward referral of positive tests are functioning well.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171450" lvl="0" indent="-171450" algn="l">
                        <a:lnSpc>
                          <a:spcPct val="100000"/>
                        </a:lnSpc>
                        <a:spcBef>
                          <a:spcPts val="0"/>
                        </a:spcBef>
                        <a:spcAft>
                          <a:spcPts val="0"/>
                        </a:spcAft>
                        <a:buFont typeface="Arial"/>
                        <a:buChar char="•"/>
                      </a:pPr>
                      <a:r>
                        <a:rPr lang="en-GB" sz="900" b="0" kern="1200" noProof="0" dirty="0">
                          <a:solidFill>
                            <a:schemeClr val="tx1"/>
                          </a:solidFill>
                          <a:latin typeface="+mn-lt"/>
                          <a:ea typeface="+mn-ea"/>
                          <a:cs typeface="+mn-cs"/>
                        </a:rPr>
                        <a:t>Identification of GRAIL Interim Implementation Pilot operational lead and clinical champion to support system oversight and project development by end of Q1. </a:t>
                      </a:r>
                      <a:endParaRPr lang="en-US" sz="900" b="0" kern="1200" dirty="0">
                        <a:solidFill>
                          <a:schemeClr val="tx1"/>
                        </a:solidFill>
                        <a:latin typeface="+mn-lt"/>
                        <a:ea typeface="+mn-ea"/>
                        <a:cs typeface="+mn-cs"/>
                      </a:endParaRPr>
                    </a:p>
                    <a:p>
                      <a:pPr marL="171450" lvl="0" indent="-171450" algn="l">
                        <a:lnSpc>
                          <a:spcPct val="100000"/>
                        </a:lnSpc>
                        <a:spcBef>
                          <a:spcPts val="0"/>
                        </a:spcBef>
                        <a:spcAft>
                          <a:spcPts val="0"/>
                        </a:spcAft>
                        <a:buFont typeface="Arial"/>
                        <a:buChar char="•"/>
                      </a:pPr>
                      <a:r>
                        <a:rPr lang="en-GB" sz="900" b="0" kern="1200" noProof="0" dirty="0">
                          <a:solidFill>
                            <a:schemeClr val="tx1"/>
                          </a:solidFill>
                          <a:latin typeface="+mn-lt"/>
                          <a:ea typeface="+mn-ea"/>
                          <a:cs typeface="+mn-cs"/>
                        </a:rPr>
                        <a:t>Ensure establishment of onward referral pathway for those with suspected cancer through existing NSS pathway by the end of Q4.</a:t>
                      </a:r>
                      <a:endParaRPr lang="en-GB" sz="900" b="0" kern="1200" dirty="0">
                        <a:solidFill>
                          <a:schemeClr val="tx1"/>
                        </a:solidFill>
                        <a:latin typeface="+mn-lt"/>
                        <a:ea typeface="+mn-ea"/>
                        <a:cs typeface="+mn-cs"/>
                      </a:endParaRPr>
                    </a:p>
                    <a:p>
                      <a:pPr marL="171450" lvl="0" indent="-171450" algn="l">
                        <a:lnSpc>
                          <a:spcPct val="100000"/>
                        </a:lnSpc>
                        <a:spcBef>
                          <a:spcPts val="0"/>
                        </a:spcBef>
                        <a:spcAft>
                          <a:spcPts val="0"/>
                        </a:spcAft>
                        <a:buFont typeface="Arial"/>
                        <a:buChar char="•"/>
                      </a:pPr>
                      <a:r>
                        <a:rPr lang="en-GB" sz="900" b="0" kern="1200" noProof="0" dirty="0">
                          <a:solidFill>
                            <a:schemeClr val="tx1"/>
                          </a:solidFill>
                          <a:latin typeface="+mn-lt"/>
                          <a:ea typeface="+mn-ea"/>
                          <a:cs typeface="+mn-cs"/>
                        </a:rPr>
                        <a:t>Development of communications plan (using national communications materials) by the end of Q3 .</a:t>
                      </a:r>
                      <a:endParaRPr lang="en-GB" sz="900" b="0" kern="1200" dirty="0">
                        <a:solidFill>
                          <a:schemeClr val="tx1"/>
                        </a:solidFill>
                        <a:latin typeface="+mn-lt"/>
                        <a:ea typeface="+mn-ea"/>
                        <a:cs typeface="+mn-cs"/>
                      </a:endParaRPr>
                    </a:p>
                    <a:p>
                      <a:pPr marL="171450" lvl="0" indent="-171450" algn="l">
                        <a:lnSpc>
                          <a:spcPct val="100000"/>
                        </a:lnSpc>
                        <a:spcBef>
                          <a:spcPts val="0"/>
                        </a:spcBef>
                        <a:spcAft>
                          <a:spcPts val="0"/>
                        </a:spcAft>
                        <a:buFont typeface="Arial"/>
                        <a:buChar char="•"/>
                      </a:pPr>
                      <a:r>
                        <a:rPr lang="en-GB" sz="900" b="0" kern="1200" noProof="0" dirty="0">
                          <a:solidFill>
                            <a:schemeClr val="tx1"/>
                          </a:solidFill>
                          <a:latin typeface="+mn-lt"/>
                          <a:ea typeface="+mn-ea"/>
                          <a:cs typeface="+mn-cs"/>
                        </a:rPr>
                        <a:t>Establish and develop a biosampling commissioning approach in collaboration with local ICB's by the end of Q4 that will be ready for 24/25 Q2 implementation. The proposed delivery model for the Interim Implementation Pilot is to use local phlebotomy services. These services will need to be stood up as soon agreement has been reached to process with the Interim Implementation Pilot (decision is due in March 2024 based on interim trial results). </a:t>
                      </a:r>
                    </a:p>
                    <a:p>
                      <a:pPr marL="171450" lvl="0" indent="-171450" algn="l">
                        <a:lnSpc>
                          <a:spcPct val="100000"/>
                        </a:lnSpc>
                        <a:spcBef>
                          <a:spcPts val="0"/>
                        </a:spcBef>
                        <a:spcAft>
                          <a:spcPts val="0"/>
                        </a:spcAft>
                        <a:buFont typeface="Arial"/>
                        <a:buChar char="•"/>
                      </a:pPr>
                      <a:r>
                        <a:rPr lang="en-GB" sz="900" b="0" kern="1200" noProof="0" dirty="0">
                          <a:solidFill>
                            <a:schemeClr val="tx1"/>
                          </a:solidFill>
                          <a:latin typeface="+mn-lt"/>
                          <a:ea typeface="+mn-ea"/>
                          <a:cs typeface="+mn-cs"/>
                        </a:rPr>
                        <a:t>Alliances are expected to work with their local ICBs to establish this service, using a national specification and funding that will be provided by the national team.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lvl="0" indent="-171450" algn="l">
                        <a:lnSpc>
                          <a:spcPct val="100000"/>
                        </a:lnSpc>
                        <a:spcBef>
                          <a:spcPts val="0"/>
                        </a:spcBef>
                        <a:spcAft>
                          <a:spcPts val="0"/>
                        </a:spcAft>
                        <a:buFont typeface="Arial"/>
                        <a:buChar char="•"/>
                      </a:pPr>
                      <a:r>
                        <a:rPr lang="en-GB" sz="900" b="0" i="0" u="none" strike="noStrike" kern="1200" noProof="0">
                          <a:effectLst/>
                        </a:rPr>
                        <a:t>Identification of GRAIL Interim Implementation Pilot operational lead and clinical champion to support system oversight and project development by end of Q1. </a:t>
                      </a:r>
                      <a:endParaRPr lang="en-US"/>
                    </a:p>
                    <a:p>
                      <a:pPr marL="171450" lvl="0" indent="-171450" algn="l">
                        <a:lnSpc>
                          <a:spcPct val="100000"/>
                        </a:lnSpc>
                        <a:spcBef>
                          <a:spcPts val="0"/>
                        </a:spcBef>
                        <a:spcAft>
                          <a:spcPts val="0"/>
                        </a:spcAft>
                        <a:buFont typeface="Arial"/>
                        <a:buChar char="•"/>
                      </a:pPr>
                      <a:r>
                        <a:rPr lang="en-GB" sz="900" b="0" i="0" u="none" strike="noStrike" kern="1200" noProof="0">
                          <a:effectLst/>
                        </a:rPr>
                        <a:t>Ensure establishment of onward referral pathway for those with suspected cancer through existing NSS pathway by the end of Q4.</a:t>
                      </a:r>
                      <a:endParaRPr lang="en-GB"/>
                    </a:p>
                    <a:p>
                      <a:pPr marL="171450" lvl="0" indent="-171450" algn="l">
                        <a:lnSpc>
                          <a:spcPct val="100000"/>
                        </a:lnSpc>
                        <a:spcBef>
                          <a:spcPts val="0"/>
                        </a:spcBef>
                        <a:spcAft>
                          <a:spcPts val="0"/>
                        </a:spcAft>
                        <a:buFont typeface="Arial"/>
                        <a:buChar char="•"/>
                      </a:pPr>
                      <a:r>
                        <a:rPr lang="en-GB" sz="900" b="0" i="0" u="none" strike="noStrike" kern="1200" noProof="0">
                          <a:effectLst/>
                        </a:rPr>
                        <a:t>Development of communications plan (using national communications materials) by the end of Q3 .</a:t>
                      </a:r>
                      <a:endParaRPr lang="en-GB"/>
                    </a:p>
                    <a:p>
                      <a:pPr marL="171450" lvl="0" indent="-171450" algn="l">
                        <a:lnSpc>
                          <a:spcPct val="100000"/>
                        </a:lnSpc>
                        <a:spcBef>
                          <a:spcPts val="0"/>
                        </a:spcBef>
                        <a:spcAft>
                          <a:spcPts val="0"/>
                        </a:spcAft>
                        <a:buFont typeface="Arial"/>
                        <a:buChar char="•"/>
                      </a:pPr>
                      <a:r>
                        <a:rPr lang="en-GB" sz="900" b="0" i="0" u="none" strike="noStrike" kern="1200" noProof="0">
                          <a:effectLst/>
                          <a:latin typeface="Arial"/>
                        </a:rPr>
                        <a:t>Establish and develop a biosampling commissioning approach in collaboration with local ICB's by the end of Q4 that will be ready for 24/25 Q2 implementation. The proposed delivery model for the Interim Implementation Pilot is to use local phlebotomy services. These services will need to be stood up as soon agreement has been reached to process with the Interim Implementation Pilot (decision is due in March 2024 based on interim trial results). </a:t>
                      </a:r>
                      <a:endParaRPr lang="en-GB" sz="900" b="0" i="0" u="none" strike="noStrike" kern="1200" noProof="0">
                        <a:effectLst/>
                      </a:endParaRPr>
                    </a:p>
                    <a:p>
                      <a:pPr marL="171450" lvl="0" indent="-171450" algn="l">
                        <a:lnSpc>
                          <a:spcPct val="100000"/>
                        </a:lnSpc>
                        <a:spcBef>
                          <a:spcPts val="0"/>
                        </a:spcBef>
                        <a:spcAft>
                          <a:spcPts val="0"/>
                        </a:spcAft>
                        <a:buFont typeface="Arial"/>
                        <a:buChar char="•"/>
                      </a:pPr>
                      <a:r>
                        <a:rPr lang="en-GB" sz="900" b="0" i="0" u="none" strike="noStrike" kern="1200" noProof="0">
                          <a:effectLst/>
                          <a:latin typeface="Arial"/>
                        </a:rPr>
                        <a:t>Alliances are expected to work with their local ICBs to establish this service, using a national specification and funding that will be provided by the national team. </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7198319"/>
                  </a:ext>
                </a:extLst>
              </a:tr>
              <a:tr h="345764">
                <a:tc>
                  <a:txBody>
                    <a:bodyPr/>
                    <a:lstStyle/>
                    <a:p>
                      <a:pPr marL="0" marR="0" lvl="0" indent="0" algn="l">
                        <a:lnSpc>
                          <a:spcPct val="100000"/>
                        </a:lnSpc>
                        <a:spcBef>
                          <a:spcPts val="0"/>
                        </a:spcBef>
                        <a:spcAft>
                          <a:spcPts val="0"/>
                        </a:spcAft>
                        <a:buClr>
                          <a:srgbClr val="000000"/>
                        </a:buClr>
                        <a:buNone/>
                      </a:pPr>
                      <a:r>
                        <a:rPr lang="en-GB" sz="900" b="1" i="0" u="none" strike="noStrike" noProof="0">
                          <a:solidFill>
                            <a:schemeClr val="bg1"/>
                          </a:solidFill>
                          <a:latin typeface="Arial"/>
                        </a:rPr>
                        <a:t>Transition to BAU:</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indent="0">
                        <a:buNone/>
                      </a:pPr>
                      <a:r>
                        <a:rPr lang="en-GB" sz="900" b="0" kern="1200">
                          <a:solidFill>
                            <a:schemeClr val="tx1"/>
                          </a:solidFill>
                          <a:latin typeface="+mn-lt"/>
                          <a:ea typeface="+mn-ea"/>
                          <a:cs typeface="+mn-cs"/>
                        </a:rPr>
                        <a:t>Cancer Alliances to continue to support the trial until completion.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indent="0">
                        <a:buNone/>
                      </a:pPr>
                      <a:r>
                        <a:rPr lang="en-GB" sz="900" b="0" kern="1200" dirty="0">
                          <a:solidFill>
                            <a:schemeClr val="tx1"/>
                          </a:solidFill>
                          <a:latin typeface="+mn-lt"/>
                          <a:ea typeface="+mn-ea"/>
                          <a:cs typeface="+mn-cs"/>
                        </a:rPr>
                        <a:t>The interim implementation pilot will run for two years. Further roll-out of Galleri testing will be dependent on consideration of the full trial evidence from the UK NSC.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lvl="0" indent="0">
                        <a:buNone/>
                      </a:pPr>
                      <a:r>
                        <a:rPr lang="en-GB" sz="900" b="0" i="0" kern="1200">
                          <a:solidFill>
                            <a:schemeClr val="tx1"/>
                          </a:solidFill>
                          <a:effectLst/>
                          <a:latin typeface="+mn-lt"/>
                          <a:ea typeface="+mn-ea"/>
                          <a:cs typeface="+mn-cs"/>
                        </a:rPr>
                        <a:t>The interim implementation pilot will run for two years. Further roll-out of Galleri testing will be dependent on consideration of the full trial evidence from the UK NSC.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4493691"/>
                  </a:ext>
                </a:extLst>
              </a:tr>
              <a:tr h="607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bg1"/>
                          </a:solidFill>
                        </a:rPr>
                        <a:t>Health Inequalities:</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noProof="0">
                          <a:solidFill>
                            <a:schemeClr val="tx1"/>
                          </a:solidFill>
                          <a:latin typeface="+mn-lt"/>
                          <a:ea typeface="+mn-ea"/>
                          <a:cs typeface="+mn-cs"/>
                        </a:rPr>
                        <a:t>Prioritising recruitment and communication of the GRAIL clinical trials in more deprived areas (where relevant).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900" b="0" kern="1200" dirty="0">
                          <a:solidFill>
                            <a:schemeClr val="tx1"/>
                          </a:solidFill>
                          <a:latin typeface="+mn-lt"/>
                          <a:ea typeface="+mn-ea"/>
                          <a:cs typeface="+mn-cs"/>
                        </a:rPr>
                        <a:t>Alliances should assess the impact of the interim implementation pilot on health inequalities (e.g., via EHIA), and as part of the comms plan, prioritise participant uptake rates in areas of high deprivation and underserved groups</a:t>
                      </a:r>
                    </a:p>
                    <a:p>
                      <a:pPr marL="171450" marR="0" lvl="0" indent="-171450" algn="l" rtl="0" eaLnBrk="1" fontAlgn="auto" latinLnBrk="0" hangingPunct="1">
                        <a:lnSpc>
                          <a:spcPct val="100000"/>
                        </a:lnSpc>
                        <a:spcBef>
                          <a:spcPts val="0"/>
                        </a:spcBef>
                        <a:spcAft>
                          <a:spcPts val="0"/>
                        </a:spcAft>
                        <a:buClrTx/>
                        <a:buSzTx/>
                        <a:buFont typeface="Arial"/>
                        <a:buChar char="•"/>
                      </a:pPr>
                      <a:r>
                        <a:rPr lang="en-GB" sz="900" b="0" kern="1200" dirty="0">
                          <a:solidFill>
                            <a:schemeClr val="tx1"/>
                          </a:solidFill>
                          <a:latin typeface="+mn-lt"/>
                          <a:ea typeface="+mn-ea"/>
                          <a:cs typeface="+mn-cs"/>
                        </a:rPr>
                        <a:t>Local areas should be supported in looking at how the biosampling locations can support access to underserved groups, ensuring proportionate take up within groups. </a:t>
                      </a:r>
                      <a:endParaRPr lang="en-GB" sz="900" b="0" kern="120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900" b="0" i="0" kern="1200">
                          <a:solidFill>
                            <a:schemeClr val="tx1"/>
                          </a:solidFill>
                          <a:effectLst/>
                          <a:latin typeface="+mn-lt"/>
                          <a:ea typeface="+mn-ea"/>
                          <a:cs typeface="+mn-cs"/>
                        </a:rPr>
                        <a:t>Alliances should assess the impact of the interim implementation pilot on health inequalities (e.g., via EHIA), and as part of the comms plan, prioritise participant uptake rates in areas of high deprivation and underserved groups</a:t>
                      </a:r>
                    </a:p>
                    <a:p>
                      <a:pPr marL="171450" marR="0" lvl="0" indent="-171450" algn="l" rtl="0" eaLnBrk="1" fontAlgn="auto" latinLnBrk="0" hangingPunct="1">
                        <a:lnSpc>
                          <a:spcPct val="100000"/>
                        </a:lnSpc>
                        <a:spcBef>
                          <a:spcPts val="0"/>
                        </a:spcBef>
                        <a:spcAft>
                          <a:spcPts val="0"/>
                        </a:spcAft>
                        <a:buClrTx/>
                        <a:buSzTx/>
                        <a:buFont typeface="Arial"/>
                        <a:buChar char="•"/>
                      </a:pPr>
                      <a:r>
                        <a:rPr lang="en-GB" sz="900" b="0" i="0" kern="1200">
                          <a:solidFill>
                            <a:schemeClr val="tx1"/>
                          </a:solidFill>
                          <a:effectLst/>
                          <a:latin typeface="+mn-lt"/>
                          <a:ea typeface="+mn-ea"/>
                          <a:cs typeface="+mn-cs"/>
                        </a:rPr>
                        <a:t>Local areas should be supported in looking at how the biosampling locations can support access to underserved groups, ensuring proportionate take up within groups. </a:t>
                      </a:r>
                      <a:endParaRPr lang="en-US" sz="9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0190462"/>
                  </a:ext>
                </a:extLst>
              </a:tr>
              <a:tr h="246743">
                <a:tc>
                  <a:txBody>
                    <a:bodyPr/>
                    <a:lstStyle/>
                    <a:p>
                      <a:pPr lvl="0" algn="l">
                        <a:lnSpc>
                          <a:spcPct val="100000"/>
                        </a:lnSpc>
                        <a:spcBef>
                          <a:spcPts val="0"/>
                        </a:spcBef>
                        <a:spcAft>
                          <a:spcPts val="0"/>
                        </a:spcAft>
                        <a:buNone/>
                      </a:pPr>
                      <a:r>
                        <a:rPr lang="en-GB" sz="900" b="1" i="0" u="none" strike="noStrike" noProof="0">
                          <a:solidFill>
                            <a:schemeClr val="bg1"/>
                          </a:solidFill>
                          <a:latin typeface="Arial"/>
                        </a:rPr>
                        <a:t>Success measures:</a:t>
                      </a:r>
                      <a:endParaRPr lang="en-GB" sz="900" b="0" i="0" u="none" strike="noStrike"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marL="0" lvl="0" indent="0" algn="l">
                        <a:lnSpc>
                          <a:spcPct val="100000"/>
                        </a:lnSpc>
                        <a:spcBef>
                          <a:spcPts val="0"/>
                        </a:spcBef>
                        <a:spcAft>
                          <a:spcPts val="0"/>
                        </a:spcAft>
                        <a:buNone/>
                      </a:pPr>
                      <a:r>
                        <a:rPr lang="en-GB" sz="900" b="0" kern="1200" noProof="0" dirty="0">
                          <a:solidFill>
                            <a:schemeClr val="tx1"/>
                          </a:solidFill>
                          <a:latin typeface="+mn-lt"/>
                          <a:ea typeface="+mn-ea"/>
                          <a:cs typeface="+mn-cs"/>
                        </a:rPr>
                        <a:t>No specific measures will be set by the national team, activities can be reported as part of the narrative section in quarterly returns.</a:t>
                      </a:r>
                      <a:endParaRPr lang="en-US" sz="900" b="0" kern="1200" dirty="0">
                        <a:solidFill>
                          <a:schemeClr val="tx1"/>
                        </a:solidFill>
                        <a:latin typeface="+mn-lt"/>
                        <a:ea typeface="+mn-ea"/>
                        <a:cs typeface="+mn-cs"/>
                      </a:endParaRPr>
                    </a:p>
                    <a:p>
                      <a:pPr marL="0" marR="0" lvl="0" indent="0" algn="l">
                        <a:lnSpc>
                          <a:spcPct val="100000"/>
                        </a:lnSpc>
                        <a:spcBef>
                          <a:spcPts val="0"/>
                        </a:spcBef>
                        <a:spcAft>
                          <a:spcPts val="0"/>
                        </a:spcAft>
                        <a:buClrTx/>
                        <a:buSzTx/>
                        <a:buFontTx/>
                        <a:buNone/>
                      </a:pPr>
                      <a:endParaRPr lang="en-GB" sz="900" b="0" kern="120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9950836"/>
                  </a:ext>
                </a:extLst>
              </a:tr>
              <a:tr h="345764">
                <a:tc>
                  <a:txBody>
                    <a:bodyPr/>
                    <a:lstStyle/>
                    <a:p>
                      <a:pPr marL="0" marR="0" lvl="0" indent="0" algn="l" rtl="0" eaLnBrk="1" fontAlgn="auto" latinLnBrk="0" hangingPunct="1">
                        <a:lnSpc>
                          <a:spcPct val="100000"/>
                        </a:lnSpc>
                        <a:spcBef>
                          <a:spcPts val="0"/>
                        </a:spcBef>
                        <a:spcAft>
                          <a:spcPts val="0"/>
                        </a:spcAft>
                        <a:buClrTx/>
                        <a:buSzTx/>
                        <a:buFontTx/>
                        <a:buNone/>
                      </a:pPr>
                      <a:r>
                        <a:rPr lang="en-GB" sz="900" b="1" dirty="0">
                          <a:solidFill>
                            <a:schemeClr val="accent3"/>
                          </a:solidFill>
                        </a:rPr>
                        <a:t>Use of funds </a:t>
                      </a:r>
                      <a:endParaRPr lang="en-US" dirty="0"/>
                    </a:p>
                    <a:p>
                      <a:pPr marL="0" marR="0" lvl="0" indent="0" algn="l" rtl="0">
                        <a:lnSpc>
                          <a:spcPct val="100000"/>
                        </a:lnSpc>
                        <a:spcBef>
                          <a:spcPts val="0"/>
                        </a:spcBef>
                        <a:spcAft>
                          <a:spcPts val="0"/>
                        </a:spcAft>
                        <a:buClrTx/>
                        <a:buSzTx/>
                        <a:buFontTx/>
                        <a:buNone/>
                      </a:pPr>
                      <a:r>
                        <a:rPr lang="en-GB" sz="900" b="1" dirty="0">
                          <a:solidFill>
                            <a:schemeClr val="accent3"/>
                          </a:solidFill>
                        </a:rPr>
                        <a:t>(Targeted)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3">
                  <a:txBody>
                    <a:bodyPr/>
                    <a:lstStyle/>
                    <a:p>
                      <a:pPr marL="171450" indent="-171450">
                        <a:buFont typeface="Arial"/>
                        <a:buChar char="•"/>
                      </a:pPr>
                      <a:r>
                        <a:rPr lang="en-GB" sz="900" b="0" i="0" kern="1200">
                          <a:solidFill>
                            <a:schemeClr val="dk1"/>
                          </a:solidFill>
                          <a:effectLst/>
                          <a:latin typeface="+mn-lt"/>
                          <a:ea typeface="+mn-ea"/>
                          <a:cs typeface="+mn-cs"/>
                        </a:rPr>
                        <a:t>Programme management. </a:t>
                      </a:r>
                    </a:p>
                    <a:p>
                      <a:pPr marL="171450" indent="-171450">
                        <a:buFont typeface="Arial"/>
                        <a:buChar char="•"/>
                      </a:pPr>
                      <a:r>
                        <a:rPr lang="en-GB" sz="900" b="0" i="0" kern="1200">
                          <a:solidFill>
                            <a:schemeClr val="dk1"/>
                          </a:solidFill>
                          <a:effectLst/>
                          <a:latin typeface="+mn-lt"/>
                          <a:ea typeface="+mn-ea"/>
                          <a:cs typeface="+mn-cs"/>
                        </a:rPr>
                        <a:t>Any required costs to establish commissioning of services, set up of teams, establishment of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5147376"/>
                  </a:ext>
                </a:extLst>
              </a:tr>
              <a:tr h="21514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rPr>
                        <a:t>Relevant guidance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Ongoing monitoring and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436487524"/>
                  </a:ext>
                </a:extLst>
              </a:tr>
              <a:tr h="530173">
                <a:tc gridSpan="3">
                  <a:txBody>
                    <a:bodyPr/>
                    <a:lstStyle/>
                    <a:p>
                      <a:pPr marL="171450" marR="0" lvl="0" indent="-171450" algn="l">
                        <a:lnSpc>
                          <a:spcPct val="100000"/>
                        </a:lnSpc>
                        <a:spcBef>
                          <a:spcPts val="0"/>
                        </a:spcBef>
                        <a:spcAft>
                          <a:spcPts val="0"/>
                        </a:spcAft>
                        <a:buFont typeface="Arial"/>
                        <a:buChar char="•"/>
                      </a:pPr>
                      <a:r>
                        <a:rPr lang="en-GB" sz="900" b="0" i="0" u="none" strike="noStrike" kern="1200" noProof="0">
                          <a:hlinkClick r:id="rId3"/>
                        </a:rPr>
                        <a:t>GRAIL communications working group folder on Futures</a:t>
                      </a:r>
                      <a:r>
                        <a:rPr lang="en-GB" sz="900" b="0" i="0" u="none" strike="noStrike" kern="1200" noProof="0"/>
                        <a:t> </a:t>
                      </a:r>
                      <a:endParaRPr lang="en-GB"/>
                    </a:p>
                    <a:p>
                      <a:pPr marL="171450" marR="0" lvl="0" indent="-171450" algn="l">
                        <a:lnSpc>
                          <a:spcPct val="100000"/>
                        </a:lnSpc>
                        <a:spcBef>
                          <a:spcPts val="0"/>
                        </a:spcBef>
                        <a:spcAft>
                          <a:spcPts val="0"/>
                        </a:spcAft>
                        <a:buFont typeface="Arial"/>
                        <a:buChar char="•"/>
                      </a:pPr>
                      <a:r>
                        <a:rPr lang="en-GB" sz="900" b="0" i="0" u="none" strike="noStrike" kern="1200" noProof="0">
                          <a:hlinkClick r:id="rId4"/>
                        </a:rPr>
                        <a:t> Futures folder </a:t>
                      </a:r>
                      <a:r>
                        <a:rPr lang="en-GB" sz="900" b="0" i="0" u="none" strike="noStrike" kern="1200" noProof="0">
                          <a:latin typeface="Arial"/>
                          <a:hlinkClick r:id="rId4"/>
                        </a:rPr>
                        <a:t>containing clinical and public facing resources relating to the NHS-Galleri trial</a:t>
                      </a:r>
                      <a:endParaRPr lang="en-GB" sz="900" b="0" i="0" u="none" strike="noStrike" kern="12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tcPr>
                </a:tc>
                <a:tc hMerge="1">
                  <a:txBody>
                    <a:bodyPr/>
                    <a:lstStyle/>
                    <a:p>
                      <a:pPr marL="171450" marR="0" lvl="0" indent="-171450" algn="l">
                        <a:lnSpc>
                          <a:spcPct val="100000"/>
                        </a:lnSpc>
                        <a:spcBef>
                          <a:spcPts val="0"/>
                        </a:spcBef>
                        <a:spcAft>
                          <a:spcPts val="0"/>
                        </a:spcAft>
                        <a:buFont typeface="Arial"/>
                        <a:buChar char="•"/>
                      </a:pPr>
                      <a:endParaRPr lang="en-GB" sz="900" b="0" i="0" u="none" strike="noStrike" kern="12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dirty="0">
                          <a:solidFill>
                            <a:schemeClr val="dk1"/>
                          </a:solidFill>
                          <a:latin typeface="+mn-lt"/>
                          <a:ea typeface="+mn-ea"/>
                          <a:cs typeface="+mn-cs"/>
                        </a:rPr>
                        <a:t>Demonstration events targeted at Cancer Alliances/patient groups or clinicians each quarter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dirty="0">
                          <a:solidFill>
                            <a:schemeClr val="dk1"/>
                          </a:solidFill>
                          <a:latin typeface="+mn-lt"/>
                          <a:ea typeface="+mn-ea"/>
                          <a:cs typeface="+mn-cs"/>
                        </a:rPr>
                        <a:t>Monthly meetings for named GRAIL leads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dirty="0">
                          <a:solidFill>
                            <a:schemeClr val="dk1"/>
                          </a:solidFill>
                          <a:latin typeface="+mn-lt"/>
                          <a:ea typeface="+mn-ea"/>
                          <a:cs typeface="+mn-cs"/>
                        </a:rPr>
                        <a:t>Meetings with Communication Leads can be incorporated into Alliance Comms 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4779242"/>
                  </a:ext>
                </a:extLst>
              </a:tr>
            </a:tbl>
          </a:graphicData>
        </a:graphic>
      </p:graphicFrame>
    </p:spTree>
    <p:extLst>
      <p:ext uri="{BB962C8B-B14F-4D97-AF65-F5344CB8AC3E}">
        <p14:creationId xmlns:p14="http://schemas.microsoft.com/office/powerpoint/2010/main" val="77969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E7B40A-0C45-0E44-80EA-9916DBA57269}"/>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F1B15B0C-92FD-0140-85FD-EDEBA7E5D337}"/>
              </a:ext>
            </a:extLst>
          </p:cNvPr>
          <p:cNvPicPr>
            <a:picLocks noChangeAspect="1"/>
          </p:cNvPicPr>
          <p:nvPr/>
        </p:nvPicPr>
        <p:blipFill>
          <a:blip r:embed="rId3"/>
          <a:stretch>
            <a:fillRect/>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28D51000-D19A-C540-8B8F-4A27FBD8F354}"/>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p:cNvSpPr txBox="1"/>
          <p:nvPr/>
        </p:nvSpPr>
        <p:spPr>
          <a:xfrm>
            <a:off x="1912640" y="436890"/>
            <a:ext cx="1882247" cy="523220"/>
          </a:xfrm>
          <a:prstGeom prst="rect">
            <a:avLst/>
          </a:prstGeom>
          <a:noFill/>
        </p:spPr>
        <p:txBody>
          <a:bodyPr wrap="none" rtlCol="0">
            <a:spAutoFit/>
          </a:bodyPr>
          <a:lstStyle/>
          <a:p>
            <a:r>
              <a:rPr lang="en-GB" sz="2800" b="1" dirty="0">
                <a:latin typeface="Arial" panose="020B0604020202020204" pitchFamily="34" charset="0"/>
                <a:ea typeface="+mj-ea"/>
                <a:cs typeface="Arial" panose="020B0604020202020204" pitchFamily="34" charset="0"/>
              </a:rPr>
              <a:t>Overview </a:t>
            </a:r>
          </a:p>
        </p:txBody>
      </p:sp>
      <p:sp>
        <p:nvSpPr>
          <p:cNvPr id="6" name="TextBox 5">
            <a:extLst>
              <a:ext uri="{FF2B5EF4-FFF2-40B4-BE49-F238E27FC236}">
                <a16:creationId xmlns:a16="http://schemas.microsoft.com/office/drawing/2014/main" id="{F00AD941-7AB3-E72F-54EC-E2FA87548F5D}"/>
              </a:ext>
            </a:extLst>
          </p:cNvPr>
          <p:cNvSpPr txBox="1"/>
          <p:nvPr/>
        </p:nvSpPr>
        <p:spPr>
          <a:xfrm>
            <a:off x="171033" y="1291409"/>
            <a:ext cx="8746544" cy="4864280"/>
          </a:xfrm>
          <a:prstGeom prst="rect">
            <a:avLst/>
          </a:prstGeom>
          <a:noFill/>
        </p:spPr>
        <p:txBody>
          <a:bodyPr wrap="square" rtlCol="0">
            <a:spAutoFit/>
          </a:bodyPr>
          <a:lstStyle/>
          <a:p>
            <a:pPr lvl="0">
              <a:lnSpc>
                <a:spcPct val="107000"/>
              </a:lnSpc>
              <a:spcAft>
                <a:spcPts val="800"/>
              </a:spcAft>
            </a:pPr>
            <a:r>
              <a:rPr lang="en-GB" sz="1200" b="1" kern="100" dirty="0">
                <a:ea typeface="Calibri" panose="020F0502020204030204" pitchFamily="34" charset="0"/>
                <a:cs typeface="Calibri" panose="020F0502020204030204" pitchFamily="34" charset="0"/>
              </a:rPr>
              <a:t>Context</a:t>
            </a:r>
            <a:endParaRPr lang="en-GB" sz="1200" kern="100" dirty="0">
              <a:ea typeface="Calibri" panose="020F0502020204030204" pitchFamily="34" charset="0"/>
              <a:cs typeface="Times New Roman" panose="02020603050405020304" pitchFamily="18" charset="0"/>
            </a:endParaRPr>
          </a:p>
          <a:p>
            <a:pPr lvl="1">
              <a:lnSpc>
                <a:spcPct val="107000"/>
              </a:lnSpc>
              <a:spcAft>
                <a:spcPts val="800"/>
              </a:spcAft>
            </a:pPr>
            <a:r>
              <a:rPr lang="en-GB" sz="1200" kern="100" dirty="0">
                <a:ea typeface="Calibri" panose="020F0502020204030204" pitchFamily="34" charset="0"/>
                <a:cs typeface="Times New Roman" panose="02020603050405020304" pitchFamily="18" charset="0"/>
              </a:rPr>
              <a:t>The NHS-Galleri pilot is a large-scale in-service evaluation of a multi-cancer early detection blood test in the NHS. </a:t>
            </a:r>
          </a:p>
          <a:p>
            <a:pPr lvl="1">
              <a:lnSpc>
                <a:spcPct val="107000"/>
              </a:lnSpc>
              <a:spcAft>
                <a:spcPts val="800"/>
              </a:spcAft>
            </a:pPr>
            <a:r>
              <a:rPr lang="en-GB" sz="1200" kern="100" dirty="0">
                <a:ea typeface="Calibri" panose="020F0502020204030204" pitchFamily="34" charset="0"/>
                <a:cs typeface="Times New Roman" panose="02020603050405020304" pitchFamily="18" charset="0"/>
              </a:rPr>
              <a:t>This test has been shown by studies to be effective at finding cancers that are typically difficult to identify early- such as head and neck, bowel, lung, ovarian and pancreatic cancers.</a:t>
            </a:r>
          </a:p>
          <a:p>
            <a:pPr lvl="1">
              <a:lnSpc>
                <a:spcPct val="107000"/>
              </a:lnSpc>
              <a:spcAft>
                <a:spcPts val="800"/>
              </a:spcAft>
            </a:pPr>
            <a:r>
              <a:rPr lang="en-GB" sz="1200" kern="100" dirty="0">
                <a:cs typeface="Times New Roman" panose="02020603050405020304" pitchFamily="18" charset="0"/>
              </a:rPr>
              <a:t>For each referral where there is a positive cancer signal is detected an estimated 50% of the patients will have a confirmed cancer diagnosis and 50% will have a false positive (the individual does not have cancer). </a:t>
            </a:r>
          </a:p>
          <a:p>
            <a:pPr lvl="0">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National plan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GB" sz="1200" kern="100" dirty="0">
                <a:effectLst/>
                <a:latin typeface="Calibri" panose="020F0502020204030204" pitchFamily="34" charset="0"/>
                <a:ea typeface="Calibri" panose="020F0502020204030204" pitchFamily="34" charset="0"/>
                <a:cs typeface="Calibri" panose="020F0502020204030204" pitchFamily="34" charset="0"/>
              </a:rPr>
              <a:t>NHS England has agreed to purchase 1,000,000 Galleri tests over 2 years that will be offered to asymptomatic participants aged 50-77 years. </a:t>
            </a:r>
          </a:p>
          <a:p>
            <a:pPr lvl="1">
              <a:lnSpc>
                <a:spcPct val="107000"/>
              </a:lnSpc>
              <a:spcAft>
                <a:spcPts val="800"/>
              </a:spcAft>
            </a:pPr>
            <a:r>
              <a:rPr lang="en-GB" sz="1200" kern="100" dirty="0">
                <a:effectLst/>
                <a:latin typeface="Calibri" panose="020F0502020204030204" pitchFamily="34" charset="0"/>
                <a:ea typeface="Calibri" panose="020F0502020204030204" pitchFamily="34" charset="0"/>
                <a:cs typeface="Calibri" panose="020F0502020204030204" pitchFamily="34" charset="0"/>
              </a:rPr>
              <a:t>All 13 cancer alliances that were not involved in the initial trial have been invited to participate in the NHS-Galleri pilot.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GB" sz="1200" kern="100" dirty="0">
                <a:effectLst/>
                <a:latin typeface="Calibri" panose="020F0502020204030204" pitchFamily="34" charset="0"/>
                <a:ea typeface="Calibri" panose="020F0502020204030204" pitchFamily="34" charset="0"/>
                <a:cs typeface="Calibri" panose="020F0502020204030204" pitchFamily="34" charset="0"/>
              </a:rPr>
              <a:t>Each ICB is required to respond to the national team and advise whether they have agreed to host the NHS-Galleri pilot at </a:t>
            </a:r>
            <a:r>
              <a:rPr lang="en-GB" sz="1200" kern="100" dirty="0">
                <a:cs typeface="Calibri" panose="020F0502020204030204" pitchFamily="34" charset="0"/>
              </a:rPr>
              <a:t>an executive level. </a:t>
            </a: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Cost and capacity</a:t>
            </a:r>
            <a:endParaRPr lang="en-GB" sz="1200" kern="100" dirty="0">
              <a:cs typeface="Calibri" panose="020F0502020204030204" pitchFamily="34" charset="0"/>
            </a:endParaRPr>
          </a:p>
          <a:p>
            <a:pPr lvl="1">
              <a:lnSpc>
                <a:spcPct val="107000"/>
              </a:lnSpc>
              <a:spcAft>
                <a:spcPts val="800"/>
              </a:spcAft>
            </a:pPr>
            <a:r>
              <a:rPr lang="en-GB" sz="1200" kern="100" dirty="0">
                <a:cs typeface="Calibri" panose="020F0502020204030204" pitchFamily="34" charset="0"/>
              </a:rPr>
              <a:t>Blood testing will be fully funded through the NHS England National Cancer Programme. An agreed price of up to £8.50 per blood draw has been agreed by the national team.</a:t>
            </a:r>
          </a:p>
          <a:p>
            <a:pPr lvl="1">
              <a:lnSpc>
                <a:spcPct val="107000"/>
              </a:lnSpc>
              <a:spcAft>
                <a:spcPts val="800"/>
              </a:spcAft>
            </a:pPr>
            <a:r>
              <a:rPr lang="en-GB" sz="1200" kern="100" dirty="0">
                <a:cs typeface="Calibri" panose="020F0502020204030204" pitchFamily="34" charset="0"/>
              </a:rPr>
              <a:t>There is no agreement to support with funding for investigation of patients referred with a positive cancer signal. From initial trial data the likely impact is that 92% of patients with a cancer signal detected will undergo an imaging procedure, such as CT scan or MRI. Most of the diagnosed participants (82%) will undergo an invasive procedure to confirm the diagnosis. A smaller proportion of the false positives will undergo an invasive procedure (30%).</a:t>
            </a:r>
            <a:endParaRPr lang="en-GB" dirty="0"/>
          </a:p>
        </p:txBody>
      </p:sp>
    </p:spTree>
    <p:extLst>
      <p:ext uri="{BB962C8B-B14F-4D97-AF65-F5344CB8AC3E}">
        <p14:creationId xmlns:p14="http://schemas.microsoft.com/office/powerpoint/2010/main" val="138298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E7B40A-0C45-0E44-80EA-9916DBA57269}"/>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07E3EB72-2E23-D375-DEFB-5234DE98BB13}"/>
              </a:ext>
            </a:extLst>
          </p:cNvPr>
          <p:cNvPicPr>
            <a:picLocks noChangeAspect="1"/>
          </p:cNvPicPr>
          <p:nvPr/>
        </p:nvPicPr>
        <p:blipFill>
          <a:blip r:embed="rId3"/>
          <a:stretch>
            <a:fillRect/>
          </a:stretch>
        </p:blipFill>
        <p:spPr>
          <a:xfrm>
            <a:off x="0" y="0"/>
            <a:ext cx="9144000" cy="6858000"/>
          </a:xfrm>
          <a:prstGeom prst="rect">
            <a:avLst/>
          </a:prstGeom>
        </p:spPr>
      </p:pic>
      <p:sp>
        <p:nvSpPr>
          <p:cNvPr id="2" name="TextBox 1"/>
          <p:cNvSpPr txBox="1"/>
          <p:nvPr/>
        </p:nvSpPr>
        <p:spPr>
          <a:xfrm>
            <a:off x="1912640" y="436890"/>
            <a:ext cx="1324402" cy="523220"/>
          </a:xfrm>
          <a:prstGeom prst="rect">
            <a:avLst/>
          </a:prstGeom>
          <a:noFill/>
        </p:spPr>
        <p:txBody>
          <a:bodyPr wrap="none" rtlCol="0">
            <a:spAutoFit/>
          </a:bodyPr>
          <a:lstStyle/>
          <a:p>
            <a:r>
              <a:rPr lang="en-GB" sz="2800" b="1" dirty="0">
                <a:latin typeface="Arial" panose="020B0604020202020204" pitchFamily="34" charset="0"/>
                <a:ea typeface="+mj-ea"/>
                <a:cs typeface="Arial" panose="020B0604020202020204" pitchFamily="34" charset="0"/>
              </a:rPr>
              <a:t>Dorset</a:t>
            </a:r>
          </a:p>
        </p:txBody>
      </p:sp>
      <p:graphicFrame>
        <p:nvGraphicFramePr>
          <p:cNvPr id="3" name="Table 2"/>
          <p:cNvGraphicFramePr>
            <a:graphicFrameLocks noGrp="1"/>
          </p:cNvGraphicFramePr>
          <p:nvPr>
            <p:extLst>
              <p:ext uri="{D42A27DB-BD31-4B8C-83A1-F6EECF244321}">
                <p14:modId xmlns:p14="http://schemas.microsoft.com/office/powerpoint/2010/main" val="2150258750"/>
              </p:ext>
            </p:extLst>
          </p:nvPr>
        </p:nvGraphicFramePr>
        <p:xfrm>
          <a:off x="548640" y="1318889"/>
          <a:ext cx="8493761" cy="2434325"/>
        </p:xfrm>
        <a:graphic>
          <a:graphicData uri="http://schemas.openxmlformats.org/drawingml/2006/table">
            <a:tbl>
              <a:tblPr firstRow="1" bandRow="1">
                <a:tableStyleId>{5C22544A-7EE6-4342-B048-85BDC9FD1C3A}</a:tableStyleId>
              </a:tblPr>
              <a:tblGrid>
                <a:gridCol w="2481943">
                  <a:extLst>
                    <a:ext uri="{9D8B030D-6E8A-4147-A177-3AD203B41FA5}">
                      <a16:colId xmlns:a16="http://schemas.microsoft.com/office/drawing/2014/main" val="20000"/>
                    </a:ext>
                  </a:extLst>
                </a:gridCol>
                <a:gridCol w="705394">
                  <a:extLst>
                    <a:ext uri="{9D8B030D-6E8A-4147-A177-3AD203B41FA5}">
                      <a16:colId xmlns:a16="http://schemas.microsoft.com/office/drawing/2014/main" val="20001"/>
                    </a:ext>
                  </a:extLst>
                </a:gridCol>
                <a:gridCol w="5306424">
                  <a:extLst>
                    <a:ext uri="{9D8B030D-6E8A-4147-A177-3AD203B41FA5}">
                      <a16:colId xmlns:a16="http://schemas.microsoft.com/office/drawing/2014/main" val="2594698659"/>
                    </a:ext>
                  </a:extLst>
                </a:gridCol>
              </a:tblGrid>
              <a:tr h="500227">
                <a:tc>
                  <a:txBody>
                    <a:bodyPr/>
                    <a:lstStyle/>
                    <a:p>
                      <a:r>
                        <a:rPr lang="en-GB" dirty="0"/>
                        <a:t>Activity</a:t>
                      </a:r>
                    </a:p>
                  </a:txBody>
                  <a:tcPr/>
                </a:tc>
                <a:tc gridSpan="2">
                  <a:txBody>
                    <a:bodyPr/>
                    <a:lstStyle/>
                    <a:p>
                      <a:r>
                        <a:rPr lang="en-GB" dirty="0"/>
                        <a:t>Expected activity for duration of pilot (2 years)</a:t>
                      </a:r>
                    </a:p>
                  </a:txBody>
                  <a:tcPr/>
                </a:tc>
                <a:tc hMerge="1">
                  <a:txBody>
                    <a:bodyPr/>
                    <a:lstStyle/>
                    <a:p>
                      <a:endParaRPr lang="en-GB" dirty="0"/>
                    </a:p>
                  </a:txBody>
                  <a:tcPr/>
                </a:tc>
                <a:extLst>
                  <a:ext uri="{0D108BD9-81ED-4DB2-BD59-A6C34878D82A}">
                    <a16:rowId xmlns:a16="http://schemas.microsoft.com/office/drawing/2014/main" val="10000"/>
                  </a:ext>
                </a:extLst>
              </a:tr>
              <a:tr h="331901">
                <a:tc>
                  <a:txBody>
                    <a:bodyPr/>
                    <a:lstStyle/>
                    <a:p>
                      <a:r>
                        <a:rPr lang="en-GB" sz="1200" kern="1200" dirty="0">
                          <a:solidFill>
                            <a:schemeClr val="dk1"/>
                          </a:solidFill>
                          <a:latin typeface="+mn-lt"/>
                          <a:ea typeface="+mn-ea"/>
                          <a:cs typeface="+mn-cs"/>
                        </a:rPr>
                        <a:t>Eligible population for Galleri testing</a:t>
                      </a:r>
                    </a:p>
                  </a:txBody>
                  <a:tcPr/>
                </a:tc>
                <a:tc>
                  <a:txBody>
                    <a:bodyPr/>
                    <a:lstStyle/>
                    <a:p>
                      <a:r>
                        <a:rPr lang="en-GB" sz="1200"/>
                        <a:t>195,000</a:t>
                      </a:r>
                      <a:endParaRPr lang="en-GB" sz="1200" dirty="0"/>
                    </a:p>
                  </a:txBody>
                  <a:tcPr/>
                </a:tc>
                <a:tc>
                  <a:txBody>
                    <a:bodyPr/>
                    <a:lstStyle/>
                    <a:p>
                      <a:r>
                        <a:rPr lang="en-GB" sz="1200" kern="1200" dirty="0">
                          <a:solidFill>
                            <a:schemeClr val="dk1"/>
                          </a:solidFill>
                          <a:latin typeface="+mn-lt"/>
                          <a:ea typeface="+mn-ea"/>
                          <a:cs typeface="+mn-cs"/>
                        </a:rPr>
                        <a:t>Asymptomatic population aged 50-77 years</a:t>
                      </a:r>
                    </a:p>
                  </a:txBody>
                  <a:tcPr/>
                </a:tc>
                <a:extLst>
                  <a:ext uri="{0D108BD9-81ED-4DB2-BD59-A6C34878D82A}">
                    <a16:rowId xmlns:a16="http://schemas.microsoft.com/office/drawing/2014/main" val="10003"/>
                  </a:ext>
                </a:extLst>
              </a:tr>
              <a:tr h="296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Galleri blood tests</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19,500</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Based on trial data, expected uptake rate of 10%</a:t>
                      </a:r>
                    </a:p>
                    <a:p>
                      <a:endParaRPr lang="en-GB" sz="1200" dirty="0"/>
                    </a:p>
                  </a:txBody>
                  <a:tcPr/>
                </a:tc>
                <a:extLst>
                  <a:ext uri="{0D108BD9-81ED-4DB2-BD59-A6C34878D82A}">
                    <a16:rowId xmlns:a16="http://schemas.microsoft.com/office/drawing/2014/main" val="10004"/>
                  </a:ext>
                </a:extLst>
              </a:tr>
              <a:tr h="37708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2ww referrals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txBody>
                  <a:tcPr/>
                </a:tc>
                <a:tc>
                  <a:txBody>
                    <a:bodyPr/>
                    <a:lstStyle/>
                    <a:p>
                      <a:r>
                        <a:rPr lang="en-GB" sz="1200" dirty="0"/>
                        <a:t>195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Based on trial data, estimated 1% will have a positive cancer signal detected and so require onward referral</a:t>
                      </a:r>
                    </a:p>
                  </a:txBody>
                  <a:tcPr/>
                </a:tc>
                <a:extLst>
                  <a:ext uri="{0D108BD9-81ED-4DB2-BD59-A6C34878D82A}">
                    <a16:rowId xmlns:a16="http://schemas.microsoft.com/office/drawing/2014/main" val="10005"/>
                  </a:ext>
                </a:extLst>
              </a:tr>
              <a:tr h="68779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Additional cancers diagnosed</a:t>
                      </a:r>
                    </a:p>
                    <a:p>
                      <a:pPr marL="0" indent="0">
                        <a:buFont typeface="Arial" panose="020B0604020202020204" pitchFamily="34" charset="0"/>
                        <a:buNone/>
                      </a:pPr>
                      <a:endParaRPr lang="en-GB" sz="1200" dirty="0"/>
                    </a:p>
                  </a:txBody>
                  <a:tcPr/>
                </a:tc>
                <a:tc>
                  <a:txBody>
                    <a:bodyPr/>
                    <a:lstStyle/>
                    <a:p>
                      <a:r>
                        <a:rPr lang="en-GB" sz="1200" dirty="0"/>
                        <a:t>98</a:t>
                      </a:r>
                    </a:p>
                  </a:txBody>
                  <a:tcPr/>
                </a:tc>
                <a:tc>
                  <a:txBody>
                    <a:bodyPr/>
                    <a:lstStyle/>
                    <a:p>
                      <a:r>
                        <a:rPr lang="en-GB" sz="1200" kern="1200" dirty="0">
                          <a:solidFill>
                            <a:schemeClr val="dk1"/>
                          </a:solidFill>
                          <a:latin typeface="+mn-lt"/>
                          <a:ea typeface="+mn-ea"/>
                          <a:cs typeface="+mn-cs"/>
                        </a:rPr>
                        <a:t>For each referral where there is a positive cancer signal is detected an estimated 50% of the patients will have a confirmed cancer diagnosis and 50% will have a false positive (the individual does not have cancer).</a:t>
                      </a:r>
                    </a:p>
                  </a:txBody>
                  <a:tcPr/>
                </a:tc>
                <a:extLst>
                  <a:ext uri="{0D108BD9-81ED-4DB2-BD59-A6C34878D82A}">
                    <a16:rowId xmlns:a16="http://schemas.microsoft.com/office/drawing/2014/main" val="307444617"/>
                  </a:ext>
                </a:extLst>
              </a:tr>
            </a:tbl>
          </a:graphicData>
        </a:graphic>
      </p:graphicFrame>
      <p:graphicFrame>
        <p:nvGraphicFramePr>
          <p:cNvPr id="5" name="Table 4">
            <a:extLst>
              <a:ext uri="{FF2B5EF4-FFF2-40B4-BE49-F238E27FC236}">
                <a16:creationId xmlns:a16="http://schemas.microsoft.com/office/drawing/2014/main" id="{AD5D1D33-152A-D018-FEDC-1B811D73CC23}"/>
              </a:ext>
            </a:extLst>
          </p:cNvPr>
          <p:cNvGraphicFramePr>
            <a:graphicFrameLocks noGrp="1"/>
          </p:cNvGraphicFramePr>
          <p:nvPr>
            <p:extLst>
              <p:ext uri="{D42A27DB-BD31-4B8C-83A1-F6EECF244321}">
                <p14:modId xmlns:p14="http://schemas.microsoft.com/office/powerpoint/2010/main" val="3249543500"/>
              </p:ext>
            </p:extLst>
          </p:nvPr>
        </p:nvGraphicFramePr>
        <p:xfrm>
          <a:off x="580571" y="3950548"/>
          <a:ext cx="8429897" cy="2074332"/>
        </p:xfrm>
        <a:graphic>
          <a:graphicData uri="http://schemas.openxmlformats.org/drawingml/2006/table">
            <a:tbl>
              <a:tblPr firstRow="1" bandRow="1">
                <a:tableStyleId>{5C22544A-7EE6-4342-B048-85BDC9FD1C3A}</a:tableStyleId>
              </a:tblPr>
              <a:tblGrid>
                <a:gridCol w="2464525">
                  <a:extLst>
                    <a:ext uri="{9D8B030D-6E8A-4147-A177-3AD203B41FA5}">
                      <a16:colId xmlns:a16="http://schemas.microsoft.com/office/drawing/2014/main" val="20000"/>
                    </a:ext>
                  </a:extLst>
                </a:gridCol>
                <a:gridCol w="1715588">
                  <a:extLst>
                    <a:ext uri="{9D8B030D-6E8A-4147-A177-3AD203B41FA5}">
                      <a16:colId xmlns:a16="http://schemas.microsoft.com/office/drawing/2014/main" val="20001"/>
                    </a:ext>
                  </a:extLst>
                </a:gridCol>
                <a:gridCol w="1689463">
                  <a:extLst>
                    <a:ext uri="{9D8B030D-6E8A-4147-A177-3AD203B41FA5}">
                      <a16:colId xmlns:a16="http://schemas.microsoft.com/office/drawing/2014/main" val="2594698659"/>
                    </a:ext>
                  </a:extLst>
                </a:gridCol>
                <a:gridCol w="2560321">
                  <a:extLst>
                    <a:ext uri="{9D8B030D-6E8A-4147-A177-3AD203B41FA5}">
                      <a16:colId xmlns:a16="http://schemas.microsoft.com/office/drawing/2014/main" val="3106619101"/>
                    </a:ext>
                  </a:extLst>
                </a:gridCol>
              </a:tblGrid>
              <a:tr h="558145">
                <a:tc>
                  <a:txBody>
                    <a:bodyPr/>
                    <a:lstStyle/>
                    <a:p>
                      <a:r>
                        <a:rPr lang="en-GB" dirty="0"/>
                        <a:t>Activity</a:t>
                      </a:r>
                    </a:p>
                  </a:txBody>
                  <a:tcPr/>
                </a:tc>
                <a:tc>
                  <a:txBody>
                    <a:bodyPr/>
                    <a:lstStyle/>
                    <a:p>
                      <a:r>
                        <a:rPr lang="en-GB" dirty="0"/>
                        <a:t>Unit cost</a:t>
                      </a:r>
                    </a:p>
                  </a:txBody>
                  <a:tcPr/>
                </a:tc>
                <a:tc>
                  <a:txBody>
                    <a:bodyPr/>
                    <a:lstStyle/>
                    <a:p>
                      <a:r>
                        <a:rPr lang="en-GB" dirty="0"/>
                        <a:t>Annual activity</a:t>
                      </a:r>
                    </a:p>
                  </a:txBody>
                  <a:tcPr/>
                </a:tc>
                <a:tc>
                  <a:txBody>
                    <a:bodyPr/>
                    <a:lstStyle/>
                    <a:p>
                      <a:r>
                        <a:rPr lang="en-GB" dirty="0"/>
                        <a:t>Cost per year</a:t>
                      </a:r>
                    </a:p>
                  </a:txBody>
                  <a:tcPr/>
                </a:tc>
                <a:extLst>
                  <a:ext uri="{0D108BD9-81ED-4DB2-BD59-A6C34878D82A}">
                    <a16:rowId xmlns:a16="http://schemas.microsoft.com/office/drawing/2014/main" val="10000"/>
                  </a:ext>
                </a:extLst>
              </a:tr>
              <a:tr h="137160">
                <a:tc>
                  <a:txBody>
                    <a:bodyPr/>
                    <a:lstStyle/>
                    <a:p>
                      <a:r>
                        <a:rPr lang="en-GB" sz="1100" kern="100" dirty="0">
                          <a:solidFill>
                            <a:schemeClr val="dk1"/>
                          </a:solidFill>
                          <a:effectLst/>
                          <a:latin typeface="Calibri" panose="020F0502020204030204" pitchFamily="34" charset="0"/>
                          <a:cs typeface="Calibri" panose="020F0502020204030204" pitchFamily="34" charset="0"/>
                        </a:rPr>
                        <a:t>Blood tests</a:t>
                      </a:r>
                    </a:p>
                  </a:txBody>
                  <a:tcPr/>
                </a:tc>
                <a:tc>
                  <a:txBody>
                    <a:bodyPr/>
                    <a:lstStyle/>
                    <a:p>
                      <a:r>
                        <a:rPr lang="en-GB" sz="1100" kern="100" dirty="0">
                          <a:solidFill>
                            <a:schemeClr val="dk1"/>
                          </a:solidFill>
                          <a:effectLst/>
                          <a:latin typeface="Calibri" panose="020F0502020204030204" pitchFamily="34" charset="0"/>
                          <a:cs typeface="Calibri" panose="020F0502020204030204" pitchFamily="34" charset="0"/>
                        </a:rPr>
                        <a:t>£8.50</a:t>
                      </a:r>
                    </a:p>
                  </a:txBody>
                  <a:tcPr/>
                </a:tc>
                <a:tc>
                  <a:txBody>
                    <a:bodyPr/>
                    <a:lstStyle/>
                    <a:p>
                      <a:r>
                        <a:rPr lang="en-GB" sz="1100" kern="100" dirty="0">
                          <a:solidFill>
                            <a:schemeClr val="dk1"/>
                          </a:solidFill>
                          <a:effectLst/>
                          <a:latin typeface="Calibri" panose="020F0502020204030204" pitchFamily="34" charset="0"/>
                          <a:cs typeface="Calibri" panose="020F0502020204030204" pitchFamily="34" charset="0"/>
                        </a:rPr>
                        <a:t>19,500</a:t>
                      </a:r>
                    </a:p>
                  </a:txBody>
                  <a:tcPr/>
                </a:tc>
                <a:tc>
                  <a:txBody>
                    <a:bodyPr/>
                    <a:lstStyle/>
                    <a:p>
                      <a:r>
                        <a:rPr lang="en-GB" sz="1100" kern="100" dirty="0">
                          <a:solidFill>
                            <a:schemeClr val="dk1"/>
                          </a:solidFill>
                          <a:effectLst/>
                          <a:latin typeface="Calibri" panose="020F0502020204030204" pitchFamily="34" charset="0"/>
                          <a:cs typeface="Calibri" panose="020F0502020204030204" pitchFamily="34" charset="0"/>
                        </a:rPr>
                        <a:t>£165,750</a:t>
                      </a:r>
                    </a:p>
                  </a:txBody>
                  <a:tcPr marL="68580" marR="68580" marT="0" marB="0"/>
                </a:tc>
                <a:extLst>
                  <a:ext uri="{0D108BD9-81ED-4DB2-BD59-A6C34878D82A}">
                    <a16:rowId xmlns:a16="http://schemas.microsoft.com/office/drawing/2014/main" val="10003"/>
                  </a:ext>
                </a:extLst>
              </a:tr>
              <a:tr h="165265">
                <a:tc>
                  <a:txBody>
                    <a:bodyPr/>
                    <a:lstStyle/>
                    <a:p>
                      <a:r>
                        <a:rPr lang="en-GB" sz="1200" kern="1200" dirty="0">
                          <a:solidFill>
                            <a:schemeClr val="dk1"/>
                          </a:solidFill>
                          <a:latin typeface="+mn-lt"/>
                          <a:ea typeface="+mn-ea"/>
                          <a:cs typeface="+mn-cs"/>
                        </a:rPr>
                        <a:t>2ww referral</a:t>
                      </a:r>
                    </a:p>
                  </a:txBody>
                  <a:tcPr/>
                </a:tc>
                <a:tc>
                  <a:txBody>
                    <a:bodyPr/>
                    <a:lstStyle/>
                    <a:p>
                      <a:r>
                        <a:rPr lang="en-GB" sz="1200" dirty="0"/>
                        <a:t>£166+MFF</a:t>
                      </a:r>
                    </a:p>
                  </a:txBody>
                  <a:tcPr/>
                </a:tc>
                <a:tc>
                  <a:txBody>
                    <a:bodyPr/>
                    <a:lstStyle/>
                    <a:p>
                      <a:r>
                        <a:rPr lang="en-GB" sz="1200" kern="1200" dirty="0">
                          <a:solidFill>
                            <a:schemeClr val="dk1"/>
                          </a:solidFill>
                          <a:latin typeface="+mn-lt"/>
                          <a:ea typeface="+mn-ea"/>
                          <a:cs typeface="+mn-cs"/>
                        </a:rPr>
                        <a:t>98</a:t>
                      </a:r>
                    </a:p>
                  </a:txBody>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£16,268</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9827524"/>
                  </a:ext>
                </a:extLst>
              </a:tr>
              <a:tr h="239205">
                <a:tc>
                  <a:txBody>
                    <a:bodyPr/>
                    <a:lstStyle/>
                    <a:p>
                      <a:r>
                        <a:rPr lang="en-GB" sz="1200" dirty="0"/>
                        <a:t>Imaging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£196+MFF</a:t>
                      </a:r>
                    </a:p>
                  </a:txBody>
                  <a:tcPr/>
                </a:tc>
                <a:tc>
                  <a:txBody>
                    <a:bodyPr/>
                    <a:lstStyle/>
                    <a:p>
                      <a:r>
                        <a:rPr lang="en-GB" sz="1200" dirty="0"/>
                        <a:t>90</a:t>
                      </a:r>
                    </a:p>
                  </a:txBody>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£17,640</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6338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Invasive diagnostic procedure</a:t>
                      </a:r>
                    </a:p>
                  </a:txBody>
                  <a:tcPr/>
                </a:tc>
                <a:tc>
                  <a:txBody>
                    <a:bodyPr/>
                    <a:lstStyle/>
                    <a:p>
                      <a:r>
                        <a:rPr lang="en-GB" sz="1200" dirty="0"/>
                        <a:t>£261+MFF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55</a:t>
                      </a:r>
                    </a:p>
                  </a:txBody>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£14,355</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45082">
                <a:tc>
                  <a:txBody>
                    <a:bodyPr/>
                    <a:lstStyle/>
                    <a:p>
                      <a:pPr marL="0" indent="0">
                        <a:buFont typeface="Arial" panose="020B0604020202020204" pitchFamily="34" charset="0"/>
                        <a:buNone/>
                      </a:pPr>
                      <a:r>
                        <a:rPr lang="en-GB" sz="1200" b="1" dirty="0"/>
                        <a:t>Estimated annual cost</a:t>
                      </a:r>
                    </a:p>
                  </a:txBody>
                  <a:tcPr/>
                </a:tc>
                <a:tc>
                  <a:txBody>
                    <a:bodyPr/>
                    <a:lstStyle/>
                    <a:p>
                      <a:endParaRPr lang="en-GB" sz="1200" b="1" dirty="0"/>
                    </a:p>
                  </a:txBody>
                  <a:tcPr/>
                </a:tc>
                <a:tc>
                  <a:txBody>
                    <a:bodyPr/>
                    <a:lstStyle/>
                    <a:p>
                      <a:endParaRPr lang="en-GB" sz="1200" b="1" kern="1200" dirty="0">
                        <a:solidFill>
                          <a:schemeClr val="dk1"/>
                        </a:solidFill>
                        <a:latin typeface="+mn-lt"/>
                        <a:ea typeface="+mn-ea"/>
                        <a:cs typeface="+mn-cs"/>
                      </a:endParaRPr>
                    </a:p>
                  </a:txBody>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Calibri" panose="020F0502020204030204" pitchFamily="34" charset="0"/>
                        </a:rPr>
                        <a:t>£214,013</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44617"/>
                  </a:ext>
                </a:extLst>
              </a:tr>
            </a:tbl>
          </a:graphicData>
        </a:graphic>
      </p:graphicFrame>
    </p:spTree>
    <p:extLst>
      <p:ext uri="{BB962C8B-B14F-4D97-AF65-F5344CB8AC3E}">
        <p14:creationId xmlns:p14="http://schemas.microsoft.com/office/powerpoint/2010/main" val="185615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E7B40A-0C45-0E44-80EA-9916DBA57269}"/>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07E3EB72-2E23-D375-DEFB-5234DE98BB13}"/>
              </a:ext>
            </a:extLst>
          </p:cNvPr>
          <p:cNvPicPr>
            <a:picLocks noChangeAspect="1"/>
          </p:cNvPicPr>
          <p:nvPr/>
        </p:nvPicPr>
        <p:blipFill>
          <a:blip r:embed="rId3"/>
          <a:stretch>
            <a:fillRect/>
          </a:stretch>
        </p:blipFill>
        <p:spPr>
          <a:xfrm>
            <a:off x="0" y="0"/>
            <a:ext cx="9144000" cy="6858000"/>
          </a:xfrm>
          <a:prstGeom prst="rect">
            <a:avLst/>
          </a:prstGeom>
        </p:spPr>
      </p:pic>
      <p:sp>
        <p:nvSpPr>
          <p:cNvPr id="2" name="TextBox 1"/>
          <p:cNvSpPr txBox="1"/>
          <p:nvPr/>
        </p:nvSpPr>
        <p:spPr>
          <a:xfrm>
            <a:off x="1912640" y="436890"/>
            <a:ext cx="1160895" cy="523220"/>
          </a:xfrm>
          <a:prstGeom prst="rect">
            <a:avLst/>
          </a:prstGeom>
          <a:noFill/>
        </p:spPr>
        <p:txBody>
          <a:bodyPr wrap="none" rtlCol="0">
            <a:spAutoFit/>
          </a:bodyPr>
          <a:lstStyle/>
          <a:p>
            <a:r>
              <a:rPr lang="en-GB" sz="2800" b="1" dirty="0">
                <a:latin typeface="Arial" panose="020B0604020202020204" pitchFamily="34" charset="0"/>
                <a:ea typeface="+mj-ea"/>
                <a:cs typeface="Arial" panose="020B0604020202020204" pitchFamily="34" charset="0"/>
              </a:rPr>
              <a:t>HIOW</a:t>
            </a:r>
          </a:p>
        </p:txBody>
      </p:sp>
      <p:graphicFrame>
        <p:nvGraphicFramePr>
          <p:cNvPr id="3" name="Table 2"/>
          <p:cNvGraphicFramePr>
            <a:graphicFrameLocks noGrp="1"/>
          </p:cNvGraphicFramePr>
          <p:nvPr/>
        </p:nvGraphicFramePr>
        <p:xfrm>
          <a:off x="548640" y="1318889"/>
          <a:ext cx="8493761" cy="2434325"/>
        </p:xfrm>
        <a:graphic>
          <a:graphicData uri="http://schemas.openxmlformats.org/drawingml/2006/table">
            <a:tbl>
              <a:tblPr firstRow="1" bandRow="1">
                <a:tableStyleId>{5C22544A-7EE6-4342-B048-85BDC9FD1C3A}</a:tableStyleId>
              </a:tblPr>
              <a:tblGrid>
                <a:gridCol w="2481943">
                  <a:extLst>
                    <a:ext uri="{9D8B030D-6E8A-4147-A177-3AD203B41FA5}">
                      <a16:colId xmlns:a16="http://schemas.microsoft.com/office/drawing/2014/main" val="20000"/>
                    </a:ext>
                  </a:extLst>
                </a:gridCol>
                <a:gridCol w="705394">
                  <a:extLst>
                    <a:ext uri="{9D8B030D-6E8A-4147-A177-3AD203B41FA5}">
                      <a16:colId xmlns:a16="http://schemas.microsoft.com/office/drawing/2014/main" val="20001"/>
                    </a:ext>
                  </a:extLst>
                </a:gridCol>
                <a:gridCol w="5306424">
                  <a:extLst>
                    <a:ext uri="{9D8B030D-6E8A-4147-A177-3AD203B41FA5}">
                      <a16:colId xmlns:a16="http://schemas.microsoft.com/office/drawing/2014/main" val="2594698659"/>
                    </a:ext>
                  </a:extLst>
                </a:gridCol>
              </a:tblGrid>
              <a:tr h="500227">
                <a:tc>
                  <a:txBody>
                    <a:bodyPr/>
                    <a:lstStyle/>
                    <a:p>
                      <a:r>
                        <a:rPr lang="en-GB" dirty="0"/>
                        <a:t>Activity</a:t>
                      </a:r>
                    </a:p>
                  </a:txBody>
                  <a:tcPr/>
                </a:tc>
                <a:tc gridSpan="2">
                  <a:txBody>
                    <a:bodyPr/>
                    <a:lstStyle/>
                    <a:p>
                      <a:r>
                        <a:rPr lang="en-GB" dirty="0"/>
                        <a:t>Expected activity for duration of pilot (2 years)</a:t>
                      </a:r>
                    </a:p>
                  </a:txBody>
                  <a:tcPr/>
                </a:tc>
                <a:tc hMerge="1">
                  <a:txBody>
                    <a:bodyPr/>
                    <a:lstStyle/>
                    <a:p>
                      <a:endParaRPr lang="en-GB" dirty="0"/>
                    </a:p>
                  </a:txBody>
                  <a:tcPr/>
                </a:tc>
                <a:extLst>
                  <a:ext uri="{0D108BD9-81ED-4DB2-BD59-A6C34878D82A}">
                    <a16:rowId xmlns:a16="http://schemas.microsoft.com/office/drawing/2014/main" val="10000"/>
                  </a:ext>
                </a:extLst>
              </a:tr>
              <a:tr h="331901">
                <a:tc>
                  <a:txBody>
                    <a:bodyPr/>
                    <a:lstStyle/>
                    <a:p>
                      <a:r>
                        <a:rPr lang="en-GB" sz="1200" kern="1200" dirty="0">
                          <a:solidFill>
                            <a:schemeClr val="dk1"/>
                          </a:solidFill>
                          <a:latin typeface="+mn-lt"/>
                          <a:ea typeface="+mn-ea"/>
                          <a:cs typeface="+mn-cs"/>
                        </a:rPr>
                        <a:t>Eligible population for Galleri testing</a:t>
                      </a:r>
                    </a:p>
                  </a:txBody>
                  <a:tcPr/>
                </a:tc>
                <a:tc>
                  <a:txBody>
                    <a:bodyPr/>
                    <a:lstStyle/>
                    <a:p>
                      <a:r>
                        <a:rPr lang="en-GB" sz="1200"/>
                        <a:t>640,000</a:t>
                      </a:r>
                      <a:endParaRPr lang="en-GB" sz="1200" dirty="0"/>
                    </a:p>
                  </a:txBody>
                  <a:tcPr/>
                </a:tc>
                <a:tc>
                  <a:txBody>
                    <a:bodyPr/>
                    <a:lstStyle/>
                    <a:p>
                      <a:r>
                        <a:rPr lang="en-GB" sz="1200" kern="1200" dirty="0">
                          <a:solidFill>
                            <a:schemeClr val="dk1"/>
                          </a:solidFill>
                          <a:latin typeface="+mn-lt"/>
                          <a:ea typeface="+mn-ea"/>
                          <a:cs typeface="+mn-cs"/>
                        </a:rPr>
                        <a:t>Asymptomatic population aged 50-77 years</a:t>
                      </a:r>
                    </a:p>
                  </a:txBody>
                  <a:tcPr/>
                </a:tc>
                <a:extLst>
                  <a:ext uri="{0D108BD9-81ED-4DB2-BD59-A6C34878D82A}">
                    <a16:rowId xmlns:a16="http://schemas.microsoft.com/office/drawing/2014/main" val="10003"/>
                  </a:ext>
                </a:extLst>
              </a:tr>
              <a:tr h="296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Galleri blood tests</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64,000</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Based on trial data, expected uptake rate of 10%</a:t>
                      </a:r>
                    </a:p>
                    <a:p>
                      <a:endParaRPr lang="en-GB" sz="1200" dirty="0"/>
                    </a:p>
                  </a:txBody>
                  <a:tcPr/>
                </a:tc>
                <a:extLst>
                  <a:ext uri="{0D108BD9-81ED-4DB2-BD59-A6C34878D82A}">
                    <a16:rowId xmlns:a16="http://schemas.microsoft.com/office/drawing/2014/main" val="10004"/>
                  </a:ext>
                </a:extLst>
              </a:tr>
              <a:tr h="37708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2ww referrals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txBody>
                  <a:tcPr/>
                </a:tc>
                <a:tc>
                  <a:txBody>
                    <a:bodyPr/>
                    <a:lstStyle/>
                    <a:p>
                      <a:r>
                        <a:rPr lang="en-GB" sz="1200" dirty="0"/>
                        <a:t>640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Based on trial data, estimated 1% will have a positive cancer signal detected and so require onward referral</a:t>
                      </a:r>
                    </a:p>
                  </a:txBody>
                  <a:tcPr/>
                </a:tc>
                <a:extLst>
                  <a:ext uri="{0D108BD9-81ED-4DB2-BD59-A6C34878D82A}">
                    <a16:rowId xmlns:a16="http://schemas.microsoft.com/office/drawing/2014/main" val="10005"/>
                  </a:ext>
                </a:extLst>
              </a:tr>
              <a:tr h="68779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Additional cancers diagnosed</a:t>
                      </a:r>
                    </a:p>
                    <a:p>
                      <a:pPr marL="0" indent="0">
                        <a:buFont typeface="Arial" panose="020B0604020202020204" pitchFamily="34" charset="0"/>
                        <a:buNone/>
                      </a:pPr>
                      <a:endParaRPr lang="en-GB" sz="1200" dirty="0"/>
                    </a:p>
                  </a:txBody>
                  <a:tcPr/>
                </a:tc>
                <a:tc>
                  <a:txBody>
                    <a:bodyPr/>
                    <a:lstStyle/>
                    <a:p>
                      <a:r>
                        <a:rPr lang="en-GB" sz="1200" dirty="0"/>
                        <a:t>320</a:t>
                      </a:r>
                    </a:p>
                  </a:txBody>
                  <a:tcPr/>
                </a:tc>
                <a:tc>
                  <a:txBody>
                    <a:bodyPr/>
                    <a:lstStyle/>
                    <a:p>
                      <a:r>
                        <a:rPr lang="en-GB" sz="1200" kern="1200" dirty="0">
                          <a:solidFill>
                            <a:schemeClr val="dk1"/>
                          </a:solidFill>
                          <a:latin typeface="+mn-lt"/>
                          <a:ea typeface="+mn-ea"/>
                          <a:cs typeface="+mn-cs"/>
                        </a:rPr>
                        <a:t>For each referral where there is a positive cancer signal is detected an estimated 50% of the patients will have a confirmed cancer diagnosis and 50% will have a false positive (the individual does not have cancer).</a:t>
                      </a:r>
                    </a:p>
                  </a:txBody>
                  <a:tcPr/>
                </a:tc>
                <a:extLst>
                  <a:ext uri="{0D108BD9-81ED-4DB2-BD59-A6C34878D82A}">
                    <a16:rowId xmlns:a16="http://schemas.microsoft.com/office/drawing/2014/main" val="307444617"/>
                  </a:ext>
                </a:extLst>
              </a:tr>
            </a:tbl>
          </a:graphicData>
        </a:graphic>
      </p:graphicFrame>
      <p:graphicFrame>
        <p:nvGraphicFramePr>
          <p:cNvPr id="5" name="Table 4">
            <a:extLst>
              <a:ext uri="{FF2B5EF4-FFF2-40B4-BE49-F238E27FC236}">
                <a16:creationId xmlns:a16="http://schemas.microsoft.com/office/drawing/2014/main" id="{AD5D1D33-152A-D018-FEDC-1B811D73CC23}"/>
              </a:ext>
            </a:extLst>
          </p:cNvPr>
          <p:cNvGraphicFramePr>
            <a:graphicFrameLocks noGrp="1"/>
          </p:cNvGraphicFramePr>
          <p:nvPr>
            <p:extLst>
              <p:ext uri="{D42A27DB-BD31-4B8C-83A1-F6EECF244321}">
                <p14:modId xmlns:p14="http://schemas.microsoft.com/office/powerpoint/2010/main" val="377434509"/>
              </p:ext>
            </p:extLst>
          </p:nvPr>
        </p:nvGraphicFramePr>
        <p:xfrm>
          <a:off x="580571" y="3995910"/>
          <a:ext cx="8429897" cy="2110250"/>
        </p:xfrm>
        <a:graphic>
          <a:graphicData uri="http://schemas.openxmlformats.org/drawingml/2006/table">
            <a:tbl>
              <a:tblPr firstRow="1" bandRow="1">
                <a:tableStyleId>{5C22544A-7EE6-4342-B048-85BDC9FD1C3A}</a:tableStyleId>
              </a:tblPr>
              <a:tblGrid>
                <a:gridCol w="2464525">
                  <a:extLst>
                    <a:ext uri="{9D8B030D-6E8A-4147-A177-3AD203B41FA5}">
                      <a16:colId xmlns:a16="http://schemas.microsoft.com/office/drawing/2014/main" val="20000"/>
                    </a:ext>
                  </a:extLst>
                </a:gridCol>
                <a:gridCol w="1715588">
                  <a:extLst>
                    <a:ext uri="{9D8B030D-6E8A-4147-A177-3AD203B41FA5}">
                      <a16:colId xmlns:a16="http://schemas.microsoft.com/office/drawing/2014/main" val="20001"/>
                    </a:ext>
                  </a:extLst>
                </a:gridCol>
                <a:gridCol w="1689463">
                  <a:extLst>
                    <a:ext uri="{9D8B030D-6E8A-4147-A177-3AD203B41FA5}">
                      <a16:colId xmlns:a16="http://schemas.microsoft.com/office/drawing/2014/main" val="2594698659"/>
                    </a:ext>
                  </a:extLst>
                </a:gridCol>
                <a:gridCol w="2560321">
                  <a:extLst>
                    <a:ext uri="{9D8B030D-6E8A-4147-A177-3AD203B41FA5}">
                      <a16:colId xmlns:a16="http://schemas.microsoft.com/office/drawing/2014/main" val="3106619101"/>
                    </a:ext>
                  </a:extLst>
                </a:gridCol>
              </a:tblGrid>
              <a:tr h="558145">
                <a:tc>
                  <a:txBody>
                    <a:bodyPr/>
                    <a:lstStyle/>
                    <a:p>
                      <a:r>
                        <a:rPr lang="en-GB" dirty="0"/>
                        <a:t>Activity</a:t>
                      </a:r>
                    </a:p>
                  </a:txBody>
                  <a:tcPr/>
                </a:tc>
                <a:tc>
                  <a:txBody>
                    <a:bodyPr/>
                    <a:lstStyle/>
                    <a:p>
                      <a:r>
                        <a:rPr lang="en-GB" dirty="0"/>
                        <a:t>Unit cost</a:t>
                      </a:r>
                    </a:p>
                  </a:txBody>
                  <a:tcPr/>
                </a:tc>
                <a:tc>
                  <a:txBody>
                    <a:bodyPr/>
                    <a:lstStyle/>
                    <a:p>
                      <a:r>
                        <a:rPr lang="en-GB" dirty="0"/>
                        <a:t>Annual activity</a:t>
                      </a:r>
                    </a:p>
                  </a:txBody>
                  <a:tcPr/>
                </a:tc>
                <a:tc>
                  <a:txBody>
                    <a:bodyPr/>
                    <a:lstStyle/>
                    <a:p>
                      <a:r>
                        <a:rPr lang="en-GB" dirty="0"/>
                        <a:t>Cost per year</a:t>
                      </a:r>
                    </a:p>
                  </a:txBody>
                  <a:tcPr/>
                </a:tc>
                <a:extLst>
                  <a:ext uri="{0D108BD9-81ED-4DB2-BD59-A6C34878D82A}">
                    <a16:rowId xmlns:a16="http://schemas.microsoft.com/office/drawing/2014/main" val="10000"/>
                  </a:ext>
                </a:extLst>
              </a:tr>
              <a:tr h="307505">
                <a:tc>
                  <a:txBody>
                    <a:bodyPr/>
                    <a:lstStyle/>
                    <a:p>
                      <a:r>
                        <a:rPr lang="en-GB" sz="1200" kern="1200" dirty="0">
                          <a:solidFill>
                            <a:schemeClr val="dk1"/>
                          </a:solidFill>
                          <a:latin typeface="+mn-lt"/>
                          <a:ea typeface="+mn-ea"/>
                          <a:cs typeface="+mn-cs"/>
                        </a:rPr>
                        <a:t>Blood tests</a:t>
                      </a:r>
                    </a:p>
                  </a:txBody>
                  <a:tcPr/>
                </a:tc>
                <a:tc>
                  <a:txBody>
                    <a:bodyPr/>
                    <a:lstStyle/>
                    <a:p>
                      <a:r>
                        <a:rPr lang="en-GB" sz="1200" kern="1200" dirty="0">
                          <a:solidFill>
                            <a:schemeClr val="dk1"/>
                          </a:solidFill>
                          <a:latin typeface="+mn-lt"/>
                          <a:ea typeface="+mn-ea"/>
                          <a:cs typeface="+mn-cs"/>
                        </a:rPr>
                        <a:t>£8.50</a:t>
                      </a:r>
                    </a:p>
                  </a:txBody>
                  <a:tcPr/>
                </a:tc>
                <a:tc>
                  <a:txBody>
                    <a:bodyPr/>
                    <a:lstStyle/>
                    <a:p>
                      <a:r>
                        <a:rPr lang="en-GB" sz="1200" kern="1200" dirty="0">
                          <a:solidFill>
                            <a:schemeClr val="dk1"/>
                          </a:solidFill>
                          <a:latin typeface="+mn-lt"/>
                          <a:ea typeface="+mn-ea"/>
                          <a:cs typeface="+mn-cs"/>
                        </a:rPr>
                        <a:t>64,000</a:t>
                      </a:r>
                    </a:p>
                  </a:txBody>
                  <a:tcPr/>
                </a:tc>
                <a:tc>
                  <a:txBody>
                    <a:bodyPr/>
                    <a:lstStyle/>
                    <a:p>
                      <a:r>
                        <a:rPr lang="en-GB" sz="1200" kern="1200" dirty="0">
                          <a:solidFill>
                            <a:schemeClr val="dk1"/>
                          </a:solidFill>
                          <a:latin typeface="+mn-lt"/>
                          <a:ea typeface="+mn-ea"/>
                          <a:cs typeface="+mn-cs"/>
                        </a:rPr>
                        <a:t>£544,000</a:t>
                      </a:r>
                    </a:p>
                  </a:txBody>
                  <a:tcPr marL="68580" marR="68580" marT="0" marB="0"/>
                </a:tc>
                <a:extLst>
                  <a:ext uri="{0D108BD9-81ED-4DB2-BD59-A6C34878D82A}">
                    <a16:rowId xmlns:a16="http://schemas.microsoft.com/office/drawing/2014/main" val="10003"/>
                  </a:ext>
                </a:extLst>
              </a:tr>
              <a:tr h="137160">
                <a:tc>
                  <a:txBody>
                    <a:bodyPr/>
                    <a:lstStyle/>
                    <a:p>
                      <a:r>
                        <a:rPr lang="en-GB" sz="1200" kern="1200" dirty="0">
                          <a:solidFill>
                            <a:schemeClr val="dk1"/>
                          </a:solidFill>
                          <a:latin typeface="+mn-lt"/>
                          <a:ea typeface="+mn-ea"/>
                          <a:cs typeface="+mn-cs"/>
                        </a:rPr>
                        <a:t>2ww referral</a:t>
                      </a:r>
                    </a:p>
                  </a:txBody>
                  <a:tcPr/>
                </a:tc>
                <a:tc>
                  <a:txBody>
                    <a:bodyPr/>
                    <a:lstStyle/>
                    <a:p>
                      <a:r>
                        <a:rPr lang="en-GB" sz="1200" kern="1200" dirty="0">
                          <a:solidFill>
                            <a:schemeClr val="dk1"/>
                          </a:solidFill>
                          <a:latin typeface="+mn-lt"/>
                          <a:ea typeface="+mn-ea"/>
                          <a:cs typeface="+mn-cs"/>
                        </a:rPr>
                        <a:t>£166+MFF</a:t>
                      </a:r>
                    </a:p>
                  </a:txBody>
                  <a:tcPr/>
                </a:tc>
                <a:tc>
                  <a:txBody>
                    <a:bodyPr/>
                    <a:lstStyle/>
                    <a:p>
                      <a:r>
                        <a:rPr lang="en-GB" sz="1200" kern="1200" dirty="0">
                          <a:solidFill>
                            <a:schemeClr val="dk1"/>
                          </a:solidFill>
                          <a:latin typeface="+mn-lt"/>
                          <a:ea typeface="+mn-ea"/>
                          <a:cs typeface="+mn-cs"/>
                        </a:rPr>
                        <a:t>320 </a:t>
                      </a:r>
                    </a:p>
                  </a:txBody>
                  <a:tcPr/>
                </a:tc>
                <a:tc>
                  <a:txBody>
                    <a:bodyPr/>
                    <a:lstStyle/>
                    <a:p>
                      <a:pPr>
                        <a:lnSpc>
                          <a:spcPct val="107000"/>
                        </a:lnSpc>
                        <a:spcAft>
                          <a:spcPts val="800"/>
                        </a:spcAft>
                      </a:pPr>
                      <a:r>
                        <a:rPr lang="en-GB" sz="1200" kern="1200" dirty="0">
                          <a:solidFill>
                            <a:schemeClr val="dk1"/>
                          </a:solidFill>
                          <a:latin typeface="+mn-lt"/>
                          <a:ea typeface="+mn-ea"/>
                          <a:cs typeface="+mn-cs"/>
                        </a:rPr>
                        <a:t>£53,120</a:t>
                      </a:r>
                    </a:p>
                  </a:txBody>
                  <a:tcPr marL="68580" marR="68580" marT="0" marB="0"/>
                </a:tc>
                <a:extLst>
                  <a:ext uri="{0D108BD9-81ED-4DB2-BD59-A6C34878D82A}">
                    <a16:rowId xmlns:a16="http://schemas.microsoft.com/office/drawing/2014/main" val="3589237775"/>
                  </a:ext>
                </a:extLst>
              </a:tr>
              <a:tr h="239205">
                <a:tc>
                  <a:txBody>
                    <a:bodyPr/>
                    <a:lstStyle/>
                    <a:p>
                      <a:r>
                        <a:rPr lang="en-GB" sz="1200" dirty="0"/>
                        <a:t>Imaging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£196+MFF</a:t>
                      </a:r>
                    </a:p>
                  </a:txBody>
                  <a:tcPr/>
                </a:tc>
                <a:tc>
                  <a:txBody>
                    <a:bodyPr/>
                    <a:lstStyle/>
                    <a:p>
                      <a:r>
                        <a:rPr lang="en-GB" sz="1200" dirty="0"/>
                        <a:t>294</a:t>
                      </a:r>
                    </a:p>
                  </a:txBody>
                  <a:tcPr/>
                </a:tc>
                <a:tc>
                  <a:txBody>
                    <a:bodyPr/>
                    <a:lstStyle/>
                    <a:p>
                      <a:pPr>
                        <a:lnSpc>
                          <a:spcPct val="107000"/>
                        </a:lnSpc>
                        <a:spcAft>
                          <a:spcPts val="800"/>
                        </a:spcAft>
                      </a:pPr>
                      <a:r>
                        <a:rPr lang="en-GB" sz="1100" kern="100">
                          <a:effectLst/>
                          <a:latin typeface="Calibri" panose="020F0502020204030204" pitchFamily="34" charset="0"/>
                          <a:ea typeface="Calibri" panose="020F0502020204030204" pitchFamily="34" charset="0"/>
                          <a:cs typeface="Calibri" panose="020F0502020204030204" pitchFamily="34" charset="0"/>
                        </a:rPr>
                        <a:t>£57,624</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867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Invasive diagnostic procedure</a:t>
                      </a:r>
                    </a:p>
                  </a:txBody>
                  <a:tcPr/>
                </a:tc>
                <a:tc>
                  <a:txBody>
                    <a:bodyPr/>
                    <a:lstStyle/>
                    <a:p>
                      <a:r>
                        <a:rPr lang="en-GB" sz="1200" dirty="0"/>
                        <a:t>£261+MFF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179</a:t>
                      </a:r>
                    </a:p>
                  </a:txBody>
                  <a:tcPr/>
                </a:tc>
                <a:tc>
                  <a: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Calibri" panose="020F0502020204030204" pitchFamily="34" charset="0"/>
                        </a:rPr>
                        <a:t>£46,719</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97285">
                <a:tc>
                  <a:txBody>
                    <a:bodyPr/>
                    <a:lstStyle/>
                    <a:p>
                      <a:pPr marL="0" indent="0">
                        <a:buFont typeface="Arial" panose="020B0604020202020204" pitchFamily="34" charset="0"/>
                        <a:buNone/>
                      </a:pPr>
                      <a:r>
                        <a:rPr lang="en-GB" sz="1200" b="1" dirty="0"/>
                        <a:t>Estimated annual cost</a:t>
                      </a:r>
                    </a:p>
                  </a:txBody>
                  <a:tcPr/>
                </a:tc>
                <a:tc>
                  <a:txBody>
                    <a:bodyPr/>
                    <a:lstStyle/>
                    <a:p>
                      <a:endParaRPr lang="en-GB" sz="1200" b="1" dirty="0"/>
                    </a:p>
                  </a:txBody>
                  <a:tcPr/>
                </a:tc>
                <a:tc>
                  <a:txBody>
                    <a:bodyPr/>
                    <a:lstStyle/>
                    <a:p>
                      <a:endParaRPr lang="en-GB" sz="1200" b="1" kern="1200" dirty="0">
                        <a:solidFill>
                          <a:schemeClr val="dk1"/>
                        </a:solidFill>
                        <a:latin typeface="+mn-lt"/>
                        <a:ea typeface="+mn-ea"/>
                        <a:cs typeface="+mn-cs"/>
                      </a:endParaRPr>
                    </a:p>
                  </a:txBody>
                  <a:tcPr/>
                </a:tc>
                <a:tc>
                  <a:txBody>
                    <a:bodyPr/>
                    <a:lstStyle/>
                    <a:p>
                      <a:pPr>
                        <a:lnSpc>
                          <a:spcPct val="107000"/>
                        </a:lnSpc>
                        <a:spcAft>
                          <a:spcPts val="800"/>
                        </a:spcAft>
                      </a:pPr>
                      <a:r>
                        <a:rPr lang="en-GB" sz="1100" b="1" kern="100" dirty="0">
                          <a:effectLst/>
                          <a:latin typeface="Calibri" panose="020F0502020204030204" pitchFamily="34" charset="0"/>
                          <a:ea typeface="Calibri" panose="020F0502020204030204" pitchFamily="34" charset="0"/>
                          <a:cs typeface="Calibri" panose="020F0502020204030204" pitchFamily="34" charset="0"/>
                        </a:rPr>
                        <a:t>£701,463</a:t>
                      </a:r>
                      <a:endParaRPr lang="en-GB"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44617"/>
                  </a:ext>
                </a:extLst>
              </a:tr>
            </a:tbl>
          </a:graphicData>
        </a:graphic>
      </p:graphicFrame>
    </p:spTree>
    <p:extLst>
      <p:ext uri="{BB962C8B-B14F-4D97-AF65-F5344CB8AC3E}">
        <p14:creationId xmlns:p14="http://schemas.microsoft.com/office/powerpoint/2010/main" val="147672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F7316F-AEC2-8140-9E3F-8E969C4408D0}"/>
              </a:ext>
            </a:extLst>
          </p:cNvPr>
          <p:cNvPicPr>
            <a:picLocks noChangeAspect="1"/>
          </p:cNvPicPr>
          <p:nvPr/>
        </p:nvPicPr>
        <p:blipFill>
          <a:blip r:embed="rId2"/>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D17E6CD7-ABE5-6D4A-B1BA-EA4556F255B3}"/>
              </a:ext>
            </a:extLst>
          </p:cNvPr>
          <p:cNvSpPr/>
          <p:nvPr/>
        </p:nvSpPr>
        <p:spPr>
          <a:xfrm>
            <a:off x="0" y="6133414"/>
            <a:ext cx="9144000" cy="4299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7" name="Picture 6">
            <a:hlinkClick r:id="rId3"/>
            <a:extLst>
              <a:ext uri="{FF2B5EF4-FFF2-40B4-BE49-F238E27FC236}">
                <a16:creationId xmlns:a16="http://schemas.microsoft.com/office/drawing/2014/main" id="{62D9E28D-4FE7-A640-9C11-0456F3A00CB4}"/>
              </a:ext>
            </a:extLst>
          </p:cNvPr>
          <p:cNvPicPr>
            <a:picLocks noChangeAspect="1"/>
          </p:cNvPicPr>
          <p:nvPr/>
        </p:nvPicPr>
        <p:blipFill>
          <a:blip r:embed="rId4"/>
          <a:stretch>
            <a:fillRect/>
          </a:stretch>
        </p:blipFill>
        <p:spPr>
          <a:xfrm>
            <a:off x="8444230" y="6155915"/>
            <a:ext cx="355600" cy="355600"/>
          </a:xfrm>
          <a:prstGeom prst="rect">
            <a:avLst/>
          </a:prstGeom>
        </p:spPr>
      </p:pic>
      <p:pic>
        <p:nvPicPr>
          <p:cNvPr id="8" name="Picture 7">
            <a:hlinkClick r:id="rId5"/>
            <a:extLst>
              <a:ext uri="{FF2B5EF4-FFF2-40B4-BE49-F238E27FC236}">
                <a16:creationId xmlns:a16="http://schemas.microsoft.com/office/drawing/2014/main" id="{ED5D3229-6202-8649-BD68-BE1F5874EC38}"/>
              </a:ext>
            </a:extLst>
          </p:cNvPr>
          <p:cNvPicPr>
            <a:picLocks noChangeAspect="1"/>
          </p:cNvPicPr>
          <p:nvPr/>
        </p:nvPicPr>
        <p:blipFill>
          <a:blip r:embed="rId6"/>
          <a:stretch>
            <a:fillRect/>
          </a:stretch>
        </p:blipFill>
        <p:spPr>
          <a:xfrm>
            <a:off x="7468870" y="6155915"/>
            <a:ext cx="355600" cy="355600"/>
          </a:xfrm>
          <a:prstGeom prst="rect">
            <a:avLst/>
          </a:prstGeom>
        </p:spPr>
      </p:pic>
      <p:pic>
        <p:nvPicPr>
          <p:cNvPr id="9" name="Picture 8">
            <a:hlinkClick r:id="rId7"/>
            <a:extLst>
              <a:ext uri="{FF2B5EF4-FFF2-40B4-BE49-F238E27FC236}">
                <a16:creationId xmlns:a16="http://schemas.microsoft.com/office/drawing/2014/main" id="{A365C9B9-ECAF-314D-B205-EC3804C26381}"/>
              </a:ext>
            </a:extLst>
          </p:cNvPr>
          <p:cNvPicPr>
            <a:picLocks noChangeAspect="1"/>
          </p:cNvPicPr>
          <p:nvPr/>
        </p:nvPicPr>
        <p:blipFill>
          <a:blip r:embed="rId8"/>
          <a:stretch>
            <a:fillRect/>
          </a:stretch>
        </p:blipFill>
        <p:spPr>
          <a:xfrm>
            <a:off x="7956550" y="6155915"/>
            <a:ext cx="355600" cy="355600"/>
          </a:xfrm>
          <a:prstGeom prst="rect">
            <a:avLst/>
          </a:prstGeom>
        </p:spPr>
      </p:pic>
      <p:sp>
        <p:nvSpPr>
          <p:cNvPr id="11" name="TextBox 10"/>
          <p:cNvSpPr txBox="1"/>
          <p:nvPr/>
        </p:nvSpPr>
        <p:spPr>
          <a:xfrm>
            <a:off x="1845733" y="592667"/>
            <a:ext cx="3441968" cy="523220"/>
          </a:xfrm>
          <a:prstGeom prst="rect">
            <a:avLst/>
          </a:prstGeom>
          <a:noFill/>
        </p:spPr>
        <p:txBody>
          <a:bodyPr wrap="none" rtlCol="0">
            <a:spAutoFit/>
          </a:bodyPr>
          <a:lstStyle/>
          <a:p>
            <a:r>
              <a:rPr lang="en-GB" sz="2800" b="1" dirty="0">
                <a:latin typeface="Arial" panose="020B0604020202020204" pitchFamily="34" charset="0"/>
                <a:ea typeface="+mj-ea"/>
                <a:cs typeface="Arial" panose="020B0604020202020204" pitchFamily="34" charset="0"/>
              </a:rPr>
              <a:t>Key points to note:</a:t>
            </a:r>
          </a:p>
        </p:txBody>
      </p:sp>
      <p:graphicFrame>
        <p:nvGraphicFramePr>
          <p:cNvPr id="2" name="Table 2">
            <a:extLst>
              <a:ext uri="{FF2B5EF4-FFF2-40B4-BE49-F238E27FC236}">
                <a16:creationId xmlns:a16="http://schemas.microsoft.com/office/drawing/2014/main" id="{AD5A7B8A-EC05-49DA-BBDC-C3F1A4CA2215}"/>
              </a:ext>
            </a:extLst>
          </p:cNvPr>
          <p:cNvGraphicFramePr>
            <a:graphicFrameLocks noGrp="1"/>
          </p:cNvGraphicFramePr>
          <p:nvPr>
            <p:extLst>
              <p:ext uri="{D42A27DB-BD31-4B8C-83A1-F6EECF244321}">
                <p14:modId xmlns:p14="http://schemas.microsoft.com/office/powerpoint/2010/main" val="1462219967"/>
              </p:ext>
            </p:extLst>
          </p:nvPr>
        </p:nvGraphicFramePr>
        <p:xfrm>
          <a:off x="234892" y="1436057"/>
          <a:ext cx="8794808" cy="4727723"/>
        </p:xfrm>
        <a:graphic>
          <a:graphicData uri="http://schemas.openxmlformats.org/drawingml/2006/table">
            <a:tbl>
              <a:tblPr firstRow="1" bandRow="1">
                <a:tableStyleId>{93296810-A885-4BE3-A3E7-6D5BEEA58F35}</a:tableStyleId>
              </a:tblPr>
              <a:tblGrid>
                <a:gridCol w="8794808">
                  <a:extLst>
                    <a:ext uri="{9D8B030D-6E8A-4147-A177-3AD203B41FA5}">
                      <a16:colId xmlns:a16="http://schemas.microsoft.com/office/drawing/2014/main" val="3365668441"/>
                    </a:ext>
                  </a:extLst>
                </a:gridCol>
              </a:tblGrid>
              <a:tr h="339220">
                <a:tc>
                  <a:txBody>
                    <a:bodyPr/>
                    <a:lstStyle/>
                    <a:p>
                      <a:endParaRPr lang="en-GB" dirty="0"/>
                    </a:p>
                  </a:txBody>
                  <a:tcPr/>
                </a:tc>
                <a:extLst>
                  <a:ext uri="{0D108BD9-81ED-4DB2-BD59-A6C34878D82A}">
                    <a16:rowId xmlns:a16="http://schemas.microsoft.com/office/drawing/2014/main" val="3941558276"/>
                  </a:ext>
                </a:extLst>
              </a:tr>
              <a:tr h="610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National planning sets out a time frame for implementation for the pilot phase from Phase 1 (Q2 24/25) to Phase 3 (Q4 24/25 to Q4 25/26). </a:t>
                      </a:r>
                      <a:r>
                        <a:rPr lang="en-GB" sz="1400" b="1" kern="1200" dirty="0">
                          <a:solidFill>
                            <a:schemeClr val="dk1"/>
                          </a:solidFill>
                          <a:effectLst/>
                          <a:latin typeface="+mn-lt"/>
                          <a:ea typeface="+mn-ea"/>
                          <a:cs typeface="+mn-cs"/>
                        </a:rPr>
                        <a:t>Wessex Cancer Alliance is planning to be part of the Phase 3 ‘Main Phase’. </a:t>
                      </a:r>
                    </a:p>
                  </a:txBody>
                  <a:tcPr/>
                </a:tc>
                <a:extLst>
                  <a:ext uri="{0D108BD9-81ED-4DB2-BD59-A6C34878D82A}">
                    <a16:rowId xmlns:a16="http://schemas.microsoft.com/office/drawing/2014/main" val="2362351257"/>
                  </a:ext>
                </a:extLst>
              </a:tr>
              <a:tr h="505719">
                <a:tc>
                  <a:txBody>
                    <a:bodyPr/>
                    <a:lstStyle/>
                    <a:p>
                      <a:r>
                        <a:rPr lang="en-GB" sz="1400" kern="1200" dirty="0">
                          <a:solidFill>
                            <a:schemeClr val="dk1"/>
                          </a:solidFill>
                          <a:effectLst/>
                          <a:latin typeface="+mn-lt"/>
                          <a:ea typeface="+mn-ea"/>
                          <a:cs typeface="+mn-cs"/>
                        </a:rPr>
                        <a:t>Participants will be informed of the test result by letter.  Participants that receive a ‘Cancer Signal Detected result will be informed of this outcome by a senior clinician (likely band 7 nurse or higher), in National Operations Service Clinical Team These participants will then be referred to the local non-specific symptoms (NSS) pathway for diagnostic follow up. </a:t>
                      </a:r>
                    </a:p>
                    <a:p>
                      <a:r>
                        <a:rPr lang="en-GB" sz="1400" b="1" kern="1200" dirty="0">
                          <a:solidFill>
                            <a:schemeClr val="dk1"/>
                          </a:solidFill>
                          <a:effectLst/>
                          <a:latin typeface="+mn-lt"/>
                          <a:ea typeface="+mn-ea"/>
                          <a:cs typeface="+mn-cs"/>
                        </a:rPr>
                        <a:t>For both HIOW and Dorset decision is needed if existing NSS (RIS) service will be support the Galleri Pilot</a:t>
                      </a:r>
                    </a:p>
                  </a:txBody>
                  <a:tcPr/>
                </a:tc>
                <a:extLst>
                  <a:ext uri="{0D108BD9-81ED-4DB2-BD59-A6C34878D82A}">
                    <a16:rowId xmlns:a16="http://schemas.microsoft.com/office/drawing/2014/main" val="528133471"/>
                  </a:ext>
                </a:extLst>
              </a:tr>
              <a:tr h="703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latin typeface="+mn-lt"/>
                          <a:ea typeface="+mn-ea"/>
                          <a:cs typeface="+mn-cs"/>
                        </a:rPr>
                        <a:t>Transformation funding will be available </a:t>
                      </a:r>
                      <a:r>
                        <a:rPr lang="en-GB" sz="1400" kern="1200" dirty="0">
                          <a:solidFill>
                            <a:schemeClr val="dk1"/>
                          </a:solidFill>
                          <a:effectLst/>
                          <a:latin typeface="+mn-lt"/>
                          <a:ea typeface="+mn-ea"/>
                          <a:cs typeface="+mn-cs"/>
                        </a:rPr>
                        <a:t>via the Wessex Cancer Alliance to support Dorset and HIOW recognising anticipated pressures with diagnostic investigation as a result of additional two-week wait referrals from the pilot.</a:t>
                      </a:r>
                    </a:p>
                  </a:txBody>
                  <a:tcPr/>
                </a:tc>
                <a:extLst>
                  <a:ext uri="{0D108BD9-81ED-4DB2-BD59-A6C34878D82A}">
                    <a16:rowId xmlns:a16="http://schemas.microsoft.com/office/drawing/2014/main" val="3718359513"/>
                  </a:ext>
                </a:extLst>
              </a:tr>
              <a:tr h="703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No data are available on the likelihood of </a:t>
                      </a:r>
                      <a:r>
                        <a:rPr lang="en-GB" sz="1400" b="1" kern="1200" dirty="0">
                          <a:solidFill>
                            <a:schemeClr val="dk1"/>
                          </a:solidFill>
                          <a:effectLst/>
                          <a:latin typeface="+mn-lt"/>
                          <a:ea typeface="+mn-ea"/>
                          <a:cs typeface="+mn-cs"/>
                        </a:rPr>
                        <a:t>incidental findings </a:t>
                      </a:r>
                      <a:r>
                        <a:rPr lang="en-GB" sz="1400" kern="1200" dirty="0">
                          <a:solidFill>
                            <a:schemeClr val="dk1"/>
                          </a:solidFill>
                          <a:effectLst/>
                          <a:latin typeface="+mn-lt"/>
                          <a:ea typeface="+mn-ea"/>
                          <a:cs typeface="+mn-cs"/>
                        </a:rPr>
                        <a:t>during diagnostic workup following a ‘Cancer Signal Detected’ Galleri test result. The test is designed to detect cancer and is not recommended to support the detection or diagnosis of other diseases. Learning from Targeted Lung Health Checks however suggests significant incidental findings should be anticipated following scanning of an asymptomatic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WCA plan to review data locally from RIS and TLHC to estimate anticipated incidence of incidental findings. </a:t>
                      </a:r>
                    </a:p>
                  </a:txBody>
                  <a:tcPr/>
                </a:tc>
                <a:extLst>
                  <a:ext uri="{0D108BD9-81ED-4DB2-BD59-A6C34878D82A}">
                    <a16:rowId xmlns:a16="http://schemas.microsoft.com/office/drawing/2014/main" val="2249815110"/>
                  </a:ext>
                </a:extLst>
              </a:tr>
              <a:tr h="611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WCA, in partnership with ICS representatives must develop a </a:t>
                      </a:r>
                      <a:r>
                        <a:rPr lang="en-GB" sz="1400" b="1" kern="1200" dirty="0">
                          <a:solidFill>
                            <a:schemeClr val="dk1"/>
                          </a:solidFill>
                          <a:effectLst/>
                          <a:latin typeface="+mn-lt"/>
                          <a:ea typeface="+mn-ea"/>
                          <a:cs typeface="+mn-cs"/>
                        </a:rPr>
                        <a:t>detailed communications approach</a:t>
                      </a:r>
                      <a:r>
                        <a:rPr lang="en-GB" sz="1400" kern="1200" dirty="0">
                          <a:solidFill>
                            <a:schemeClr val="dk1"/>
                          </a:solidFill>
                          <a:effectLst/>
                          <a:latin typeface="+mn-lt"/>
                          <a:ea typeface="+mn-ea"/>
                          <a:cs typeface="+mn-cs"/>
                        </a:rPr>
                        <a:t>, targeting populations that may be vulnerable and benefit from proactive early engagement or support. ICBs can direct the national team invitations to PCNs.</a:t>
                      </a:r>
                    </a:p>
                  </a:txBody>
                  <a:tcPr/>
                </a:tc>
                <a:extLst>
                  <a:ext uri="{0D108BD9-81ED-4DB2-BD59-A6C34878D82A}">
                    <a16:rowId xmlns:a16="http://schemas.microsoft.com/office/drawing/2014/main" val="2365762932"/>
                  </a:ext>
                </a:extLst>
              </a:tr>
            </a:tbl>
          </a:graphicData>
        </a:graphic>
      </p:graphicFrame>
    </p:spTree>
    <p:extLst>
      <p:ext uri="{BB962C8B-B14F-4D97-AF65-F5344CB8AC3E}">
        <p14:creationId xmlns:p14="http://schemas.microsoft.com/office/powerpoint/2010/main" val="2109963390"/>
      </p:ext>
    </p:extLst>
  </p:cSld>
  <p:clrMapOvr>
    <a:masterClrMapping/>
  </p:clrMapOvr>
</p:sld>
</file>

<file path=ppt/theme/theme1.xml><?xml version="1.0" encoding="utf-8"?>
<a:theme xmlns:a="http://schemas.openxmlformats.org/drawingml/2006/main" name="EoY">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Compatibility Mode]" id="{E2D85C1F-D047-2342-A8D9-BFC2E119C8AA}" vid="{8A50198D-D61E-6E4E-8F31-33045C2273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7BEF526C635C4FA15BD865B8562583" ma:contentTypeVersion="37" ma:contentTypeDescription="Create a new document." ma:contentTypeScope="" ma:versionID="ffc99e1f6962fc4d289fb70cdb3fc8ef">
  <xsd:schema xmlns:xsd="http://www.w3.org/2001/XMLSchema" xmlns:xs="http://www.w3.org/2001/XMLSchema" xmlns:p="http://schemas.microsoft.com/office/2006/metadata/properties" xmlns:ns1="http://schemas.microsoft.com/sharepoint/v3" xmlns:ns2="4b557e16-871f-43c6-8057-ab8b0de13487" xmlns:ns3="cccaf3ac-2de9-44d4-aa31-54302fceb5f7" targetNamespace="http://schemas.microsoft.com/office/2006/metadata/properties" ma:root="true" ma:fieldsID="329521c4c0e0c65abedab74e9f59e978" ns1:_="" ns2:_="" ns3:_="">
    <xsd:import namespace="http://schemas.microsoft.com/sharepoint/v3"/>
    <xsd:import namespace="4b557e16-871f-43c6-8057-ab8b0de13487"/>
    <xsd:import namespace="cccaf3ac-2de9-44d4-aa31-54302fceb5f7"/>
    <xsd:element name="properties">
      <xsd:complexType>
        <xsd:sequence>
          <xsd:element name="documentManagement">
            <xsd:complexType>
              <xsd:all>
                <xsd:element ref="ns1:_ip_UnifiedCompliancePolicyProperties" minOccurs="0"/>
                <xsd:element ref="ns1:_ip_UnifiedCompliancePolicyUIAction" minOccurs="0"/>
                <xsd:element ref="ns2:Review_x0020_Date" minOccurs="0"/>
                <xsd:element ref="ns2:lcf76f155ced4ddcb4097134ff3c332f" minOccurs="0"/>
                <xsd:element ref="ns3:TaxCatchAll"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557e16-871f-43c6-8057-ab8b0de13487" elementFormDefault="qualified">
    <xsd:import namespace="http://schemas.microsoft.com/office/2006/documentManagement/types"/>
    <xsd:import namespace="http://schemas.microsoft.com/office/infopath/2007/PartnerControls"/>
    <xsd:element name="Review_x0020_Date" ma:index="10" nillable="true" ma:displayName="Review date" ma:indexed="true" ma:internalName="Review_x0020_Dat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bf463d9-e977-4441-9cc5-3fd532f9c747}" ma:internalName="TaxCatchAll" ma:showField="CatchAllData" ma:web="ebd64cbd-6cf5-435c-bd4a-b8fc9bc14a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Review_x0020_Date xmlns="4b557e16-871f-43c6-8057-ab8b0de13487" xsi:nil="true"/>
    <lcf76f155ced4ddcb4097134ff3c332f xmlns="4b557e16-871f-43c6-8057-ab8b0de13487">
      <Terms xmlns="http://schemas.microsoft.com/office/infopath/2007/PartnerControls"/>
    </lcf76f155ced4ddcb4097134ff3c332f>
    <TaxCatchAll xmlns="cccaf3ac-2de9-44d4-aa31-54302fceb5f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6A1FD9-186F-47C8-85E3-DEEE18B0CF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b557e16-871f-43c6-8057-ab8b0de13487"/>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28A321-5F2B-43FA-AEF1-A10C160DB5E6}">
  <ds:schemaRefs>
    <ds:schemaRef ds:uri="http://schemas.microsoft.com/office/2006/metadata/properties"/>
    <ds:schemaRef ds:uri="http://schemas.microsoft.com/office/infopath/2007/PartnerControls"/>
    <ds:schemaRef ds:uri="http://schemas.microsoft.com/sharepoint/v3"/>
    <ds:schemaRef ds:uri="4b557e16-871f-43c6-8057-ab8b0de13487"/>
    <ds:schemaRef ds:uri="cccaf3ac-2de9-44d4-aa31-54302fceb5f7"/>
  </ds:schemaRefs>
</ds:datastoreItem>
</file>

<file path=customXml/itemProps3.xml><?xml version="1.0" encoding="utf-8"?>
<ds:datastoreItem xmlns:ds="http://schemas.openxmlformats.org/officeDocument/2006/customXml" ds:itemID="{90BE5764-8544-4EC4-BCD1-6EDBA15C5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EoY</Template>
  <TotalTime>2510</TotalTime>
  <Words>1739</Words>
  <Application>Microsoft Office PowerPoint</Application>
  <PresentationFormat>On-screen Show (4:3)</PresentationFormat>
  <Paragraphs>163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EoY</vt:lpstr>
      <vt:lpstr>PowerPoint Presentation</vt:lpstr>
      <vt:lpstr>PowerPoint Presentation</vt:lpstr>
      <vt:lpstr>PowerPoint Presentation</vt:lpstr>
      <vt:lpstr>PowerPoint Presentation</vt:lpstr>
      <vt:lpstr>PowerPoint Presentation</vt:lpstr>
      <vt:lpstr>PowerPoint Presentation</vt:lpstr>
    </vt:vector>
  </TitlesOfParts>
  <Company>NHS South West Commissioning Support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Cancer Alliance</dc:title>
  <dc:creator>Robert Chambers</dc:creator>
  <cp:lastModifiedBy>Sally Rickard</cp:lastModifiedBy>
  <cp:revision>71</cp:revision>
  <dcterms:created xsi:type="dcterms:W3CDTF">2021-05-17T07:23:00Z</dcterms:created>
  <dcterms:modified xsi:type="dcterms:W3CDTF">2023-09-13T19:06:45Z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0x010100617BEF526C635C4FA15BD865B8562583</vt:lpwstr>
  </property>
  <property fmtid="{D5CDD505-2E9C-101B-9397-08002B2CF9AE}" pid="3" name="_ShortcutWebId">
    <vt:lpwstr/>
  </property>
  <property fmtid="{D5CDD505-2E9C-101B-9397-08002B2CF9AE}" pid="4" name="_ShortcutUniqueId">
    <vt:lpwstr/>
  </property>
  <property fmtid="{D5CDD505-2E9C-101B-9397-08002B2CF9AE}" pid="5" name="_ShortcutSiteId">
    <vt:lpwstr/>
  </property>
  <property fmtid="{D5CDD505-2E9C-101B-9397-08002B2CF9AE}" pid="6" name="_ShortcutUrl">
    <vt:lpwstr/>
  </property>
  <property fmtid="{D5CDD505-2E9C-101B-9397-08002B2CF9AE}" pid="7" name="_ExtendedDescription">
    <vt:lpwstr/>
  </property>
</Properties>
</file>