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1" r:id="rId2"/>
    <p:sldMasterId id="2147483673" r:id="rId3"/>
  </p:sldMasterIdLst>
  <p:notesMasterIdLst>
    <p:notesMasterId r:id="rId18"/>
  </p:notesMasterIdLst>
  <p:sldIdLst>
    <p:sldId id="256" r:id="rId4"/>
    <p:sldId id="328" r:id="rId5"/>
    <p:sldId id="329" r:id="rId6"/>
    <p:sldId id="330" r:id="rId7"/>
    <p:sldId id="331" r:id="rId8"/>
    <p:sldId id="332" r:id="rId9"/>
    <p:sldId id="337" r:id="rId10"/>
    <p:sldId id="333" r:id="rId11"/>
    <p:sldId id="341" r:id="rId12"/>
    <p:sldId id="338" r:id="rId13"/>
    <p:sldId id="339" r:id="rId14"/>
    <p:sldId id="340" r:id="rId15"/>
    <p:sldId id="336" r:id="rId16"/>
    <p:sldId id="335"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3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34769C3-AE03-B5B2-517E-960CCE359608}" name="Spiller, Kelly" initials="SK" userId="S::Kelly.Spiller@uhs.nhs.uk::c8d8ac89-4d78-4120-81c7-3a345c2626b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6666"/>
    <a:srgbClr val="4C4C4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126" autoAdjust="0"/>
    <p:restoredTop sz="91297" autoAdjust="0"/>
  </p:normalViewPr>
  <p:slideViewPr>
    <p:cSldViewPr snapToGrid="0" snapToObjects="1" showGuides="1">
      <p:cViewPr varScale="1">
        <p:scale>
          <a:sx n="58" d="100"/>
          <a:sy n="58" d="100"/>
        </p:scale>
        <p:origin x="1660" y="40"/>
      </p:cViewPr>
      <p:guideLst>
        <p:guide orient="horz" pos="2160"/>
        <p:guide pos="3131"/>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23" Type="http://schemas.microsoft.com/office/2018/10/relationships/authors" Target="authors.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AB9F2B-B969-A347-884C-947A6FA21B4B}" type="datetimeFigureOut">
              <a:rPr lang="en-US" smtClean="0"/>
              <a:t>9/13/2023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90E3A2-3DB3-EC4C-B610-AAE84082588F}" type="slidenum">
              <a:rPr lang="en-US" smtClean="0"/>
              <a:t>‹#›</a:t>
            </a:fld>
            <a:endParaRPr lang="en-US" dirty="0"/>
          </a:p>
        </p:txBody>
      </p:sp>
    </p:spTree>
    <p:extLst>
      <p:ext uri="{BB962C8B-B14F-4D97-AF65-F5344CB8AC3E}">
        <p14:creationId xmlns:p14="http://schemas.microsoft.com/office/powerpoint/2010/main" val="329981217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B90E3A2-3DB3-EC4C-B610-AAE84082588F}" type="slidenum">
              <a:rPr lang="en-US" smtClean="0"/>
              <a:t>1</a:t>
            </a:fld>
            <a:endParaRPr lang="en-US" dirty="0"/>
          </a:p>
        </p:txBody>
      </p:sp>
    </p:spTree>
    <p:extLst>
      <p:ext uri="{BB962C8B-B14F-4D97-AF65-F5344CB8AC3E}">
        <p14:creationId xmlns:p14="http://schemas.microsoft.com/office/powerpoint/2010/main" val="15293922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C8E04CEC-DBF5-4A4C-9BC0-3657F3D9A072}" type="datetimeFigureOut">
              <a:rPr lang="en-US" smtClean="0"/>
              <a:t>9/13/2023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164C557-D07C-3D48-AEDC-E75BE73571C1}" type="slidenum">
              <a:rPr lang="en-US" smtClean="0"/>
              <a:t>‹#›</a:t>
            </a:fld>
            <a:endParaRPr lang="en-US" dirty="0"/>
          </a:p>
        </p:txBody>
      </p:sp>
      <p:sp>
        <p:nvSpPr>
          <p:cNvPr id="8" name="Title 7"/>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5345267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C8E04CEC-DBF5-4A4C-9BC0-3657F3D9A072}" type="datetimeFigureOut">
              <a:rPr lang="en-US" smtClean="0"/>
              <a:t>9/13/2023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164C557-D07C-3D48-AEDC-E75BE73571C1}" type="slidenum">
              <a:rPr lang="en-US" smtClean="0"/>
              <a:t>‹#›</a:t>
            </a:fld>
            <a:endParaRPr lang="en-US" dirty="0"/>
          </a:p>
        </p:txBody>
      </p:sp>
    </p:spTree>
    <p:extLst>
      <p:ext uri="{BB962C8B-B14F-4D97-AF65-F5344CB8AC3E}">
        <p14:creationId xmlns:p14="http://schemas.microsoft.com/office/powerpoint/2010/main" val="24203802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C8E04CEC-DBF5-4A4C-9BC0-3657F3D9A072}" type="datetimeFigureOut">
              <a:rPr lang="en-US" smtClean="0"/>
              <a:t>9/13/2023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164C557-D07C-3D48-AEDC-E75BE73571C1}" type="slidenum">
              <a:rPr lang="en-US" smtClean="0"/>
              <a:t>‹#›</a:t>
            </a:fld>
            <a:endParaRPr lang="en-US" dirty="0"/>
          </a:p>
        </p:txBody>
      </p:sp>
    </p:spTree>
    <p:extLst>
      <p:ext uri="{BB962C8B-B14F-4D97-AF65-F5344CB8AC3E}">
        <p14:creationId xmlns:p14="http://schemas.microsoft.com/office/powerpoint/2010/main" val="22641930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C8E04CEC-DBF5-4A4C-9BC0-3657F3D9A072}" type="datetimeFigureOut">
              <a:rPr lang="en-US" smtClean="0"/>
              <a:t>9/13/2023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164C557-D07C-3D48-AEDC-E75BE73571C1}" type="slidenum">
              <a:rPr lang="en-US" smtClean="0"/>
              <a:t>‹#›</a:t>
            </a:fld>
            <a:endParaRPr lang="en-US" dirty="0"/>
          </a:p>
        </p:txBody>
      </p:sp>
    </p:spTree>
    <p:extLst>
      <p:ext uri="{BB962C8B-B14F-4D97-AF65-F5344CB8AC3E}">
        <p14:creationId xmlns:p14="http://schemas.microsoft.com/office/powerpoint/2010/main" val="24736996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EB27FB9-1F6D-4A90-839A-95380E5B56F7}" type="datetimeFigureOut">
              <a:rPr lang="en-GB" smtClean="0"/>
              <a:t>13/09/2023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8111B0F-61E9-4F0E-9D6C-1193F5D146FC}" type="slidenum">
              <a:rPr lang="en-GB" smtClean="0"/>
              <a:t>‹#›</a:t>
            </a:fld>
            <a:endParaRPr lang="en-GB"/>
          </a:p>
        </p:txBody>
      </p:sp>
    </p:spTree>
    <p:extLst>
      <p:ext uri="{BB962C8B-B14F-4D97-AF65-F5344CB8AC3E}">
        <p14:creationId xmlns:p14="http://schemas.microsoft.com/office/powerpoint/2010/main" val="20729838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EB27FB9-1F6D-4A90-839A-95380E5B56F7}" type="datetimeFigureOut">
              <a:rPr lang="en-GB" smtClean="0"/>
              <a:t>13/09/2023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8111B0F-61E9-4F0E-9D6C-1193F5D146FC}" type="slidenum">
              <a:rPr lang="en-GB" smtClean="0"/>
              <a:t>‹#›</a:t>
            </a:fld>
            <a:endParaRPr lang="en-GB"/>
          </a:p>
        </p:txBody>
      </p:sp>
    </p:spTree>
    <p:extLst>
      <p:ext uri="{BB962C8B-B14F-4D97-AF65-F5344CB8AC3E}">
        <p14:creationId xmlns:p14="http://schemas.microsoft.com/office/powerpoint/2010/main" val="28667819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EB27FB9-1F6D-4A90-839A-95380E5B56F7}" type="datetimeFigureOut">
              <a:rPr lang="en-GB" smtClean="0"/>
              <a:t>13/09/2023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8111B0F-61E9-4F0E-9D6C-1193F5D146FC}" type="slidenum">
              <a:rPr lang="en-GB" smtClean="0"/>
              <a:t>‹#›</a:t>
            </a:fld>
            <a:endParaRPr lang="en-GB"/>
          </a:p>
        </p:txBody>
      </p:sp>
    </p:spTree>
    <p:extLst>
      <p:ext uri="{BB962C8B-B14F-4D97-AF65-F5344CB8AC3E}">
        <p14:creationId xmlns:p14="http://schemas.microsoft.com/office/powerpoint/2010/main" val="18191002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6EB27FB9-1F6D-4A90-839A-95380E5B56F7}" type="datetimeFigureOut">
              <a:rPr lang="en-GB" smtClean="0"/>
              <a:t>13/09/2023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8111B0F-61E9-4F0E-9D6C-1193F5D146FC}" type="slidenum">
              <a:rPr lang="en-GB" smtClean="0"/>
              <a:t>‹#›</a:t>
            </a:fld>
            <a:endParaRPr lang="en-GB"/>
          </a:p>
        </p:txBody>
      </p:sp>
    </p:spTree>
    <p:extLst>
      <p:ext uri="{BB962C8B-B14F-4D97-AF65-F5344CB8AC3E}">
        <p14:creationId xmlns:p14="http://schemas.microsoft.com/office/powerpoint/2010/main" val="23591960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6EB27FB9-1F6D-4A90-839A-95380E5B56F7}" type="datetimeFigureOut">
              <a:rPr lang="en-GB" smtClean="0"/>
              <a:t>13/09/2023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8111B0F-61E9-4F0E-9D6C-1193F5D146FC}" type="slidenum">
              <a:rPr lang="en-GB" smtClean="0"/>
              <a:t>‹#›</a:t>
            </a:fld>
            <a:endParaRPr lang="en-GB"/>
          </a:p>
        </p:txBody>
      </p:sp>
    </p:spTree>
    <p:extLst>
      <p:ext uri="{BB962C8B-B14F-4D97-AF65-F5344CB8AC3E}">
        <p14:creationId xmlns:p14="http://schemas.microsoft.com/office/powerpoint/2010/main" val="19210064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EB27FB9-1F6D-4A90-839A-95380E5B56F7}" type="datetimeFigureOut">
              <a:rPr lang="en-GB" smtClean="0"/>
              <a:t>13/09/2023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8111B0F-61E9-4F0E-9D6C-1193F5D146FC}" type="slidenum">
              <a:rPr lang="en-GB" smtClean="0"/>
              <a:t>‹#›</a:t>
            </a:fld>
            <a:endParaRPr lang="en-GB"/>
          </a:p>
        </p:txBody>
      </p:sp>
    </p:spTree>
    <p:extLst>
      <p:ext uri="{BB962C8B-B14F-4D97-AF65-F5344CB8AC3E}">
        <p14:creationId xmlns:p14="http://schemas.microsoft.com/office/powerpoint/2010/main" val="18567301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B27FB9-1F6D-4A90-839A-95380E5B56F7}" type="datetimeFigureOut">
              <a:rPr lang="en-GB" smtClean="0"/>
              <a:t>13/09/2023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8111B0F-61E9-4F0E-9D6C-1193F5D146FC}" type="slidenum">
              <a:rPr lang="en-GB" smtClean="0"/>
              <a:t>‹#›</a:t>
            </a:fld>
            <a:endParaRPr lang="en-GB"/>
          </a:p>
        </p:txBody>
      </p:sp>
    </p:spTree>
    <p:extLst>
      <p:ext uri="{BB962C8B-B14F-4D97-AF65-F5344CB8AC3E}">
        <p14:creationId xmlns:p14="http://schemas.microsoft.com/office/powerpoint/2010/main" val="39872042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C8E04CEC-DBF5-4A4C-9BC0-3657F3D9A072}" type="datetimeFigureOut">
              <a:rPr lang="en-US" smtClean="0"/>
              <a:t>9/13/2023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164C557-D07C-3D48-AEDC-E75BE73571C1}" type="slidenum">
              <a:rPr lang="en-US" smtClean="0"/>
              <a:t>‹#›</a:t>
            </a:fld>
            <a:endParaRPr lang="en-US" dirty="0"/>
          </a:p>
        </p:txBody>
      </p:sp>
    </p:spTree>
    <p:extLst>
      <p:ext uri="{BB962C8B-B14F-4D97-AF65-F5344CB8AC3E}">
        <p14:creationId xmlns:p14="http://schemas.microsoft.com/office/powerpoint/2010/main" val="423540963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EB27FB9-1F6D-4A90-839A-95380E5B56F7}" type="datetimeFigureOut">
              <a:rPr lang="en-GB" smtClean="0"/>
              <a:t>13/09/2023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8111B0F-61E9-4F0E-9D6C-1193F5D146FC}" type="slidenum">
              <a:rPr lang="en-GB" smtClean="0"/>
              <a:t>‹#›</a:t>
            </a:fld>
            <a:endParaRPr lang="en-GB"/>
          </a:p>
        </p:txBody>
      </p:sp>
    </p:spTree>
    <p:extLst>
      <p:ext uri="{BB962C8B-B14F-4D97-AF65-F5344CB8AC3E}">
        <p14:creationId xmlns:p14="http://schemas.microsoft.com/office/powerpoint/2010/main" val="28405228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EB27FB9-1F6D-4A90-839A-95380E5B56F7}" type="datetimeFigureOut">
              <a:rPr lang="en-GB" smtClean="0"/>
              <a:t>13/09/2023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8111B0F-61E9-4F0E-9D6C-1193F5D146FC}" type="slidenum">
              <a:rPr lang="en-GB" smtClean="0"/>
              <a:t>‹#›</a:t>
            </a:fld>
            <a:endParaRPr lang="en-GB"/>
          </a:p>
        </p:txBody>
      </p:sp>
    </p:spTree>
    <p:extLst>
      <p:ext uri="{BB962C8B-B14F-4D97-AF65-F5344CB8AC3E}">
        <p14:creationId xmlns:p14="http://schemas.microsoft.com/office/powerpoint/2010/main" val="333823147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EB27FB9-1F6D-4A90-839A-95380E5B56F7}" type="datetimeFigureOut">
              <a:rPr lang="en-GB" smtClean="0"/>
              <a:t>13/09/2023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8111B0F-61E9-4F0E-9D6C-1193F5D146FC}" type="slidenum">
              <a:rPr lang="en-GB" smtClean="0"/>
              <a:t>‹#›</a:t>
            </a:fld>
            <a:endParaRPr lang="en-GB"/>
          </a:p>
        </p:txBody>
      </p:sp>
    </p:spTree>
    <p:extLst>
      <p:ext uri="{BB962C8B-B14F-4D97-AF65-F5344CB8AC3E}">
        <p14:creationId xmlns:p14="http://schemas.microsoft.com/office/powerpoint/2010/main" val="233913690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EB27FB9-1F6D-4A90-839A-95380E5B56F7}" type="datetimeFigureOut">
              <a:rPr lang="en-GB" smtClean="0"/>
              <a:t>13/09/2023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8111B0F-61E9-4F0E-9D6C-1193F5D146FC}" type="slidenum">
              <a:rPr lang="en-GB" smtClean="0"/>
              <a:t>‹#›</a:t>
            </a:fld>
            <a:endParaRPr lang="en-GB"/>
          </a:p>
        </p:txBody>
      </p:sp>
    </p:spTree>
    <p:extLst>
      <p:ext uri="{BB962C8B-B14F-4D97-AF65-F5344CB8AC3E}">
        <p14:creationId xmlns:p14="http://schemas.microsoft.com/office/powerpoint/2010/main" val="257837127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FC94158-895F-4614-AE0B-4E57466439DB}" type="datetimeFigureOut">
              <a:rPr lang="en-GB" smtClean="0"/>
              <a:t>13/09/2023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7970E2-142B-44FE-AB27-84C87A9973CD}" type="slidenum">
              <a:rPr lang="en-GB" smtClean="0"/>
              <a:t>‹#›</a:t>
            </a:fld>
            <a:endParaRPr lang="en-GB"/>
          </a:p>
        </p:txBody>
      </p:sp>
    </p:spTree>
    <p:extLst>
      <p:ext uri="{BB962C8B-B14F-4D97-AF65-F5344CB8AC3E}">
        <p14:creationId xmlns:p14="http://schemas.microsoft.com/office/powerpoint/2010/main" val="283255077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FC94158-895F-4614-AE0B-4E57466439DB}" type="datetimeFigureOut">
              <a:rPr lang="en-GB" smtClean="0"/>
              <a:t>13/09/2023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7970E2-142B-44FE-AB27-84C87A9973CD}" type="slidenum">
              <a:rPr lang="en-GB" smtClean="0"/>
              <a:t>‹#›</a:t>
            </a:fld>
            <a:endParaRPr lang="en-GB"/>
          </a:p>
        </p:txBody>
      </p:sp>
    </p:spTree>
    <p:extLst>
      <p:ext uri="{BB962C8B-B14F-4D97-AF65-F5344CB8AC3E}">
        <p14:creationId xmlns:p14="http://schemas.microsoft.com/office/powerpoint/2010/main" val="382988786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C94158-895F-4614-AE0B-4E57466439DB}" type="datetimeFigureOut">
              <a:rPr lang="en-GB" smtClean="0"/>
              <a:t>13/09/2023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7970E2-142B-44FE-AB27-84C87A9973CD}" type="slidenum">
              <a:rPr lang="en-GB" smtClean="0"/>
              <a:t>‹#›</a:t>
            </a:fld>
            <a:endParaRPr lang="en-GB"/>
          </a:p>
        </p:txBody>
      </p:sp>
    </p:spTree>
    <p:extLst>
      <p:ext uri="{BB962C8B-B14F-4D97-AF65-F5344CB8AC3E}">
        <p14:creationId xmlns:p14="http://schemas.microsoft.com/office/powerpoint/2010/main" val="46005781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FC94158-895F-4614-AE0B-4E57466439DB}" type="datetimeFigureOut">
              <a:rPr lang="en-GB" smtClean="0"/>
              <a:t>13/09/2023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67970E2-142B-44FE-AB27-84C87A9973CD}" type="slidenum">
              <a:rPr lang="en-GB" smtClean="0"/>
              <a:t>‹#›</a:t>
            </a:fld>
            <a:endParaRPr lang="en-GB"/>
          </a:p>
        </p:txBody>
      </p:sp>
    </p:spTree>
    <p:extLst>
      <p:ext uri="{BB962C8B-B14F-4D97-AF65-F5344CB8AC3E}">
        <p14:creationId xmlns:p14="http://schemas.microsoft.com/office/powerpoint/2010/main" val="194149105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FC94158-895F-4614-AE0B-4E57466439DB}" type="datetimeFigureOut">
              <a:rPr lang="en-GB" smtClean="0"/>
              <a:t>13/09/2023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67970E2-142B-44FE-AB27-84C87A9973CD}" type="slidenum">
              <a:rPr lang="en-GB" smtClean="0"/>
              <a:t>‹#›</a:t>
            </a:fld>
            <a:endParaRPr lang="en-GB"/>
          </a:p>
        </p:txBody>
      </p:sp>
    </p:spTree>
    <p:extLst>
      <p:ext uri="{BB962C8B-B14F-4D97-AF65-F5344CB8AC3E}">
        <p14:creationId xmlns:p14="http://schemas.microsoft.com/office/powerpoint/2010/main" val="96188955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FC94158-895F-4614-AE0B-4E57466439DB}" type="datetimeFigureOut">
              <a:rPr lang="en-GB" smtClean="0"/>
              <a:t>13/09/2023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67970E2-142B-44FE-AB27-84C87A9973CD}" type="slidenum">
              <a:rPr lang="en-GB" smtClean="0"/>
              <a:t>‹#›</a:t>
            </a:fld>
            <a:endParaRPr lang="en-GB"/>
          </a:p>
        </p:txBody>
      </p:sp>
    </p:spTree>
    <p:extLst>
      <p:ext uri="{BB962C8B-B14F-4D97-AF65-F5344CB8AC3E}">
        <p14:creationId xmlns:p14="http://schemas.microsoft.com/office/powerpoint/2010/main" val="2528410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C8E04CEC-DBF5-4A4C-9BC0-3657F3D9A072}" type="datetimeFigureOut">
              <a:rPr lang="en-US" smtClean="0"/>
              <a:t>9/13/2023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164C557-D07C-3D48-AEDC-E75BE73571C1}" type="slidenum">
              <a:rPr lang="en-US" smtClean="0"/>
              <a:t>‹#›</a:t>
            </a:fld>
            <a:endParaRPr lang="en-US" dirty="0"/>
          </a:p>
        </p:txBody>
      </p:sp>
    </p:spTree>
    <p:extLst>
      <p:ext uri="{BB962C8B-B14F-4D97-AF65-F5344CB8AC3E}">
        <p14:creationId xmlns:p14="http://schemas.microsoft.com/office/powerpoint/2010/main" val="9879090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C94158-895F-4614-AE0B-4E57466439DB}" type="datetimeFigureOut">
              <a:rPr lang="en-GB" smtClean="0"/>
              <a:t>13/09/2023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67970E2-142B-44FE-AB27-84C87A9973CD}" type="slidenum">
              <a:rPr lang="en-GB" smtClean="0"/>
              <a:t>‹#›</a:t>
            </a:fld>
            <a:endParaRPr lang="en-GB"/>
          </a:p>
        </p:txBody>
      </p:sp>
    </p:spTree>
    <p:extLst>
      <p:ext uri="{BB962C8B-B14F-4D97-AF65-F5344CB8AC3E}">
        <p14:creationId xmlns:p14="http://schemas.microsoft.com/office/powerpoint/2010/main" val="44745503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FC94158-895F-4614-AE0B-4E57466439DB}" type="datetimeFigureOut">
              <a:rPr lang="en-GB" smtClean="0"/>
              <a:t>13/09/2023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67970E2-142B-44FE-AB27-84C87A9973CD}" type="slidenum">
              <a:rPr lang="en-GB" smtClean="0"/>
              <a:t>‹#›</a:t>
            </a:fld>
            <a:endParaRPr lang="en-GB"/>
          </a:p>
        </p:txBody>
      </p:sp>
    </p:spTree>
    <p:extLst>
      <p:ext uri="{BB962C8B-B14F-4D97-AF65-F5344CB8AC3E}">
        <p14:creationId xmlns:p14="http://schemas.microsoft.com/office/powerpoint/2010/main" val="367245288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FC94158-895F-4614-AE0B-4E57466439DB}" type="datetimeFigureOut">
              <a:rPr lang="en-GB" smtClean="0"/>
              <a:t>13/09/2023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67970E2-142B-44FE-AB27-84C87A9973CD}" type="slidenum">
              <a:rPr lang="en-GB" smtClean="0"/>
              <a:t>‹#›</a:t>
            </a:fld>
            <a:endParaRPr lang="en-GB"/>
          </a:p>
        </p:txBody>
      </p:sp>
    </p:spTree>
    <p:extLst>
      <p:ext uri="{BB962C8B-B14F-4D97-AF65-F5344CB8AC3E}">
        <p14:creationId xmlns:p14="http://schemas.microsoft.com/office/powerpoint/2010/main" val="99456530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FC94158-895F-4614-AE0B-4E57466439DB}" type="datetimeFigureOut">
              <a:rPr lang="en-GB" smtClean="0"/>
              <a:t>13/09/2023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7970E2-142B-44FE-AB27-84C87A9973CD}" type="slidenum">
              <a:rPr lang="en-GB" smtClean="0"/>
              <a:t>‹#›</a:t>
            </a:fld>
            <a:endParaRPr lang="en-GB"/>
          </a:p>
        </p:txBody>
      </p:sp>
    </p:spTree>
    <p:extLst>
      <p:ext uri="{BB962C8B-B14F-4D97-AF65-F5344CB8AC3E}">
        <p14:creationId xmlns:p14="http://schemas.microsoft.com/office/powerpoint/2010/main" val="363893476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FC94158-895F-4614-AE0B-4E57466439DB}" type="datetimeFigureOut">
              <a:rPr lang="en-GB" smtClean="0"/>
              <a:t>13/09/2023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7970E2-142B-44FE-AB27-84C87A9973CD}" type="slidenum">
              <a:rPr lang="en-GB" smtClean="0"/>
              <a:t>‹#›</a:t>
            </a:fld>
            <a:endParaRPr lang="en-GB"/>
          </a:p>
        </p:txBody>
      </p:sp>
    </p:spTree>
    <p:extLst>
      <p:ext uri="{BB962C8B-B14F-4D97-AF65-F5344CB8AC3E}">
        <p14:creationId xmlns:p14="http://schemas.microsoft.com/office/powerpoint/2010/main" val="4234023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C8E04CEC-DBF5-4A4C-9BC0-3657F3D9A072}" type="datetimeFigureOut">
              <a:rPr lang="en-US" smtClean="0"/>
              <a:t>9/13/2023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164C557-D07C-3D48-AEDC-E75BE73571C1}" type="slidenum">
              <a:rPr lang="en-US" smtClean="0"/>
              <a:t>‹#›</a:t>
            </a:fld>
            <a:endParaRPr lang="en-US" dirty="0"/>
          </a:p>
        </p:txBody>
      </p:sp>
    </p:spTree>
    <p:extLst>
      <p:ext uri="{BB962C8B-B14F-4D97-AF65-F5344CB8AC3E}">
        <p14:creationId xmlns:p14="http://schemas.microsoft.com/office/powerpoint/2010/main" val="36837151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C8E04CEC-DBF5-4A4C-9BC0-3657F3D9A072}" type="datetimeFigureOut">
              <a:rPr lang="en-US" smtClean="0"/>
              <a:t>9/13/2023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164C557-D07C-3D48-AEDC-E75BE73571C1}" type="slidenum">
              <a:rPr lang="en-US" smtClean="0"/>
              <a:t>‹#›</a:t>
            </a:fld>
            <a:endParaRPr lang="en-US" dirty="0"/>
          </a:p>
        </p:txBody>
      </p:sp>
    </p:spTree>
    <p:extLst>
      <p:ext uri="{BB962C8B-B14F-4D97-AF65-F5344CB8AC3E}">
        <p14:creationId xmlns:p14="http://schemas.microsoft.com/office/powerpoint/2010/main" val="3433346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C8E04CEC-DBF5-4A4C-9BC0-3657F3D9A072}" type="datetimeFigureOut">
              <a:rPr lang="en-US" smtClean="0"/>
              <a:t>9/13/2023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164C557-D07C-3D48-AEDC-E75BE73571C1}" type="slidenum">
              <a:rPr lang="en-US" smtClean="0"/>
              <a:t>‹#›</a:t>
            </a:fld>
            <a:endParaRPr lang="en-US" dirty="0"/>
          </a:p>
        </p:txBody>
      </p:sp>
    </p:spTree>
    <p:extLst>
      <p:ext uri="{BB962C8B-B14F-4D97-AF65-F5344CB8AC3E}">
        <p14:creationId xmlns:p14="http://schemas.microsoft.com/office/powerpoint/2010/main" val="16537990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Click to edit Master title style</a:t>
            </a:r>
            <a:endParaRPr lang="en-US" dirty="0"/>
          </a:p>
        </p:txBody>
      </p:sp>
      <p:sp>
        <p:nvSpPr>
          <p:cNvPr id="3" name="Date Placeholder 2"/>
          <p:cNvSpPr>
            <a:spLocks noGrp="1"/>
          </p:cNvSpPr>
          <p:nvPr>
            <p:ph type="dt" sz="half" idx="10"/>
          </p:nvPr>
        </p:nvSpPr>
        <p:spPr/>
        <p:txBody>
          <a:bodyPr/>
          <a:lstStyle/>
          <a:p>
            <a:fld id="{C8E04CEC-DBF5-4A4C-9BC0-3657F3D9A072}" type="datetimeFigureOut">
              <a:rPr lang="en-US" smtClean="0"/>
              <a:t>9/13/2023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164C557-D07C-3D48-AEDC-E75BE73571C1}" type="slidenum">
              <a:rPr lang="en-US" smtClean="0"/>
              <a:t>‹#›</a:t>
            </a:fld>
            <a:endParaRPr lang="en-US" dirty="0"/>
          </a:p>
        </p:txBody>
      </p:sp>
    </p:spTree>
    <p:extLst>
      <p:ext uri="{BB962C8B-B14F-4D97-AF65-F5344CB8AC3E}">
        <p14:creationId xmlns:p14="http://schemas.microsoft.com/office/powerpoint/2010/main" val="13758526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E04CEC-DBF5-4A4C-9BC0-3657F3D9A072}" type="datetimeFigureOut">
              <a:rPr lang="en-US" smtClean="0"/>
              <a:t>9/13/2023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164C557-D07C-3D48-AEDC-E75BE73571C1}" type="slidenum">
              <a:rPr lang="en-US" smtClean="0"/>
              <a:t>‹#›</a:t>
            </a:fld>
            <a:endParaRPr lang="en-US" dirty="0"/>
          </a:p>
        </p:txBody>
      </p:sp>
    </p:spTree>
    <p:extLst>
      <p:ext uri="{BB962C8B-B14F-4D97-AF65-F5344CB8AC3E}">
        <p14:creationId xmlns:p14="http://schemas.microsoft.com/office/powerpoint/2010/main" val="27427276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C8E04CEC-DBF5-4A4C-9BC0-3657F3D9A072}" type="datetimeFigureOut">
              <a:rPr lang="en-US" smtClean="0"/>
              <a:t>9/13/2023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164C557-D07C-3D48-AEDC-E75BE73571C1}" type="slidenum">
              <a:rPr lang="en-US" smtClean="0"/>
              <a:t>‹#›</a:t>
            </a:fld>
            <a:endParaRPr lang="en-US" dirty="0"/>
          </a:p>
        </p:txBody>
      </p:sp>
    </p:spTree>
    <p:extLst>
      <p:ext uri="{BB962C8B-B14F-4D97-AF65-F5344CB8AC3E}">
        <p14:creationId xmlns:p14="http://schemas.microsoft.com/office/powerpoint/2010/main" val="3527895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E04CEC-DBF5-4A4C-9BC0-3657F3D9A072}" type="datetimeFigureOut">
              <a:rPr lang="en-US" smtClean="0"/>
              <a:t>9/13/2023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64C557-D07C-3D48-AEDC-E75BE73571C1}" type="slidenum">
              <a:rPr lang="en-US" smtClean="0"/>
              <a:t>‹#›</a:t>
            </a:fld>
            <a:endParaRPr lang="en-US" dirty="0"/>
          </a:p>
        </p:txBody>
      </p:sp>
    </p:spTree>
    <p:extLst>
      <p:ext uri="{BB962C8B-B14F-4D97-AF65-F5344CB8AC3E}">
        <p14:creationId xmlns:p14="http://schemas.microsoft.com/office/powerpoint/2010/main" val="621981723"/>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B27FB9-1F6D-4A90-839A-95380E5B56F7}" type="datetimeFigureOut">
              <a:rPr lang="en-GB" smtClean="0"/>
              <a:t>13/09/2023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111B0F-61E9-4F0E-9D6C-1193F5D146FC}" type="slidenum">
              <a:rPr lang="en-GB" smtClean="0"/>
              <a:t>‹#›</a:t>
            </a:fld>
            <a:endParaRPr lang="en-GB"/>
          </a:p>
        </p:txBody>
      </p:sp>
    </p:spTree>
    <p:extLst>
      <p:ext uri="{BB962C8B-B14F-4D97-AF65-F5344CB8AC3E}">
        <p14:creationId xmlns:p14="http://schemas.microsoft.com/office/powerpoint/2010/main" val="420650277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C94158-895F-4614-AE0B-4E57466439DB}" type="datetimeFigureOut">
              <a:rPr lang="en-GB" smtClean="0"/>
              <a:t>13/09/2023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7970E2-142B-44FE-AB27-84C87A9973CD}" type="slidenum">
              <a:rPr lang="en-GB" smtClean="0"/>
              <a:t>‹#›</a:t>
            </a:fld>
            <a:endParaRPr lang="en-GB"/>
          </a:p>
        </p:txBody>
      </p:sp>
    </p:spTree>
    <p:extLst>
      <p:ext uri="{BB962C8B-B14F-4D97-AF65-F5344CB8AC3E}">
        <p14:creationId xmlns:p14="http://schemas.microsoft.com/office/powerpoint/2010/main" val="563652358"/>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7846" y="4710172"/>
            <a:ext cx="9048307" cy="1346269"/>
          </a:xfrm>
        </p:spPr>
        <p:txBody>
          <a:bodyPr>
            <a:normAutofit/>
          </a:bodyPr>
          <a:lstStyle/>
          <a:p>
            <a:r>
              <a:rPr lang="en-GB" sz="4000" dirty="0">
                <a:solidFill>
                  <a:schemeClr val="tx1"/>
                </a:solidFill>
                <a:cs typeface="Arial" pitchFamily="34" charset="0"/>
              </a:rPr>
              <a:t>Review of Service Improvement Investment &amp; Future Recommendations</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06159" y="2035721"/>
            <a:ext cx="2232000" cy="2232000"/>
          </a:xfrm>
          <a:prstGeom prst="rect">
            <a:avLst/>
          </a:prstGeom>
        </p:spPr>
      </p:pic>
      <p:sp>
        <p:nvSpPr>
          <p:cNvPr id="5" name="Title 4">
            <a:extLst>
              <a:ext uri="{FF2B5EF4-FFF2-40B4-BE49-F238E27FC236}">
                <a16:creationId xmlns:a16="http://schemas.microsoft.com/office/drawing/2014/main" id="{B0A863B0-AE22-4F72-8926-392CDC1DD967}"/>
              </a:ext>
            </a:extLst>
          </p:cNvPr>
          <p:cNvSpPr>
            <a:spLocks noGrp="1"/>
          </p:cNvSpPr>
          <p:nvPr>
            <p:ph type="title"/>
          </p:nvPr>
        </p:nvSpPr>
        <p:spPr>
          <a:xfrm>
            <a:off x="586508" y="533546"/>
            <a:ext cx="6996545" cy="1502175"/>
          </a:xfrm>
        </p:spPr>
        <p:txBody>
          <a:bodyPr>
            <a:normAutofit/>
          </a:bodyPr>
          <a:lstStyle/>
          <a:p>
            <a:r>
              <a:rPr lang="en-GB" dirty="0"/>
              <a:t>	</a:t>
            </a:r>
            <a:endParaRPr lang="en-GB" b="1" dirty="0"/>
          </a:p>
        </p:txBody>
      </p:sp>
      <p:pic>
        <p:nvPicPr>
          <p:cNvPr id="8" name="Picture 7">
            <a:extLst>
              <a:ext uri="{FF2B5EF4-FFF2-40B4-BE49-F238E27FC236}">
                <a16:creationId xmlns:a16="http://schemas.microsoft.com/office/drawing/2014/main" id="{712A83EA-1537-4FD7-9A04-04F4792EDAFB}"/>
              </a:ext>
            </a:extLst>
          </p:cNvPr>
          <p:cNvPicPr>
            <a:picLocks noChangeAspect="1"/>
          </p:cNvPicPr>
          <p:nvPr/>
        </p:nvPicPr>
        <p:blipFill>
          <a:blip r:embed="rId4"/>
          <a:stretch>
            <a:fillRect/>
          </a:stretch>
        </p:blipFill>
        <p:spPr>
          <a:xfrm>
            <a:off x="7413773" y="336243"/>
            <a:ext cx="1325719" cy="948390"/>
          </a:xfrm>
          <a:prstGeom prst="rect">
            <a:avLst/>
          </a:prstGeom>
        </p:spPr>
      </p:pic>
    </p:spTree>
    <p:extLst>
      <p:ext uri="{BB962C8B-B14F-4D97-AF65-F5344CB8AC3E}">
        <p14:creationId xmlns:p14="http://schemas.microsoft.com/office/powerpoint/2010/main" val="22438985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19200" y="274638"/>
            <a:ext cx="6511636" cy="771988"/>
          </a:xfrm>
        </p:spPr>
        <p:txBody>
          <a:bodyPr>
            <a:normAutofit/>
          </a:bodyPr>
          <a:lstStyle/>
          <a:p>
            <a:r>
              <a:rPr lang="en-GB" sz="3200" dirty="0">
                <a:cs typeface="Arial" panose="020B0604020202020204" pitchFamily="34" charset="0"/>
              </a:rPr>
              <a:t>Examples of Impact &amp; Outcomes</a:t>
            </a:r>
          </a:p>
        </p:txBody>
      </p:sp>
      <p:sp>
        <p:nvSpPr>
          <p:cNvPr id="6" name="Rectangle 5"/>
          <p:cNvSpPr/>
          <p:nvPr/>
        </p:nvSpPr>
        <p:spPr>
          <a:xfrm>
            <a:off x="412638" y="1490704"/>
            <a:ext cx="8124759" cy="1200329"/>
          </a:xfrm>
          <a:prstGeom prst="rect">
            <a:avLst/>
          </a:prstGeom>
        </p:spPr>
        <p:txBody>
          <a:bodyPr wrap="square">
            <a:spAutoFit/>
          </a:bodyPr>
          <a:lstStyle/>
          <a:p>
            <a:pPr>
              <a:buNone/>
            </a:pPr>
            <a:endParaRPr lang="en-GB" sz="2400" b="1" dirty="0"/>
          </a:p>
          <a:p>
            <a:endParaRPr lang="en-GB" sz="2200" dirty="0"/>
          </a:p>
          <a:p>
            <a:endParaRPr lang="en-GB" sz="2600" b="1"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3209" y="273600"/>
            <a:ext cx="756000" cy="756000"/>
          </a:xfrm>
          <a:prstGeom prst="rect">
            <a:avLst/>
          </a:prstGeom>
        </p:spPr>
      </p:pic>
      <p:pic>
        <p:nvPicPr>
          <p:cNvPr id="5" name="Picture 4">
            <a:extLst>
              <a:ext uri="{FF2B5EF4-FFF2-40B4-BE49-F238E27FC236}">
                <a16:creationId xmlns:a16="http://schemas.microsoft.com/office/drawing/2014/main" id="{AE35B4E2-D794-42C1-9C1B-B1D56C7404F6}"/>
              </a:ext>
            </a:extLst>
          </p:cNvPr>
          <p:cNvPicPr>
            <a:picLocks noChangeAspect="1"/>
          </p:cNvPicPr>
          <p:nvPr/>
        </p:nvPicPr>
        <p:blipFill>
          <a:blip r:embed="rId3"/>
          <a:stretch>
            <a:fillRect/>
          </a:stretch>
        </p:blipFill>
        <p:spPr>
          <a:xfrm>
            <a:off x="7955313" y="340232"/>
            <a:ext cx="895477" cy="640800"/>
          </a:xfrm>
          <a:prstGeom prst="rect">
            <a:avLst/>
          </a:prstGeom>
        </p:spPr>
      </p:pic>
      <p:sp>
        <p:nvSpPr>
          <p:cNvPr id="2" name="TextBox 1">
            <a:extLst>
              <a:ext uri="{FF2B5EF4-FFF2-40B4-BE49-F238E27FC236}">
                <a16:creationId xmlns:a16="http://schemas.microsoft.com/office/drawing/2014/main" id="{67531387-AE19-B3E1-03A8-5254F4F47D22}"/>
              </a:ext>
            </a:extLst>
          </p:cNvPr>
          <p:cNvSpPr txBox="1"/>
          <p:nvPr/>
        </p:nvSpPr>
        <p:spPr>
          <a:xfrm>
            <a:off x="589627" y="1059512"/>
            <a:ext cx="7770779" cy="5139869"/>
          </a:xfrm>
          <a:prstGeom prst="rect">
            <a:avLst/>
          </a:prstGeom>
          <a:noFill/>
        </p:spPr>
        <p:txBody>
          <a:bodyPr wrap="square" rtlCol="0">
            <a:spAutoFit/>
          </a:bodyPr>
          <a:lstStyle/>
          <a:p>
            <a:pPr>
              <a:lnSpc>
                <a:spcPct val="150000"/>
              </a:lnSpc>
            </a:pPr>
            <a:r>
              <a:rPr lang="en-GB" sz="1600" b="1" dirty="0"/>
              <a:t>Sarcoma Pathway Review</a:t>
            </a:r>
          </a:p>
          <a:p>
            <a:pPr marL="285750" indent="-285750">
              <a:buFont typeface="Arial" panose="020B0604020202020204" pitchFamily="34" charset="0"/>
              <a:buChar char="•"/>
            </a:pPr>
            <a:r>
              <a:rPr lang="en-GB" sz="1600" dirty="0"/>
              <a:t>This work is ongoing and plans to review the pathway end to end across the Wessex geography </a:t>
            </a:r>
            <a:r>
              <a:rPr lang="en-GB" sz="1600" b="1" dirty="0"/>
              <a:t>working towards equity in access and experience </a:t>
            </a:r>
            <a:r>
              <a:rPr lang="en-GB" sz="1600" dirty="0"/>
              <a:t>for patients and transparent processes to support the flows to tertiary centres.</a:t>
            </a:r>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r>
              <a:rPr lang="en-GB" sz="1600" dirty="0"/>
              <a:t>The improvement team have undertaken a </a:t>
            </a:r>
            <a:r>
              <a:rPr lang="en-GB" sz="1600" b="1" dirty="0"/>
              <a:t>review with each Trust </a:t>
            </a:r>
            <a:r>
              <a:rPr lang="en-GB" sz="1600" dirty="0"/>
              <a:t>on current provision and are </a:t>
            </a:r>
            <a:r>
              <a:rPr lang="en-GB" sz="1600" b="1" dirty="0"/>
              <a:t>also working with commissioning colleagues</a:t>
            </a:r>
            <a:r>
              <a:rPr lang="en-GB" sz="1600" dirty="0"/>
              <a:t> to unpick the current commissioning arrangements as part of being able to re-design this pathway.</a:t>
            </a:r>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r>
              <a:rPr lang="en-GB" sz="1600" dirty="0"/>
              <a:t>To date the work has explored the front end of the pathway and as a result training is being undertaken on the Isle of Wight to enable </a:t>
            </a:r>
            <a:r>
              <a:rPr lang="en-GB" sz="1600" b="1" dirty="0"/>
              <a:t>USS scans to be available on the Island for patients which was previously an unmet need</a:t>
            </a:r>
            <a:r>
              <a:rPr lang="en-GB" sz="1600" dirty="0"/>
              <a:t>. </a:t>
            </a:r>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r>
              <a:rPr lang="en-GB" sz="1600" dirty="0"/>
              <a:t>This will mean </a:t>
            </a:r>
            <a:r>
              <a:rPr lang="en-GB" sz="1600" b="1" dirty="0"/>
              <a:t>access is available to people locally </a:t>
            </a:r>
            <a:r>
              <a:rPr lang="en-GB" sz="1600" dirty="0"/>
              <a:t>to have scans and will reduce the numbers of people declining investigations of having them late due to the need to travel.</a:t>
            </a:r>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r>
              <a:rPr lang="en-GB" sz="1600" dirty="0"/>
              <a:t>This will also mean that the </a:t>
            </a:r>
            <a:r>
              <a:rPr lang="en-GB" sz="1600" b="1" dirty="0"/>
              <a:t>diagnostic pathway is faster</a:t>
            </a:r>
            <a:r>
              <a:rPr lang="en-GB" sz="1600" dirty="0"/>
              <a:t>.</a:t>
            </a:r>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r>
              <a:rPr lang="en-GB" sz="1600" dirty="0"/>
              <a:t>This will also provide a </a:t>
            </a:r>
            <a:r>
              <a:rPr lang="en-GB" sz="1600" b="1" dirty="0"/>
              <a:t>clear access route for primary care</a:t>
            </a:r>
            <a:r>
              <a:rPr lang="en-GB" sz="1600" dirty="0"/>
              <a:t>.</a:t>
            </a:r>
          </a:p>
        </p:txBody>
      </p:sp>
    </p:spTree>
    <p:extLst>
      <p:ext uri="{BB962C8B-B14F-4D97-AF65-F5344CB8AC3E}">
        <p14:creationId xmlns:p14="http://schemas.microsoft.com/office/powerpoint/2010/main" val="35697400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19200" y="274638"/>
            <a:ext cx="6511636" cy="771988"/>
          </a:xfrm>
        </p:spPr>
        <p:txBody>
          <a:bodyPr>
            <a:normAutofit/>
          </a:bodyPr>
          <a:lstStyle/>
          <a:p>
            <a:r>
              <a:rPr lang="en-GB" sz="3200" dirty="0">
                <a:cs typeface="Arial" panose="020B0604020202020204" pitchFamily="34" charset="0"/>
              </a:rPr>
              <a:t>Approaches Elsewhere</a:t>
            </a:r>
          </a:p>
        </p:txBody>
      </p:sp>
      <p:sp>
        <p:nvSpPr>
          <p:cNvPr id="6" name="Rectangle 5"/>
          <p:cNvSpPr/>
          <p:nvPr/>
        </p:nvSpPr>
        <p:spPr>
          <a:xfrm>
            <a:off x="412638" y="1490704"/>
            <a:ext cx="8124759" cy="1200329"/>
          </a:xfrm>
          <a:prstGeom prst="rect">
            <a:avLst/>
          </a:prstGeom>
        </p:spPr>
        <p:txBody>
          <a:bodyPr wrap="square">
            <a:spAutoFit/>
          </a:bodyPr>
          <a:lstStyle/>
          <a:p>
            <a:pPr>
              <a:buNone/>
            </a:pPr>
            <a:endParaRPr lang="en-GB" sz="2400" b="1" dirty="0"/>
          </a:p>
          <a:p>
            <a:endParaRPr lang="en-GB" sz="2200" dirty="0"/>
          </a:p>
          <a:p>
            <a:endParaRPr lang="en-GB" sz="2600" b="1"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3209" y="273600"/>
            <a:ext cx="756000" cy="756000"/>
          </a:xfrm>
          <a:prstGeom prst="rect">
            <a:avLst/>
          </a:prstGeom>
        </p:spPr>
      </p:pic>
      <p:pic>
        <p:nvPicPr>
          <p:cNvPr id="5" name="Picture 4">
            <a:extLst>
              <a:ext uri="{FF2B5EF4-FFF2-40B4-BE49-F238E27FC236}">
                <a16:creationId xmlns:a16="http://schemas.microsoft.com/office/drawing/2014/main" id="{AE35B4E2-D794-42C1-9C1B-B1D56C7404F6}"/>
              </a:ext>
            </a:extLst>
          </p:cNvPr>
          <p:cNvPicPr>
            <a:picLocks noChangeAspect="1"/>
          </p:cNvPicPr>
          <p:nvPr/>
        </p:nvPicPr>
        <p:blipFill>
          <a:blip r:embed="rId3"/>
          <a:stretch>
            <a:fillRect/>
          </a:stretch>
        </p:blipFill>
        <p:spPr>
          <a:xfrm>
            <a:off x="7955313" y="340232"/>
            <a:ext cx="895477" cy="640800"/>
          </a:xfrm>
          <a:prstGeom prst="rect">
            <a:avLst/>
          </a:prstGeom>
        </p:spPr>
      </p:pic>
      <p:sp>
        <p:nvSpPr>
          <p:cNvPr id="2" name="TextBox 1">
            <a:extLst>
              <a:ext uri="{FF2B5EF4-FFF2-40B4-BE49-F238E27FC236}">
                <a16:creationId xmlns:a16="http://schemas.microsoft.com/office/drawing/2014/main" id="{67531387-AE19-B3E1-03A8-5254F4F47D22}"/>
              </a:ext>
            </a:extLst>
          </p:cNvPr>
          <p:cNvSpPr txBox="1"/>
          <p:nvPr/>
        </p:nvSpPr>
        <p:spPr>
          <a:xfrm>
            <a:off x="589627" y="1059512"/>
            <a:ext cx="7770779" cy="5216813"/>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GB" dirty="0"/>
              <a:t>The </a:t>
            </a:r>
            <a:r>
              <a:rPr lang="en-GB" b="1" dirty="0"/>
              <a:t>national guidance continues to increasingly support the approach </a:t>
            </a:r>
            <a:r>
              <a:rPr lang="en-GB" dirty="0"/>
              <a:t>of having resource through Alliances to support and deliver improvement work and asks Alliances to develop resources for this. </a:t>
            </a:r>
          </a:p>
          <a:p>
            <a:pPr marL="285750" indent="-285750">
              <a:lnSpc>
                <a:spcPct val="150000"/>
              </a:lnSpc>
              <a:buFont typeface="Arial" panose="020B0604020202020204" pitchFamily="34" charset="0"/>
              <a:buChar char="•"/>
            </a:pPr>
            <a:r>
              <a:rPr lang="en-GB" dirty="0"/>
              <a:t>The National Cancer Programme Planning Pack for 23/24 states:</a:t>
            </a:r>
          </a:p>
          <a:p>
            <a:pPr marL="285750" indent="-285750">
              <a:lnSpc>
                <a:spcPct val="150000"/>
              </a:lnSpc>
              <a:buFont typeface="Arial" panose="020B0604020202020204" pitchFamily="34" charset="0"/>
              <a:buChar char="•"/>
            </a:pPr>
            <a:endParaRPr lang="en-GB" dirty="0"/>
          </a:p>
          <a:p>
            <a:pPr algn="ctr" rtl="0" fontAlgn="base"/>
            <a:r>
              <a:rPr lang="en-GB" sz="1800" b="0" i="1" u="none" strike="noStrike" dirty="0">
                <a:solidFill>
                  <a:schemeClr val="tx2">
                    <a:lumMod val="60000"/>
                    <a:lumOff val="40000"/>
                  </a:schemeClr>
                </a:solidFill>
                <a:effectLst/>
              </a:rPr>
              <a:t>‘Alliances should also have the </a:t>
            </a:r>
            <a:r>
              <a:rPr lang="en-GB" sz="1800" b="1" i="1" u="none" strike="noStrike" dirty="0">
                <a:solidFill>
                  <a:schemeClr val="tx2">
                    <a:lumMod val="60000"/>
                    <a:lumOff val="40000"/>
                  </a:schemeClr>
                </a:solidFill>
                <a:effectLst/>
              </a:rPr>
              <a:t>relevant expertise to directly support systems/providers</a:t>
            </a:r>
            <a:r>
              <a:rPr lang="en-GB" sz="1800" b="0" i="1" u="none" strike="noStrike" dirty="0">
                <a:solidFill>
                  <a:schemeClr val="tx2">
                    <a:lumMod val="60000"/>
                    <a:lumOff val="40000"/>
                  </a:schemeClr>
                </a:solidFill>
                <a:effectLst/>
              </a:rPr>
              <a:t> in understanding the drivers affecting performance and be able to offer hands on management support. This should include </a:t>
            </a:r>
            <a:r>
              <a:rPr lang="en-GB" sz="1800" b="1" i="1" u="none" strike="noStrike" dirty="0">
                <a:solidFill>
                  <a:schemeClr val="tx2">
                    <a:lumMod val="60000"/>
                    <a:lumOff val="40000"/>
                  </a:schemeClr>
                </a:solidFill>
                <a:effectLst/>
              </a:rPr>
              <a:t>practical support </a:t>
            </a:r>
            <a:r>
              <a:rPr lang="en-GB" sz="1800" b="0" i="1" u="none" strike="noStrike" dirty="0">
                <a:solidFill>
                  <a:schemeClr val="tx2">
                    <a:lumMod val="60000"/>
                    <a:lumOff val="40000"/>
                  </a:schemeClr>
                </a:solidFill>
                <a:effectLst/>
              </a:rPr>
              <a:t>and advice to trusts on the management of Cancer PTLs, including </a:t>
            </a:r>
            <a:r>
              <a:rPr lang="en-GB" sz="1800" b="1" i="1" u="none" strike="noStrike" dirty="0">
                <a:solidFill>
                  <a:schemeClr val="tx2">
                    <a:lumMod val="60000"/>
                    <a:lumOff val="40000"/>
                  </a:schemeClr>
                </a:solidFill>
                <a:effectLst/>
              </a:rPr>
              <a:t>sharing of best practice and facilitating peer review </a:t>
            </a:r>
            <a:r>
              <a:rPr lang="en-GB" sz="1800" b="0" i="1" u="none" strike="noStrike" dirty="0">
                <a:solidFill>
                  <a:schemeClr val="tx2">
                    <a:lumMod val="60000"/>
                    <a:lumOff val="40000"/>
                  </a:schemeClr>
                </a:solidFill>
                <a:effectLst/>
              </a:rPr>
              <a:t>of services to identify improvements. Where this capability does not already exist, Cancer Alliances should develop it over the course of 2023/24.’</a:t>
            </a:r>
            <a:r>
              <a:rPr lang="en-GB" sz="1800" b="0" i="0" u="none" strike="noStrike" dirty="0">
                <a:solidFill>
                  <a:srgbClr val="000000"/>
                </a:solidFill>
                <a:effectLst/>
              </a:rPr>
              <a:t> </a:t>
            </a:r>
            <a:r>
              <a:rPr lang="en-GB" sz="1800" b="0" i="0" u="none" strike="noStrike" dirty="0">
                <a:solidFill>
                  <a:srgbClr val="000000"/>
                </a:solidFill>
                <a:effectLst/>
                <a:latin typeface="Arial" panose="020B0604020202020204" pitchFamily="34" charset="0"/>
              </a:rPr>
              <a:t>       </a:t>
            </a:r>
            <a:r>
              <a:rPr lang="en-GB" sz="1800" b="0" i="0" dirty="0">
                <a:solidFill>
                  <a:srgbClr val="000000"/>
                </a:solidFill>
                <a:effectLst/>
                <a:latin typeface="Arial" panose="020B0604020202020204" pitchFamily="34" charset="0"/>
              </a:rPr>
              <a:t>​</a:t>
            </a:r>
            <a:r>
              <a:rPr lang="en-GB" sz="1800" b="0" i="0" u="none" strike="noStrike" dirty="0">
                <a:solidFill>
                  <a:srgbClr val="000000"/>
                </a:solidFill>
                <a:effectLst/>
                <a:latin typeface="Arial" panose="020B0604020202020204" pitchFamily="34" charset="0"/>
              </a:rPr>
              <a:t>          </a:t>
            </a:r>
            <a:r>
              <a:rPr lang="en-GB" sz="1800" b="0" i="0" dirty="0">
                <a:solidFill>
                  <a:srgbClr val="000000"/>
                </a:solidFill>
                <a:effectLst/>
                <a:latin typeface="Arial" panose="020B0604020202020204" pitchFamily="34" charset="0"/>
              </a:rPr>
              <a:t>​</a:t>
            </a:r>
            <a:r>
              <a:rPr lang="en-GB" sz="1800" b="0" i="0" u="none" strike="noStrike" dirty="0">
                <a:solidFill>
                  <a:srgbClr val="000000"/>
                </a:solidFill>
                <a:effectLst/>
                <a:latin typeface="Arial" panose="020B0604020202020204" pitchFamily="34" charset="0"/>
              </a:rPr>
              <a:t>                                 </a:t>
            </a:r>
            <a:r>
              <a:rPr lang="en-GB" sz="1800" b="0" i="0" dirty="0">
                <a:solidFill>
                  <a:srgbClr val="000000"/>
                </a:solidFill>
                <a:effectLst/>
                <a:latin typeface="Arial" panose="020B0604020202020204" pitchFamily="34" charset="0"/>
              </a:rPr>
              <a:t>​</a:t>
            </a:r>
            <a:endParaRPr lang="en-GB" b="0" i="0" dirty="0">
              <a:solidFill>
                <a:srgbClr val="000000"/>
              </a:solidFill>
              <a:effectLst/>
              <a:latin typeface="Arial" panose="020B0604020202020204" pitchFamily="34" charset="0"/>
            </a:endParaRPr>
          </a:p>
          <a:p>
            <a:pPr algn="l" rtl="0" fontAlgn="base"/>
            <a:r>
              <a:rPr lang="en-GB" sz="1800" b="0" i="0" u="none" strike="noStrike" dirty="0">
                <a:solidFill>
                  <a:srgbClr val="000000"/>
                </a:solidFill>
                <a:effectLst/>
                <a:latin typeface="Arial" panose="020B0604020202020204" pitchFamily="34" charset="0"/>
              </a:rPr>
              <a:t> </a:t>
            </a:r>
            <a:r>
              <a:rPr lang="en-GB" sz="1800" b="0" i="0" dirty="0">
                <a:solidFill>
                  <a:srgbClr val="000000"/>
                </a:solidFill>
                <a:effectLst/>
                <a:latin typeface="Arial" panose="020B0604020202020204" pitchFamily="34" charset="0"/>
              </a:rPr>
              <a:t>​</a:t>
            </a:r>
            <a:endParaRPr lang="en-GB" b="0" i="0" dirty="0">
              <a:solidFill>
                <a:srgbClr val="000000"/>
              </a:solidFill>
              <a:effectLst/>
              <a:latin typeface="Arial" panose="020B0604020202020204" pitchFamily="34" charset="0"/>
            </a:endParaRPr>
          </a:p>
          <a:p>
            <a:pPr marL="285750" indent="-285750">
              <a:buFont typeface="Arial" panose="020B0604020202020204" pitchFamily="34" charset="0"/>
              <a:buChar char="•"/>
            </a:pPr>
            <a:r>
              <a:rPr lang="en-GB" dirty="0"/>
              <a:t>Regionally and nationally Alliances in response are moving towards developing roles and teams to provide service improvement input and support across their systems and providers.</a:t>
            </a:r>
          </a:p>
        </p:txBody>
      </p:sp>
    </p:spTree>
    <p:extLst>
      <p:ext uri="{BB962C8B-B14F-4D97-AF65-F5344CB8AC3E}">
        <p14:creationId xmlns:p14="http://schemas.microsoft.com/office/powerpoint/2010/main" val="28555253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19200" y="274638"/>
            <a:ext cx="6511636" cy="771988"/>
          </a:xfrm>
        </p:spPr>
        <p:txBody>
          <a:bodyPr>
            <a:normAutofit/>
          </a:bodyPr>
          <a:lstStyle/>
          <a:p>
            <a:r>
              <a:rPr lang="en-GB" sz="3200" dirty="0">
                <a:cs typeface="Arial" panose="020B0604020202020204" pitchFamily="34" charset="0"/>
              </a:rPr>
              <a:t>Provider Feedback</a:t>
            </a:r>
          </a:p>
        </p:txBody>
      </p:sp>
      <p:sp>
        <p:nvSpPr>
          <p:cNvPr id="6" name="Rectangle 5"/>
          <p:cNvSpPr/>
          <p:nvPr/>
        </p:nvSpPr>
        <p:spPr>
          <a:xfrm>
            <a:off x="412638" y="1490704"/>
            <a:ext cx="8124759" cy="1200329"/>
          </a:xfrm>
          <a:prstGeom prst="rect">
            <a:avLst/>
          </a:prstGeom>
        </p:spPr>
        <p:txBody>
          <a:bodyPr wrap="square">
            <a:spAutoFit/>
          </a:bodyPr>
          <a:lstStyle/>
          <a:p>
            <a:pPr>
              <a:buNone/>
            </a:pPr>
            <a:endParaRPr lang="en-GB" sz="2400" b="1" dirty="0"/>
          </a:p>
          <a:p>
            <a:endParaRPr lang="en-GB" sz="2200" dirty="0"/>
          </a:p>
          <a:p>
            <a:endParaRPr lang="en-GB" sz="2600" b="1"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3209" y="273600"/>
            <a:ext cx="756000" cy="756000"/>
          </a:xfrm>
          <a:prstGeom prst="rect">
            <a:avLst/>
          </a:prstGeom>
        </p:spPr>
      </p:pic>
      <p:pic>
        <p:nvPicPr>
          <p:cNvPr id="5" name="Picture 4">
            <a:extLst>
              <a:ext uri="{FF2B5EF4-FFF2-40B4-BE49-F238E27FC236}">
                <a16:creationId xmlns:a16="http://schemas.microsoft.com/office/drawing/2014/main" id="{AE35B4E2-D794-42C1-9C1B-B1D56C7404F6}"/>
              </a:ext>
            </a:extLst>
          </p:cNvPr>
          <p:cNvPicPr>
            <a:picLocks noChangeAspect="1"/>
          </p:cNvPicPr>
          <p:nvPr/>
        </p:nvPicPr>
        <p:blipFill>
          <a:blip r:embed="rId3"/>
          <a:stretch>
            <a:fillRect/>
          </a:stretch>
        </p:blipFill>
        <p:spPr>
          <a:xfrm>
            <a:off x="7955313" y="340232"/>
            <a:ext cx="895477" cy="640800"/>
          </a:xfrm>
          <a:prstGeom prst="rect">
            <a:avLst/>
          </a:prstGeom>
        </p:spPr>
      </p:pic>
      <p:sp>
        <p:nvSpPr>
          <p:cNvPr id="4" name="TextBox 1">
            <a:extLst>
              <a:ext uri="{FF2B5EF4-FFF2-40B4-BE49-F238E27FC236}">
                <a16:creationId xmlns:a16="http://schemas.microsoft.com/office/drawing/2014/main" id="{4AA1BA1D-08AB-5994-4BC4-BFE7F689E3BB}"/>
              </a:ext>
            </a:extLst>
          </p:cNvPr>
          <p:cNvSpPr txBox="1"/>
          <p:nvPr/>
        </p:nvSpPr>
        <p:spPr>
          <a:xfrm>
            <a:off x="412638" y="1335971"/>
            <a:ext cx="8557580" cy="480131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dirty="0"/>
              <a:t>‘Excellent project support. Made a tangible difference to what we were able to deliver. A great resource’</a:t>
            </a:r>
          </a:p>
          <a:p>
            <a:endParaRPr lang="en-GB" dirty="0"/>
          </a:p>
          <a:p>
            <a:r>
              <a:rPr lang="en-GB" dirty="0"/>
              <a:t>‘There are teams within partner organisations that are often better placed to manage projects than we are ourselves. They hold all the skills and may have a time resource when we are challenged. Allowing and encouraging this shared working can be beneficial to the project and patients.’</a:t>
            </a:r>
          </a:p>
          <a:p>
            <a:endParaRPr lang="en-GB" dirty="0"/>
          </a:p>
          <a:p>
            <a:r>
              <a:rPr lang="en-GB" dirty="0"/>
              <a:t>‘Support has been provided to, chair the meetings, ensure momentum and offer further support to the QI bundle. This has been additionally beneficial as it has moderated behaviours within the group to enable discussion to remain on-topic and a more positive outcome. …. Has prepared for all the meetings, followed up on actions, and ensured the project had clear objectives maintained throughout. I am very grateful for this.’</a:t>
            </a:r>
          </a:p>
          <a:p>
            <a:endParaRPr lang="en-GB" dirty="0"/>
          </a:p>
          <a:p>
            <a:r>
              <a:rPr lang="en-GB" dirty="0"/>
              <a:t>‘</a:t>
            </a:r>
            <a:r>
              <a:rPr lang="en-GB" sz="1800" dirty="0">
                <a:effectLst/>
                <a:latin typeface="Calibri" panose="020F0502020204030204" pitchFamily="34" charset="0"/>
                <a:ea typeface="Times New Roman" panose="02020603050405020304" pitchFamily="18" charset="0"/>
              </a:rPr>
              <a:t>Gynae work has been positive and helpful. Good project management support, just sometimes challenging when all of the actions for delivery still come back to the operational teams.’</a:t>
            </a:r>
          </a:p>
        </p:txBody>
      </p:sp>
    </p:spTree>
    <p:extLst>
      <p:ext uri="{BB962C8B-B14F-4D97-AF65-F5344CB8AC3E}">
        <p14:creationId xmlns:p14="http://schemas.microsoft.com/office/powerpoint/2010/main" val="9838889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19200" y="274638"/>
            <a:ext cx="6511636" cy="771988"/>
          </a:xfrm>
        </p:spPr>
        <p:txBody>
          <a:bodyPr>
            <a:normAutofit/>
          </a:bodyPr>
          <a:lstStyle/>
          <a:p>
            <a:r>
              <a:rPr lang="en-GB" sz="3200" dirty="0">
                <a:cs typeface="Arial" panose="020B0604020202020204" pitchFamily="34" charset="0"/>
              </a:rPr>
              <a:t>Proposal</a:t>
            </a:r>
          </a:p>
        </p:txBody>
      </p:sp>
      <p:sp>
        <p:nvSpPr>
          <p:cNvPr id="6" name="Rectangle 5"/>
          <p:cNvSpPr/>
          <p:nvPr/>
        </p:nvSpPr>
        <p:spPr>
          <a:xfrm>
            <a:off x="412638" y="1490704"/>
            <a:ext cx="8124759" cy="1200329"/>
          </a:xfrm>
          <a:prstGeom prst="rect">
            <a:avLst/>
          </a:prstGeom>
        </p:spPr>
        <p:txBody>
          <a:bodyPr wrap="square">
            <a:spAutoFit/>
          </a:bodyPr>
          <a:lstStyle/>
          <a:p>
            <a:pPr>
              <a:buNone/>
            </a:pPr>
            <a:endParaRPr lang="en-GB" sz="2400" b="1" dirty="0"/>
          </a:p>
          <a:p>
            <a:endParaRPr lang="en-GB" sz="2200" dirty="0"/>
          </a:p>
          <a:p>
            <a:endParaRPr lang="en-GB" sz="2600" b="1"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3209" y="273600"/>
            <a:ext cx="756000" cy="756000"/>
          </a:xfrm>
          <a:prstGeom prst="rect">
            <a:avLst/>
          </a:prstGeom>
        </p:spPr>
      </p:pic>
      <p:pic>
        <p:nvPicPr>
          <p:cNvPr id="5" name="Picture 4">
            <a:extLst>
              <a:ext uri="{FF2B5EF4-FFF2-40B4-BE49-F238E27FC236}">
                <a16:creationId xmlns:a16="http://schemas.microsoft.com/office/drawing/2014/main" id="{AE35B4E2-D794-42C1-9C1B-B1D56C7404F6}"/>
              </a:ext>
            </a:extLst>
          </p:cNvPr>
          <p:cNvPicPr>
            <a:picLocks noChangeAspect="1"/>
          </p:cNvPicPr>
          <p:nvPr/>
        </p:nvPicPr>
        <p:blipFill>
          <a:blip r:embed="rId3"/>
          <a:stretch>
            <a:fillRect/>
          </a:stretch>
        </p:blipFill>
        <p:spPr>
          <a:xfrm>
            <a:off x="7955313" y="340232"/>
            <a:ext cx="895477" cy="640800"/>
          </a:xfrm>
          <a:prstGeom prst="rect">
            <a:avLst/>
          </a:prstGeom>
        </p:spPr>
      </p:pic>
      <p:sp>
        <p:nvSpPr>
          <p:cNvPr id="2" name="TextBox 1">
            <a:extLst>
              <a:ext uri="{FF2B5EF4-FFF2-40B4-BE49-F238E27FC236}">
                <a16:creationId xmlns:a16="http://schemas.microsoft.com/office/drawing/2014/main" id="{67531387-AE19-B3E1-03A8-5254F4F47D22}"/>
              </a:ext>
            </a:extLst>
          </p:cNvPr>
          <p:cNvSpPr txBox="1"/>
          <p:nvPr/>
        </p:nvSpPr>
        <p:spPr>
          <a:xfrm>
            <a:off x="412638" y="1371196"/>
            <a:ext cx="7770779" cy="4770537"/>
          </a:xfrm>
          <a:prstGeom prst="rect">
            <a:avLst/>
          </a:prstGeom>
          <a:noFill/>
        </p:spPr>
        <p:txBody>
          <a:bodyPr wrap="square" rtlCol="0">
            <a:spAutoFit/>
          </a:bodyPr>
          <a:lstStyle/>
          <a:p>
            <a:pPr marL="285750" indent="-285750">
              <a:buFont typeface="Arial" panose="020B0604020202020204" pitchFamily="34" charset="0"/>
              <a:buChar char="•"/>
            </a:pPr>
            <a:r>
              <a:rPr lang="en-GB" sz="1600" dirty="0"/>
              <a:t>A pan Wessex Service Improvement Team to be recruited on a permanent basis to support Trusts across Dorset and Hampshire &amp; IOW.</a:t>
            </a:r>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r>
              <a:rPr lang="en-GB" sz="1600" dirty="0"/>
              <a:t>To reconfigure current temporary roles and recruit to a permanent team comprised of:</a:t>
            </a:r>
          </a:p>
          <a:p>
            <a:pPr marL="742950" lvl="1" indent="-285750">
              <a:buFont typeface="Arial" panose="020B0604020202020204" pitchFamily="34" charset="0"/>
              <a:buChar char="•"/>
            </a:pPr>
            <a:r>
              <a:rPr lang="en-GB" sz="1600" dirty="0"/>
              <a:t>2 x B8a Programme Managers (£128,618)</a:t>
            </a:r>
          </a:p>
          <a:p>
            <a:pPr marL="742950" lvl="1" indent="-285750">
              <a:buFont typeface="Arial" panose="020B0604020202020204" pitchFamily="34" charset="0"/>
              <a:buChar char="•"/>
            </a:pPr>
            <a:r>
              <a:rPr lang="en-GB" sz="1600" dirty="0"/>
              <a:t>3 x B7 Project Managers (£173,796)</a:t>
            </a:r>
          </a:p>
          <a:p>
            <a:pPr marL="742950" lvl="1" indent="-285750">
              <a:buFont typeface="Arial" panose="020B0604020202020204" pitchFamily="34" charset="0"/>
              <a:buChar char="•"/>
            </a:pPr>
            <a:r>
              <a:rPr lang="en-GB" sz="1600" dirty="0"/>
              <a:t>1 x B6 Project Support (£46,806)</a:t>
            </a:r>
          </a:p>
          <a:p>
            <a:pPr marL="742950" lvl="1" indent="-285750">
              <a:buFont typeface="Arial" panose="020B0604020202020204" pitchFamily="34" charset="0"/>
              <a:buChar char="•"/>
            </a:pPr>
            <a:r>
              <a:rPr lang="en-GB" sz="1600" dirty="0"/>
              <a:t>Total investment required annually*: £349,220</a:t>
            </a:r>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r>
              <a:rPr lang="en-GB" sz="1600" dirty="0"/>
              <a:t>This will provide one central improvement team allowing further adoption of consistent methodologies, approaches and reporting, as well as greater opportunities for collaboration and sharing of best practice. </a:t>
            </a:r>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r>
              <a:rPr lang="en-GB" sz="1600" dirty="0"/>
              <a:t>This proposal would allow scope to offer support into all 6 acute provider pathways and to cover multiple tumour sites throughout a years planning.</a:t>
            </a:r>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r>
              <a:rPr lang="en-GB" sz="1600" dirty="0"/>
              <a:t>Resourcing is reflective of locally identified need to support planning and implementation alongside providers and also in response to national planning ask that Alliances configure themselves to be able to provide this. </a:t>
            </a:r>
          </a:p>
        </p:txBody>
      </p:sp>
      <p:sp>
        <p:nvSpPr>
          <p:cNvPr id="4" name="TextBox 3">
            <a:extLst>
              <a:ext uri="{FF2B5EF4-FFF2-40B4-BE49-F238E27FC236}">
                <a16:creationId xmlns:a16="http://schemas.microsoft.com/office/drawing/2014/main" id="{A6457554-25CD-62AE-ADED-65F19A0D4775}"/>
              </a:ext>
            </a:extLst>
          </p:cNvPr>
          <p:cNvSpPr txBox="1"/>
          <p:nvPr/>
        </p:nvSpPr>
        <p:spPr>
          <a:xfrm>
            <a:off x="176133" y="6428509"/>
            <a:ext cx="8361264" cy="276999"/>
          </a:xfrm>
          <a:prstGeom prst="rect">
            <a:avLst/>
          </a:prstGeom>
          <a:noFill/>
        </p:spPr>
        <p:txBody>
          <a:bodyPr wrap="square" rtlCol="0">
            <a:spAutoFit/>
          </a:bodyPr>
          <a:lstStyle/>
          <a:p>
            <a:r>
              <a:rPr lang="en-GB" sz="1200" dirty="0"/>
              <a:t>*Costs based on 23/24 pay scales at mid-point including on costs</a:t>
            </a:r>
          </a:p>
        </p:txBody>
      </p:sp>
    </p:spTree>
    <p:extLst>
      <p:ext uri="{BB962C8B-B14F-4D97-AF65-F5344CB8AC3E}">
        <p14:creationId xmlns:p14="http://schemas.microsoft.com/office/powerpoint/2010/main" val="22135958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19200" y="274638"/>
            <a:ext cx="6511636" cy="771988"/>
          </a:xfrm>
        </p:spPr>
        <p:txBody>
          <a:bodyPr>
            <a:normAutofit/>
          </a:bodyPr>
          <a:lstStyle/>
          <a:p>
            <a:r>
              <a:rPr lang="en-GB" sz="3200" dirty="0">
                <a:cs typeface="Arial" panose="020B0604020202020204" pitchFamily="34" charset="0"/>
              </a:rPr>
              <a:t>Recommendation</a:t>
            </a:r>
          </a:p>
        </p:txBody>
      </p:sp>
      <p:sp>
        <p:nvSpPr>
          <p:cNvPr id="6" name="Rectangle 5"/>
          <p:cNvSpPr/>
          <p:nvPr/>
        </p:nvSpPr>
        <p:spPr>
          <a:xfrm>
            <a:off x="412638" y="1490704"/>
            <a:ext cx="8124759" cy="1200329"/>
          </a:xfrm>
          <a:prstGeom prst="rect">
            <a:avLst/>
          </a:prstGeom>
        </p:spPr>
        <p:txBody>
          <a:bodyPr wrap="square">
            <a:spAutoFit/>
          </a:bodyPr>
          <a:lstStyle/>
          <a:p>
            <a:pPr>
              <a:buNone/>
            </a:pPr>
            <a:endParaRPr lang="en-GB" sz="2400" b="1" dirty="0"/>
          </a:p>
          <a:p>
            <a:endParaRPr lang="en-GB" sz="2200" dirty="0"/>
          </a:p>
          <a:p>
            <a:endParaRPr lang="en-GB" sz="2600" b="1"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3209" y="273600"/>
            <a:ext cx="756000" cy="756000"/>
          </a:xfrm>
          <a:prstGeom prst="rect">
            <a:avLst/>
          </a:prstGeom>
        </p:spPr>
      </p:pic>
      <p:pic>
        <p:nvPicPr>
          <p:cNvPr id="5" name="Picture 4">
            <a:extLst>
              <a:ext uri="{FF2B5EF4-FFF2-40B4-BE49-F238E27FC236}">
                <a16:creationId xmlns:a16="http://schemas.microsoft.com/office/drawing/2014/main" id="{AE35B4E2-D794-42C1-9C1B-B1D56C7404F6}"/>
              </a:ext>
            </a:extLst>
          </p:cNvPr>
          <p:cNvPicPr>
            <a:picLocks noChangeAspect="1"/>
          </p:cNvPicPr>
          <p:nvPr/>
        </p:nvPicPr>
        <p:blipFill>
          <a:blip r:embed="rId3"/>
          <a:stretch>
            <a:fillRect/>
          </a:stretch>
        </p:blipFill>
        <p:spPr>
          <a:xfrm>
            <a:off x="7955313" y="340232"/>
            <a:ext cx="895477" cy="640800"/>
          </a:xfrm>
          <a:prstGeom prst="rect">
            <a:avLst/>
          </a:prstGeom>
        </p:spPr>
      </p:pic>
      <p:sp>
        <p:nvSpPr>
          <p:cNvPr id="2" name="TextBox 1">
            <a:extLst>
              <a:ext uri="{FF2B5EF4-FFF2-40B4-BE49-F238E27FC236}">
                <a16:creationId xmlns:a16="http://schemas.microsoft.com/office/drawing/2014/main" id="{67531387-AE19-B3E1-03A8-5254F4F47D22}"/>
              </a:ext>
            </a:extLst>
          </p:cNvPr>
          <p:cNvSpPr txBox="1"/>
          <p:nvPr/>
        </p:nvSpPr>
        <p:spPr>
          <a:xfrm>
            <a:off x="589626" y="3019244"/>
            <a:ext cx="7770779" cy="2750112"/>
          </a:xfrm>
          <a:prstGeom prst="rect">
            <a:avLst/>
          </a:prstGeom>
          <a:noFill/>
        </p:spPr>
        <p:txBody>
          <a:bodyPr wrap="square" rtlCol="0">
            <a:spAutoFit/>
          </a:bodyPr>
          <a:lstStyle/>
          <a:p>
            <a:pPr>
              <a:lnSpc>
                <a:spcPct val="250000"/>
              </a:lnSpc>
              <a:spcAft>
                <a:spcPts val="0"/>
              </a:spcAft>
            </a:pPr>
            <a:r>
              <a:rPr lang="en-GB" sz="1800" b="1" dirty="0">
                <a:solidFill>
                  <a:schemeClr val="tx1"/>
                </a:solidFill>
                <a:effectLst/>
                <a:ea typeface="Times New Roman" panose="02020603050405020304" pitchFamily="18" charset="0"/>
              </a:rPr>
              <a:t>It is recommended that the Board agree:</a:t>
            </a:r>
          </a:p>
          <a:p>
            <a:pPr marL="228600" indent="-228600">
              <a:lnSpc>
                <a:spcPct val="250000"/>
              </a:lnSpc>
              <a:spcAft>
                <a:spcPts val="0"/>
              </a:spcAft>
              <a:buFont typeface="+mj-lt"/>
              <a:buAutoNum type="arabicPeriod"/>
            </a:pPr>
            <a:r>
              <a:rPr lang="en-GB" sz="1800" b="1" dirty="0">
                <a:solidFill>
                  <a:schemeClr val="tx1"/>
                </a:solidFill>
                <a:effectLst/>
                <a:ea typeface="Times New Roman" panose="02020603050405020304" pitchFamily="18" charset="0"/>
              </a:rPr>
              <a:t>To put in place a permanent service improvement resource to enable the work required within the Faster Diagnosis Programme. </a:t>
            </a:r>
          </a:p>
          <a:p>
            <a:pPr marL="228600" indent="-228600">
              <a:lnSpc>
                <a:spcPct val="250000"/>
              </a:lnSpc>
              <a:spcAft>
                <a:spcPts val="0"/>
              </a:spcAft>
              <a:buFont typeface="+mj-lt"/>
              <a:buAutoNum type="arabicPeriod"/>
            </a:pPr>
            <a:r>
              <a:rPr lang="en-GB" sz="1800" b="1" dirty="0">
                <a:solidFill>
                  <a:schemeClr val="tx1"/>
                </a:solidFill>
                <a:effectLst/>
                <a:ea typeface="Times New Roman" panose="02020603050405020304" pitchFamily="18" charset="0"/>
              </a:rPr>
              <a:t>To endorse the approach outlined in the paper.</a:t>
            </a:r>
          </a:p>
        </p:txBody>
      </p:sp>
      <p:sp>
        <p:nvSpPr>
          <p:cNvPr id="4" name="TextBox 3">
            <a:extLst>
              <a:ext uri="{FF2B5EF4-FFF2-40B4-BE49-F238E27FC236}">
                <a16:creationId xmlns:a16="http://schemas.microsoft.com/office/drawing/2014/main" id="{1C314521-E670-2296-37AF-C0CD5F4AFACC}"/>
              </a:ext>
            </a:extLst>
          </p:cNvPr>
          <p:cNvSpPr txBox="1"/>
          <p:nvPr/>
        </p:nvSpPr>
        <p:spPr>
          <a:xfrm>
            <a:off x="589627" y="1352204"/>
            <a:ext cx="7770779" cy="1295868"/>
          </a:xfrm>
          <a:prstGeom prst="rect">
            <a:avLst/>
          </a:prstGeom>
          <a:noFill/>
        </p:spPr>
        <p:txBody>
          <a:bodyPr wrap="square" rtlCol="0">
            <a:spAutoFit/>
          </a:bodyPr>
          <a:lstStyle/>
          <a:p>
            <a:pPr>
              <a:lnSpc>
                <a:spcPct val="150000"/>
              </a:lnSpc>
            </a:pPr>
            <a:r>
              <a:rPr lang="en-GB" dirty="0"/>
              <a:t>Total funding ask £349,220, recurrent</a:t>
            </a:r>
          </a:p>
          <a:p>
            <a:pPr>
              <a:lnSpc>
                <a:spcPct val="150000"/>
              </a:lnSpc>
            </a:pPr>
            <a:r>
              <a:rPr lang="en-GB" dirty="0"/>
              <a:t>This would be drawn from the Faster Diagnosis Programme budget allocation</a:t>
            </a:r>
          </a:p>
          <a:p>
            <a:pPr marL="285750" indent="-285750">
              <a:lnSpc>
                <a:spcPct val="150000"/>
              </a:lnSpc>
              <a:buFont typeface="Arial" panose="020B0604020202020204" pitchFamily="34" charset="0"/>
              <a:buChar char="•"/>
            </a:pPr>
            <a:endParaRPr lang="en-GB" dirty="0">
              <a:highlight>
                <a:srgbClr val="FFFF00"/>
              </a:highlight>
            </a:endParaRPr>
          </a:p>
        </p:txBody>
      </p:sp>
    </p:spTree>
    <p:extLst>
      <p:ext uri="{BB962C8B-B14F-4D97-AF65-F5344CB8AC3E}">
        <p14:creationId xmlns:p14="http://schemas.microsoft.com/office/powerpoint/2010/main" val="707906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928914" y="1018755"/>
            <a:ext cx="8124759" cy="1200329"/>
          </a:xfrm>
          <a:prstGeom prst="rect">
            <a:avLst/>
          </a:prstGeom>
        </p:spPr>
        <p:txBody>
          <a:bodyPr wrap="square">
            <a:spAutoFit/>
          </a:bodyPr>
          <a:lstStyle/>
          <a:p>
            <a:pPr>
              <a:buNone/>
            </a:pPr>
            <a:endParaRPr lang="en-GB" sz="2400" b="1" dirty="0"/>
          </a:p>
          <a:p>
            <a:endParaRPr lang="en-GB" sz="2200" dirty="0"/>
          </a:p>
          <a:p>
            <a:endParaRPr lang="en-GB" sz="2600" b="1"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7723" y="107384"/>
            <a:ext cx="560957" cy="560957"/>
          </a:xfrm>
          <a:prstGeom prst="rect">
            <a:avLst/>
          </a:prstGeom>
        </p:spPr>
      </p:pic>
      <p:pic>
        <p:nvPicPr>
          <p:cNvPr id="5" name="Picture 4">
            <a:extLst>
              <a:ext uri="{FF2B5EF4-FFF2-40B4-BE49-F238E27FC236}">
                <a16:creationId xmlns:a16="http://schemas.microsoft.com/office/drawing/2014/main" id="{AE35B4E2-D794-42C1-9C1B-B1D56C7404F6}"/>
              </a:ext>
            </a:extLst>
          </p:cNvPr>
          <p:cNvPicPr>
            <a:picLocks noChangeAspect="1"/>
          </p:cNvPicPr>
          <p:nvPr/>
        </p:nvPicPr>
        <p:blipFill>
          <a:blip r:embed="rId3"/>
          <a:stretch>
            <a:fillRect/>
          </a:stretch>
        </p:blipFill>
        <p:spPr>
          <a:xfrm>
            <a:off x="8206740" y="88793"/>
            <a:ext cx="728597" cy="521381"/>
          </a:xfrm>
          <a:prstGeom prst="rect">
            <a:avLst/>
          </a:prstGeom>
        </p:spPr>
      </p:pic>
      <p:graphicFrame>
        <p:nvGraphicFramePr>
          <p:cNvPr id="7" name="Table 6">
            <a:extLst>
              <a:ext uri="{FF2B5EF4-FFF2-40B4-BE49-F238E27FC236}">
                <a16:creationId xmlns:a16="http://schemas.microsoft.com/office/drawing/2014/main" id="{9896D853-04BB-4280-99E7-08824D41655B}"/>
              </a:ext>
            </a:extLst>
          </p:cNvPr>
          <p:cNvGraphicFramePr>
            <a:graphicFrameLocks noGrp="1"/>
          </p:cNvGraphicFramePr>
          <p:nvPr>
            <p:extLst>
              <p:ext uri="{D42A27DB-BD31-4B8C-83A1-F6EECF244321}">
                <p14:modId xmlns:p14="http://schemas.microsoft.com/office/powerpoint/2010/main" val="3798748573"/>
              </p:ext>
            </p:extLst>
          </p:nvPr>
        </p:nvGraphicFramePr>
        <p:xfrm>
          <a:off x="167640" y="906452"/>
          <a:ext cx="8808720" cy="5879497"/>
        </p:xfrm>
        <a:graphic>
          <a:graphicData uri="http://schemas.openxmlformats.org/drawingml/2006/table">
            <a:tbl>
              <a:tblPr firstRow="1" firstCol="1" bandRow="1"/>
              <a:tblGrid>
                <a:gridCol w="1908400">
                  <a:extLst>
                    <a:ext uri="{9D8B030D-6E8A-4147-A177-3AD203B41FA5}">
                      <a16:colId xmlns:a16="http://schemas.microsoft.com/office/drawing/2014/main" val="1177286473"/>
                    </a:ext>
                  </a:extLst>
                </a:gridCol>
                <a:gridCol w="2369566">
                  <a:extLst>
                    <a:ext uri="{9D8B030D-6E8A-4147-A177-3AD203B41FA5}">
                      <a16:colId xmlns:a16="http://schemas.microsoft.com/office/drawing/2014/main" val="1984429424"/>
                    </a:ext>
                  </a:extLst>
                </a:gridCol>
                <a:gridCol w="953882">
                  <a:extLst>
                    <a:ext uri="{9D8B030D-6E8A-4147-A177-3AD203B41FA5}">
                      <a16:colId xmlns:a16="http://schemas.microsoft.com/office/drawing/2014/main" val="3339606795"/>
                    </a:ext>
                  </a:extLst>
                </a:gridCol>
                <a:gridCol w="1788922">
                  <a:extLst>
                    <a:ext uri="{9D8B030D-6E8A-4147-A177-3AD203B41FA5}">
                      <a16:colId xmlns:a16="http://schemas.microsoft.com/office/drawing/2014/main" val="2121423785"/>
                    </a:ext>
                  </a:extLst>
                </a:gridCol>
                <a:gridCol w="1787950">
                  <a:extLst>
                    <a:ext uri="{9D8B030D-6E8A-4147-A177-3AD203B41FA5}">
                      <a16:colId xmlns:a16="http://schemas.microsoft.com/office/drawing/2014/main" val="255463007"/>
                    </a:ext>
                  </a:extLst>
                </a:gridCol>
              </a:tblGrid>
              <a:tr h="234249">
                <a:tc gridSpan="5">
                  <a:txBody>
                    <a:bodyPr/>
                    <a:lstStyle/>
                    <a:p>
                      <a:pPr>
                        <a:spcAft>
                          <a:spcPts val="0"/>
                        </a:spcAft>
                      </a:pPr>
                      <a:r>
                        <a:rPr lang="en-GB" sz="1600" b="1" dirty="0">
                          <a:solidFill>
                            <a:schemeClr val="tx1"/>
                          </a:solidFill>
                          <a:effectLst/>
                          <a:latin typeface="Arial" panose="020B0604020202020204" pitchFamily="34" charset="0"/>
                          <a:ea typeface="Times New Roman" panose="02020603050405020304" pitchFamily="18" charset="0"/>
                        </a:rPr>
                        <a:t>Report to the Wessex Cancer Alliance Board</a:t>
                      </a:r>
                      <a:endParaRPr lang="en-GB" sz="1600" dirty="0">
                        <a:solidFill>
                          <a:schemeClr val="tx1"/>
                        </a:solidFill>
                        <a:effectLst/>
                        <a:latin typeface="Times New Roman" panose="02020603050405020304" pitchFamily="18" charset="0"/>
                        <a:ea typeface="Times New Roman" panose="02020603050405020304" pitchFamily="18" charset="0"/>
                      </a:endParaRPr>
                    </a:p>
                  </a:txBody>
                  <a:tcPr marL="24929" marR="24929" marT="12246" marB="1224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914412786"/>
                  </a:ext>
                </a:extLst>
              </a:tr>
              <a:tr h="170281">
                <a:tc>
                  <a:txBody>
                    <a:bodyPr/>
                    <a:lstStyle/>
                    <a:p>
                      <a:r>
                        <a:rPr lang="en-GB" sz="1200" b="1" dirty="0">
                          <a:solidFill>
                            <a:schemeClr val="tx1"/>
                          </a:solidFill>
                          <a:effectLst/>
                          <a:latin typeface="Arial" panose="020B0604020202020204" pitchFamily="34" charset="0"/>
                        </a:rPr>
                        <a:t>Title: </a:t>
                      </a:r>
                      <a:endParaRPr lang="en-GB" sz="1100" dirty="0">
                        <a:solidFill>
                          <a:schemeClr val="tx1"/>
                        </a:solidFill>
                        <a:effectLst/>
                        <a:latin typeface="Times New Roman" panose="02020603050405020304" pitchFamily="18" charset="0"/>
                      </a:endParaRPr>
                    </a:p>
                  </a:txBody>
                  <a:tcPr marL="24929" marR="24929" marT="12246" marB="1224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200" b="1" dirty="0">
                          <a:solidFill>
                            <a:schemeClr val="tx1"/>
                          </a:solidFill>
                          <a:effectLst/>
                          <a:latin typeface="Arial" panose="020B0604020202020204" pitchFamily="34" charset="0"/>
                          <a:cs typeface="Arial" panose="020B0604020202020204" pitchFamily="34" charset="0"/>
                        </a:rPr>
                        <a:t> </a:t>
                      </a:r>
                      <a:r>
                        <a:rPr lang="en-GB" sz="1200" dirty="0">
                          <a:solidFill>
                            <a:schemeClr val="tx1"/>
                          </a:solidFill>
                          <a:latin typeface="Arial" panose="020B0604020202020204" pitchFamily="34" charset="0"/>
                          <a:cs typeface="Arial" panose="020B0604020202020204" pitchFamily="34" charset="0"/>
                        </a:rPr>
                        <a:t>Review of Service Improvement Investment &amp; Future Recommendations</a:t>
                      </a:r>
                      <a:endParaRPr lang="en-GB" sz="1100" dirty="0">
                        <a:solidFill>
                          <a:schemeClr val="tx1"/>
                        </a:solidFill>
                        <a:latin typeface="Arial" panose="020B0604020202020204" pitchFamily="34" charset="0"/>
                        <a:cs typeface="Arial" panose="020B0604020202020204" pitchFamily="34" charset="0"/>
                      </a:endParaRPr>
                    </a:p>
                  </a:txBody>
                  <a:tcPr marL="24929" marR="24929" marT="12246" marB="1224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924362549"/>
                  </a:ext>
                </a:extLst>
              </a:tr>
              <a:tr h="170281">
                <a:tc>
                  <a:txBody>
                    <a:bodyPr/>
                    <a:lstStyle/>
                    <a:p>
                      <a:pPr>
                        <a:spcAft>
                          <a:spcPts val="0"/>
                        </a:spcAft>
                      </a:pPr>
                      <a:r>
                        <a:rPr lang="en-GB" sz="1200" b="1" dirty="0">
                          <a:solidFill>
                            <a:schemeClr val="tx1"/>
                          </a:solidFill>
                          <a:effectLst/>
                          <a:latin typeface="Arial" panose="020B0604020202020204" pitchFamily="34" charset="0"/>
                          <a:ea typeface="Times New Roman" panose="02020603050405020304" pitchFamily="18" charset="0"/>
                        </a:rPr>
                        <a:t>Sponsor</a:t>
                      </a:r>
                      <a:endParaRPr lang="en-GB" sz="1200" dirty="0">
                        <a:solidFill>
                          <a:schemeClr val="tx1"/>
                        </a:solidFill>
                        <a:effectLst/>
                        <a:latin typeface="Times New Roman" panose="02020603050405020304" pitchFamily="18" charset="0"/>
                        <a:ea typeface="Times New Roman" panose="02020603050405020304" pitchFamily="18" charset="0"/>
                      </a:endParaRPr>
                    </a:p>
                  </a:txBody>
                  <a:tcPr marL="24929" marR="24929" marT="12246" marB="1224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spcAft>
                          <a:spcPts val="0"/>
                        </a:spcAft>
                      </a:pPr>
                      <a:r>
                        <a:rPr lang="en-GB" sz="1200" b="1" dirty="0">
                          <a:solidFill>
                            <a:schemeClr val="tx1"/>
                          </a:solidFill>
                          <a:effectLst/>
                          <a:latin typeface="Arial" panose="020B0604020202020204" pitchFamily="34" charset="0"/>
                          <a:ea typeface="Times New Roman" panose="02020603050405020304" pitchFamily="18" charset="0"/>
                        </a:rPr>
                        <a:t> </a:t>
                      </a:r>
                      <a:r>
                        <a:rPr lang="en-GB" sz="1200" b="0" dirty="0">
                          <a:solidFill>
                            <a:schemeClr val="tx1"/>
                          </a:solidFill>
                          <a:effectLst/>
                          <a:latin typeface="Arial" panose="020B0604020202020204" pitchFamily="34" charset="0"/>
                          <a:ea typeface="Times New Roman" panose="02020603050405020304" pitchFamily="18" charset="0"/>
                        </a:rPr>
                        <a:t>Sally Rickard</a:t>
                      </a:r>
                      <a:endParaRPr lang="en-GB" sz="1200" dirty="0">
                        <a:solidFill>
                          <a:schemeClr val="tx1"/>
                        </a:solidFill>
                        <a:effectLst/>
                        <a:latin typeface="Times New Roman" panose="02020603050405020304" pitchFamily="18" charset="0"/>
                        <a:ea typeface="Times New Roman" panose="02020603050405020304" pitchFamily="18" charset="0"/>
                      </a:endParaRPr>
                    </a:p>
                  </a:txBody>
                  <a:tcPr marL="24929" marR="24929" marT="12246" marB="1224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724280381"/>
                  </a:ext>
                </a:extLst>
              </a:tr>
              <a:tr h="170281">
                <a:tc>
                  <a:txBody>
                    <a:bodyPr/>
                    <a:lstStyle/>
                    <a:p>
                      <a:pPr marL="0" algn="l" defTabSz="457200" rtl="0" eaLnBrk="1" latinLnBrk="0" hangingPunct="1">
                        <a:spcAft>
                          <a:spcPts val="0"/>
                        </a:spcAft>
                      </a:pPr>
                      <a:r>
                        <a:rPr lang="en-GB" sz="1200" b="1" kern="1200" dirty="0">
                          <a:solidFill>
                            <a:schemeClr val="tx1"/>
                          </a:solidFill>
                          <a:effectLst/>
                          <a:latin typeface="Arial" panose="020B0604020202020204" pitchFamily="34" charset="0"/>
                          <a:ea typeface="Times New Roman" panose="02020603050405020304" pitchFamily="18" charset="0"/>
                          <a:cs typeface="+mn-cs"/>
                        </a:rPr>
                        <a:t>Author</a:t>
                      </a:r>
                    </a:p>
                  </a:txBody>
                  <a:tcPr marL="24929" marR="24929" marT="12246" marB="1224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spcAft>
                          <a:spcPts val="0"/>
                        </a:spcAft>
                      </a:pPr>
                      <a:r>
                        <a:rPr lang="en-GB"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Kelly Spiller – Head of Faster Diagnosis </a:t>
                      </a:r>
                    </a:p>
                  </a:txBody>
                  <a:tcPr marL="24929" marR="24929" marT="12246" marB="1224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3"/>
                  </a:ext>
                </a:extLst>
              </a:tr>
              <a:tr h="170281">
                <a:tc>
                  <a:txBody>
                    <a:bodyPr/>
                    <a:lstStyle/>
                    <a:p>
                      <a:pPr marL="0" algn="l" defTabSz="914400" rtl="0" eaLnBrk="1" latinLnBrk="0" hangingPunct="1">
                        <a:spcAft>
                          <a:spcPts val="0"/>
                        </a:spcAft>
                      </a:pPr>
                      <a:r>
                        <a:rPr lang="en-GB" sz="1200" b="1" kern="1200" dirty="0">
                          <a:solidFill>
                            <a:schemeClr val="tx1"/>
                          </a:solidFill>
                          <a:effectLst/>
                          <a:latin typeface="Arial" panose="020B0604020202020204" pitchFamily="34" charset="0"/>
                          <a:ea typeface="Times New Roman" panose="02020603050405020304" pitchFamily="18" charset="0"/>
                          <a:cs typeface="+mn-cs"/>
                        </a:rPr>
                        <a:t>Date:</a:t>
                      </a:r>
                    </a:p>
                  </a:txBody>
                  <a:tcPr marL="24929" marR="24929" marT="12246" marB="1224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spcAft>
                          <a:spcPts val="0"/>
                        </a:spcAft>
                      </a:pPr>
                      <a:r>
                        <a:rPr lang="en-GB" sz="1200" b="1" dirty="0">
                          <a:solidFill>
                            <a:schemeClr val="tx1"/>
                          </a:solidFill>
                          <a:effectLst/>
                          <a:latin typeface="Arial" panose="020B0604020202020204" pitchFamily="34" charset="0"/>
                          <a:ea typeface="Times New Roman" panose="02020603050405020304" pitchFamily="18" charset="0"/>
                        </a:rPr>
                        <a:t>13</a:t>
                      </a:r>
                      <a:r>
                        <a:rPr lang="en-GB" sz="1200" b="1" baseline="30000" dirty="0">
                          <a:solidFill>
                            <a:schemeClr val="tx1"/>
                          </a:solidFill>
                          <a:effectLst/>
                          <a:latin typeface="Arial" panose="020B0604020202020204" pitchFamily="34" charset="0"/>
                          <a:ea typeface="Times New Roman" panose="02020603050405020304" pitchFamily="18" charset="0"/>
                        </a:rPr>
                        <a:t>th</a:t>
                      </a:r>
                      <a:r>
                        <a:rPr lang="en-GB" sz="1200" b="1" dirty="0">
                          <a:solidFill>
                            <a:schemeClr val="tx1"/>
                          </a:solidFill>
                          <a:effectLst/>
                          <a:latin typeface="Arial" panose="020B0604020202020204" pitchFamily="34" charset="0"/>
                          <a:ea typeface="Times New Roman" panose="02020603050405020304" pitchFamily="18" charset="0"/>
                        </a:rPr>
                        <a:t> September 2023</a:t>
                      </a:r>
                      <a:endParaRPr lang="en-GB" sz="1200" dirty="0">
                        <a:solidFill>
                          <a:schemeClr val="tx1"/>
                        </a:solidFill>
                        <a:effectLst/>
                        <a:latin typeface="Times New Roman" panose="02020603050405020304" pitchFamily="18" charset="0"/>
                        <a:ea typeface="Times New Roman" panose="02020603050405020304" pitchFamily="18" charset="0"/>
                      </a:endParaRPr>
                    </a:p>
                  </a:txBody>
                  <a:tcPr marL="24929" marR="24929" marT="12246" marB="1224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308157862"/>
                  </a:ext>
                </a:extLst>
              </a:tr>
              <a:tr h="320451">
                <a:tc>
                  <a:txBody>
                    <a:bodyPr/>
                    <a:lstStyle/>
                    <a:p>
                      <a:pPr marL="0" algn="l" defTabSz="914400" rtl="0" eaLnBrk="1" latinLnBrk="0" hangingPunct="1">
                        <a:spcAft>
                          <a:spcPts val="0"/>
                        </a:spcAft>
                      </a:pPr>
                      <a:r>
                        <a:rPr lang="en-GB" sz="1200" b="1" kern="1200" dirty="0">
                          <a:solidFill>
                            <a:schemeClr val="tx1"/>
                          </a:solidFill>
                          <a:effectLst/>
                          <a:latin typeface="Arial" panose="020B0604020202020204" pitchFamily="34" charset="0"/>
                          <a:ea typeface="Times New Roman" panose="02020603050405020304" pitchFamily="18" charset="0"/>
                          <a:cs typeface="+mn-cs"/>
                        </a:rPr>
                        <a:t>Purpose</a:t>
                      </a:r>
                    </a:p>
                  </a:txBody>
                  <a:tcPr marL="24929" marR="24929" marT="12246" marB="1224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200" b="1" dirty="0">
                          <a:solidFill>
                            <a:schemeClr val="tx1"/>
                          </a:solidFill>
                          <a:effectLst/>
                          <a:latin typeface="Arial" panose="020B0604020202020204" pitchFamily="34" charset="0"/>
                          <a:ea typeface="Times New Roman" panose="02020603050405020304" pitchFamily="18" charset="0"/>
                        </a:rPr>
                        <a:t>Assurance or reassurance</a:t>
                      </a:r>
                      <a:endParaRPr lang="en-GB" sz="1200" dirty="0">
                        <a:solidFill>
                          <a:schemeClr val="tx1"/>
                        </a:solidFill>
                        <a:effectLst/>
                        <a:latin typeface="Times New Roman" panose="02020603050405020304" pitchFamily="18" charset="0"/>
                        <a:ea typeface="Times New Roman" panose="02020603050405020304" pitchFamily="18" charset="0"/>
                      </a:endParaRPr>
                    </a:p>
                  </a:txBody>
                  <a:tcPr marL="24929" marR="24929" marT="12246" marB="1224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spcAft>
                          <a:spcPts val="0"/>
                        </a:spcAft>
                      </a:pPr>
                      <a:r>
                        <a:rPr lang="en-GB" sz="1200" b="1" kern="1200" dirty="0">
                          <a:solidFill>
                            <a:schemeClr val="tx1"/>
                          </a:solidFill>
                          <a:effectLst/>
                          <a:latin typeface="Arial" panose="020B0604020202020204" pitchFamily="34" charset="0"/>
                          <a:ea typeface="Times New Roman" panose="02020603050405020304" pitchFamily="18" charset="0"/>
                          <a:cs typeface="+mn-cs"/>
                        </a:rPr>
                        <a:t>Approval   </a:t>
                      </a:r>
                    </a:p>
                    <a:p>
                      <a:pPr marL="0" algn="ctr" defTabSz="914400" rtl="0" eaLnBrk="1" latinLnBrk="0" hangingPunct="1">
                        <a:spcAft>
                          <a:spcPts val="0"/>
                        </a:spcAft>
                      </a:pPr>
                      <a:r>
                        <a:rPr lang="en-GB" sz="1200" b="1" kern="1200" dirty="0">
                          <a:solidFill>
                            <a:schemeClr val="tx1"/>
                          </a:solidFill>
                          <a:effectLst/>
                          <a:latin typeface="Arial" panose="020B0604020202020204" pitchFamily="34" charset="0"/>
                          <a:ea typeface="Times New Roman" panose="02020603050405020304" pitchFamily="18" charset="0"/>
                          <a:cs typeface="+mn-cs"/>
                        </a:rPr>
                        <a:t>X</a:t>
                      </a:r>
                    </a:p>
                  </a:txBody>
                  <a:tcPr marL="24929" marR="24929" marT="12246" marB="1224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spcAft>
                          <a:spcPts val="0"/>
                        </a:spcAft>
                      </a:pPr>
                      <a:r>
                        <a:rPr lang="en-GB" sz="1200" b="1" kern="1200" dirty="0">
                          <a:solidFill>
                            <a:schemeClr val="tx1"/>
                          </a:solidFill>
                          <a:effectLst/>
                          <a:latin typeface="Arial" panose="020B0604020202020204" pitchFamily="34" charset="0"/>
                          <a:ea typeface="Times New Roman" panose="02020603050405020304" pitchFamily="18" charset="0"/>
                          <a:cs typeface="+mn-cs"/>
                        </a:rPr>
                        <a:t>Ratification</a:t>
                      </a:r>
                    </a:p>
                    <a:p>
                      <a:pPr marL="0" algn="l" defTabSz="914400" rtl="0" eaLnBrk="1" latinLnBrk="0" hangingPunct="1">
                        <a:spcAft>
                          <a:spcPts val="0"/>
                        </a:spcAft>
                      </a:pPr>
                      <a:r>
                        <a:rPr lang="en-GB" sz="1200" b="1" kern="1200" dirty="0">
                          <a:solidFill>
                            <a:schemeClr val="tx1"/>
                          </a:solidFill>
                          <a:effectLst/>
                          <a:latin typeface="Arial" panose="020B0604020202020204" pitchFamily="34" charset="0"/>
                          <a:ea typeface="Times New Roman" panose="02020603050405020304" pitchFamily="18" charset="0"/>
                          <a:cs typeface="+mn-cs"/>
                        </a:rPr>
                        <a:t>     </a:t>
                      </a:r>
                    </a:p>
                  </a:txBody>
                  <a:tcPr marL="24929" marR="24929" marT="12246" marB="1224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spcAft>
                          <a:spcPts val="0"/>
                        </a:spcAft>
                      </a:pPr>
                      <a:r>
                        <a:rPr lang="en-GB" sz="1200" b="1" kern="1200" dirty="0">
                          <a:solidFill>
                            <a:schemeClr val="tx1"/>
                          </a:solidFill>
                          <a:effectLst/>
                          <a:latin typeface="Arial" panose="020B0604020202020204" pitchFamily="34" charset="0"/>
                          <a:ea typeface="Times New Roman" panose="02020603050405020304" pitchFamily="18" charset="0"/>
                          <a:cs typeface="+mn-cs"/>
                        </a:rPr>
                        <a:t>Information</a:t>
                      </a:r>
                    </a:p>
                    <a:p>
                      <a:pPr marL="0" algn="l" defTabSz="914400" rtl="0" eaLnBrk="1" latinLnBrk="0" hangingPunct="1">
                        <a:spcAft>
                          <a:spcPts val="0"/>
                        </a:spcAft>
                      </a:pPr>
                      <a:r>
                        <a:rPr lang="en-GB" sz="1200" b="1" kern="1200" dirty="0">
                          <a:solidFill>
                            <a:schemeClr val="tx1"/>
                          </a:solidFill>
                          <a:effectLst/>
                          <a:latin typeface="Arial" panose="020B0604020202020204" pitchFamily="34" charset="0"/>
                          <a:ea typeface="Times New Roman" panose="02020603050405020304" pitchFamily="18" charset="0"/>
                          <a:cs typeface="+mn-cs"/>
                        </a:rPr>
                        <a:t>  </a:t>
                      </a:r>
                    </a:p>
                  </a:txBody>
                  <a:tcPr marL="24929" marR="24929" marT="12246" marB="1224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65586618"/>
                  </a:ext>
                </a:extLst>
              </a:tr>
              <a:tr h="1541924">
                <a:tc>
                  <a:txBody>
                    <a:bodyPr/>
                    <a:lstStyle/>
                    <a:p>
                      <a:pPr marL="0" algn="l" defTabSz="914400" rtl="0" eaLnBrk="1" latinLnBrk="0" hangingPunct="1">
                        <a:spcAft>
                          <a:spcPts val="0"/>
                        </a:spcAft>
                      </a:pPr>
                      <a:r>
                        <a:rPr lang="en-GB" sz="1200" b="1" kern="1200" dirty="0">
                          <a:solidFill>
                            <a:schemeClr val="tx1"/>
                          </a:solidFill>
                          <a:effectLst/>
                          <a:latin typeface="Arial" panose="020B0604020202020204" pitchFamily="34" charset="0"/>
                          <a:ea typeface="Times New Roman" panose="02020603050405020304" pitchFamily="18" charset="0"/>
                          <a:cs typeface="+mn-cs"/>
                        </a:rPr>
                        <a:t>Summary</a:t>
                      </a:r>
                      <a:r>
                        <a:rPr lang="en-GB" sz="1200" b="1" kern="1200" baseline="0" dirty="0">
                          <a:solidFill>
                            <a:schemeClr val="tx1"/>
                          </a:solidFill>
                          <a:effectLst/>
                          <a:latin typeface="Arial" panose="020B0604020202020204" pitchFamily="34" charset="0"/>
                          <a:ea typeface="Times New Roman" panose="02020603050405020304" pitchFamily="18" charset="0"/>
                          <a:cs typeface="+mn-cs"/>
                        </a:rPr>
                        <a:t> of paper</a:t>
                      </a:r>
                      <a:r>
                        <a:rPr lang="en-GB" sz="1200" b="1" kern="1200" dirty="0">
                          <a:solidFill>
                            <a:schemeClr val="tx1"/>
                          </a:solidFill>
                          <a:effectLst/>
                          <a:latin typeface="Arial" panose="020B0604020202020204" pitchFamily="34" charset="0"/>
                          <a:ea typeface="Times New Roman" panose="02020603050405020304" pitchFamily="18" charset="0"/>
                          <a:cs typeface="+mn-cs"/>
                        </a:rPr>
                        <a:t>:</a:t>
                      </a:r>
                    </a:p>
                  </a:txBody>
                  <a:tcPr marL="24929" marR="24929" marT="12246" marB="1224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spcAft>
                          <a:spcPts val="0"/>
                        </a:spcAft>
                      </a:pPr>
                      <a:r>
                        <a:rPr lang="en-GB" sz="1200" dirty="0">
                          <a:solidFill>
                            <a:schemeClr val="tx1"/>
                          </a:solidFill>
                          <a:effectLst/>
                          <a:latin typeface="Arial" panose="020B0604020202020204" pitchFamily="34" charset="0"/>
                          <a:ea typeface="Times New Roman" panose="02020603050405020304" pitchFamily="18" charset="0"/>
                        </a:rPr>
                        <a:t>The current, temporary, staffing resource to support improvement work under the Faster Diagnosis Programme across Dorset and Hampshire &amp; IOW was agreed in June 21 with staff starting in post from March 22.</a:t>
                      </a:r>
                    </a:p>
                    <a:p>
                      <a:pPr>
                        <a:spcAft>
                          <a:spcPts val="0"/>
                        </a:spcAft>
                      </a:pPr>
                      <a:r>
                        <a:rPr lang="en-GB" sz="1200" dirty="0">
                          <a:solidFill>
                            <a:schemeClr val="tx1"/>
                          </a:solidFill>
                          <a:effectLst/>
                          <a:latin typeface="Arial" panose="020B0604020202020204" pitchFamily="34" charset="0"/>
                          <a:ea typeface="Times New Roman" panose="02020603050405020304" pitchFamily="18" charset="0"/>
                        </a:rPr>
                        <a:t>The agreement was for a two-year pilot from March 22 through to March 24 and therefore now is in the final 6 months. (To note some posts run past this date due to recruitment timescales.)</a:t>
                      </a:r>
                    </a:p>
                    <a:p>
                      <a:pPr>
                        <a:spcAft>
                          <a:spcPts val="0"/>
                        </a:spcAft>
                      </a:pPr>
                      <a:r>
                        <a:rPr lang="en-GB" sz="1200" dirty="0">
                          <a:solidFill>
                            <a:schemeClr val="tx1"/>
                          </a:solidFill>
                          <a:effectLst/>
                          <a:latin typeface="Arial" panose="020B0604020202020204" pitchFamily="34" charset="0"/>
                          <a:ea typeface="Times New Roman" panose="02020603050405020304" pitchFamily="18" charset="0"/>
                        </a:rPr>
                        <a:t>There is a need to determine what the on-going, permanent resource in place of this temporary configuration will be for Faster Diagnosis.</a:t>
                      </a:r>
                    </a:p>
                    <a:p>
                      <a:pPr>
                        <a:spcAft>
                          <a:spcPts val="0"/>
                        </a:spcAft>
                      </a:pPr>
                      <a:r>
                        <a:rPr lang="en-GB" sz="1200" dirty="0">
                          <a:solidFill>
                            <a:schemeClr val="tx1"/>
                          </a:solidFill>
                          <a:effectLst/>
                          <a:latin typeface="Arial" panose="020B0604020202020204" pitchFamily="34" charset="0"/>
                          <a:ea typeface="Times New Roman" panose="02020603050405020304" pitchFamily="18" charset="0"/>
                        </a:rPr>
                        <a:t>This paper provides a review of impact and outcomes from current, fixed term, service improvement provision and recommends a future permanent configuration of support for discussion and approval.</a:t>
                      </a:r>
                    </a:p>
                    <a:p>
                      <a:pPr>
                        <a:spcAft>
                          <a:spcPts val="0"/>
                        </a:spcAft>
                      </a:pPr>
                      <a:r>
                        <a:rPr lang="en-GB" sz="1200" dirty="0">
                          <a:solidFill>
                            <a:schemeClr val="tx1"/>
                          </a:solidFill>
                          <a:effectLst/>
                          <a:latin typeface="Arial" panose="020B0604020202020204" pitchFamily="34" charset="0"/>
                          <a:ea typeface="Times New Roman" panose="02020603050405020304" pitchFamily="18" charset="0"/>
                        </a:rPr>
                        <a:t>Board is asked to decide on future resourcing for the Faster Diagnosis Programme so that recruitment can be undertaken to ensure sustainability of delivery within the programme as fixed term arrangements start coming to an end.</a:t>
                      </a:r>
                      <a:endParaRPr lang="en-GB" sz="1200" dirty="0">
                        <a:solidFill>
                          <a:schemeClr val="tx1"/>
                        </a:solidFill>
                        <a:effectLst/>
                        <a:latin typeface="Times New Roman" panose="02020603050405020304" pitchFamily="18" charset="0"/>
                        <a:ea typeface="Times New Roman" panose="02020603050405020304" pitchFamily="18" charset="0"/>
                      </a:endParaRPr>
                    </a:p>
                  </a:txBody>
                  <a:tcPr marL="24929" marR="24929" marT="12246" marB="1224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433761068"/>
                  </a:ext>
                </a:extLst>
              </a:tr>
              <a:tr h="620792">
                <a:tc>
                  <a:txBody>
                    <a:bodyPr/>
                    <a:lstStyle/>
                    <a:p>
                      <a:pPr marL="0" algn="l" defTabSz="914400" rtl="0" eaLnBrk="1" latinLnBrk="0" hangingPunct="1">
                        <a:spcAft>
                          <a:spcPts val="0"/>
                        </a:spcAft>
                      </a:pPr>
                      <a:r>
                        <a:rPr lang="en-GB" sz="1200" b="1" kern="1200">
                          <a:solidFill>
                            <a:schemeClr val="tx1"/>
                          </a:solidFill>
                          <a:effectLst/>
                          <a:latin typeface="Arial" panose="020B0604020202020204" pitchFamily="34" charset="0"/>
                          <a:ea typeface="Times New Roman" panose="02020603050405020304" pitchFamily="18" charset="0"/>
                          <a:cs typeface="+mn-cs"/>
                        </a:rPr>
                        <a:t>Implications:</a:t>
                      </a:r>
                    </a:p>
                    <a:p>
                      <a:pPr marL="0" algn="l" defTabSz="914400" rtl="0" eaLnBrk="1" latinLnBrk="0" hangingPunct="1">
                        <a:spcAft>
                          <a:spcPts val="0"/>
                        </a:spcAft>
                      </a:pPr>
                      <a:r>
                        <a:rPr lang="en-GB" sz="1200" b="1" kern="1200">
                          <a:solidFill>
                            <a:schemeClr val="tx1"/>
                          </a:solidFill>
                          <a:effectLst/>
                          <a:latin typeface="Arial" panose="020B0604020202020204" pitchFamily="34" charset="0"/>
                          <a:ea typeface="Times New Roman" panose="02020603050405020304" pitchFamily="18" charset="0"/>
                          <a:cs typeface="+mn-cs"/>
                        </a:rPr>
                        <a:t>(Clinical, Organisational, Governance, Legal?)</a:t>
                      </a:r>
                    </a:p>
                  </a:txBody>
                  <a:tcPr marL="24929" marR="24929" marT="12246" marB="1224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spcAft>
                          <a:spcPts val="0"/>
                        </a:spcAft>
                      </a:pPr>
                      <a:r>
                        <a:rPr lang="en-GB" sz="1200" dirty="0">
                          <a:solidFill>
                            <a:schemeClr val="tx1"/>
                          </a:solidFill>
                          <a:effectLst/>
                          <a:latin typeface="Arial" panose="020B0604020202020204" pitchFamily="34" charset="0"/>
                          <a:ea typeface="Times New Roman" panose="02020603050405020304" pitchFamily="18" charset="0"/>
                        </a:rPr>
                        <a:t>Organisational </a:t>
                      </a:r>
                    </a:p>
                  </a:txBody>
                  <a:tcPr marL="24929" marR="24929" marT="12246" marB="1224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96911416"/>
                  </a:ext>
                </a:extLst>
              </a:tr>
              <a:tr h="795569">
                <a:tc>
                  <a:txBody>
                    <a:bodyPr/>
                    <a:lstStyle/>
                    <a:p>
                      <a:pPr marL="0" algn="l" defTabSz="914400" rtl="0" eaLnBrk="1" latinLnBrk="0" hangingPunct="1">
                        <a:spcAft>
                          <a:spcPts val="0"/>
                        </a:spcAft>
                      </a:pPr>
                      <a:r>
                        <a:rPr lang="en-GB" sz="1200" b="1" kern="1200" dirty="0">
                          <a:solidFill>
                            <a:schemeClr val="tx1"/>
                          </a:solidFill>
                          <a:effectLst/>
                          <a:latin typeface="Arial" panose="020B0604020202020204" pitchFamily="34" charset="0"/>
                          <a:ea typeface="Times New Roman" panose="02020603050405020304" pitchFamily="18" charset="0"/>
                          <a:cs typeface="+mn-cs"/>
                        </a:rPr>
                        <a:t>Key risks and mitigations:</a:t>
                      </a:r>
                    </a:p>
                  </a:txBody>
                  <a:tcPr marL="24929" marR="24929" marT="12246" marB="1224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spcAft>
                          <a:spcPts val="0"/>
                        </a:spcAft>
                      </a:pPr>
                      <a:r>
                        <a:rPr lang="en-GB" sz="1200" dirty="0">
                          <a:solidFill>
                            <a:schemeClr val="tx1"/>
                          </a:solidFill>
                          <a:effectLst/>
                          <a:latin typeface="Arial" panose="020B0604020202020204" pitchFamily="34" charset="0"/>
                          <a:ea typeface="Times New Roman" panose="02020603050405020304" pitchFamily="18" charset="0"/>
                        </a:rPr>
                        <a:t>There is a risk to delivery in the Faster Diagnosis Programme against key performance metrics, the Faster Diagnosis Framework and national, regional and local planning requirements and objectives without adequate capacity retained in the programme to undertake required improvement  associated work. </a:t>
                      </a:r>
                      <a:endParaRPr lang="en-GB" sz="1200" dirty="0">
                        <a:solidFill>
                          <a:schemeClr val="tx1"/>
                        </a:solidFill>
                        <a:effectLst/>
                        <a:latin typeface="Times New Roman" panose="02020603050405020304" pitchFamily="18" charset="0"/>
                        <a:ea typeface="Times New Roman" panose="02020603050405020304" pitchFamily="18" charset="0"/>
                      </a:endParaRPr>
                    </a:p>
                  </a:txBody>
                  <a:tcPr marL="24929" marR="24929" marT="12246" marB="1224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98923891"/>
                  </a:ext>
                </a:extLst>
              </a:tr>
              <a:tr h="470622">
                <a:tc>
                  <a:txBody>
                    <a:bodyPr/>
                    <a:lstStyle/>
                    <a:p>
                      <a:pPr marL="0" algn="l" defTabSz="914400" rtl="0" eaLnBrk="1" latinLnBrk="0" hangingPunct="1">
                        <a:spcAft>
                          <a:spcPts val="0"/>
                        </a:spcAft>
                      </a:pPr>
                      <a:r>
                        <a:rPr lang="en-GB" sz="1200" b="1" kern="1200" dirty="0">
                          <a:solidFill>
                            <a:schemeClr val="tx1"/>
                          </a:solidFill>
                          <a:effectLst/>
                          <a:latin typeface="Arial" panose="020B0604020202020204" pitchFamily="34" charset="0"/>
                          <a:ea typeface="Times New Roman" panose="02020603050405020304" pitchFamily="18" charset="0"/>
                          <a:cs typeface="+mn-cs"/>
                        </a:rPr>
                        <a:t>Summary: Conclusion and/or recommendation</a:t>
                      </a:r>
                    </a:p>
                  </a:txBody>
                  <a:tcPr marL="24929" marR="24929" marT="12246" marB="1224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spcAft>
                          <a:spcPts val="0"/>
                        </a:spcAft>
                      </a:pPr>
                      <a:r>
                        <a:rPr lang="en-GB" sz="1200" dirty="0">
                          <a:solidFill>
                            <a:schemeClr val="tx1"/>
                          </a:solidFill>
                          <a:effectLst/>
                          <a:latin typeface="Arial" panose="020B0604020202020204" pitchFamily="34" charset="0"/>
                          <a:ea typeface="Times New Roman" panose="02020603050405020304" pitchFamily="18" charset="0"/>
                        </a:rPr>
                        <a:t>It is recommended that the Board agree:</a:t>
                      </a:r>
                    </a:p>
                    <a:p>
                      <a:pPr marL="228600" indent="-228600">
                        <a:spcAft>
                          <a:spcPts val="0"/>
                        </a:spcAft>
                        <a:buFont typeface="+mj-lt"/>
                        <a:buAutoNum type="arabicPeriod"/>
                      </a:pPr>
                      <a:r>
                        <a:rPr lang="en-GB" sz="1200" dirty="0">
                          <a:solidFill>
                            <a:schemeClr val="tx1"/>
                          </a:solidFill>
                          <a:effectLst/>
                          <a:latin typeface="Arial" panose="020B0604020202020204" pitchFamily="34" charset="0"/>
                          <a:ea typeface="Times New Roman" panose="02020603050405020304" pitchFamily="18" charset="0"/>
                        </a:rPr>
                        <a:t>To put in place a permanent service improvement resource to enable the work required within the Faster Diagnosis Programme. </a:t>
                      </a:r>
                    </a:p>
                    <a:p>
                      <a:pPr marL="228600" indent="-228600">
                        <a:spcAft>
                          <a:spcPts val="0"/>
                        </a:spcAft>
                        <a:buFont typeface="+mj-lt"/>
                        <a:buAutoNum type="arabicPeriod"/>
                      </a:pPr>
                      <a:r>
                        <a:rPr lang="en-GB" sz="1200" dirty="0">
                          <a:solidFill>
                            <a:schemeClr val="tx1"/>
                          </a:solidFill>
                          <a:effectLst/>
                          <a:latin typeface="Arial" panose="020B0604020202020204" pitchFamily="34" charset="0"/>
                          <a:ea typeface="Times New Roman" panose="02020603050405020304" pitchFamily="18" charset="0"/>
                        </a:rPr>
                        <a:t>To endorse the approach outlined in the paper.</a:t>
                      </a:r>
                    </a:p>
                  </a:txBody>
                  <a:tcPr marL="24929" marR="24929" marT="12246" marB="1224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216557004"/>
                  </a:ext>
                </a:extLst>
              </a:tr>
            </a:tbl>
          </a:graphicData>
        </a:graphic>
      </p:graphicFrame>
    </p:spTree>
    <p:extLst>
      <p:ext uri="{BB962C8B-B14F-4D97-AF65-F5344CB8AC3E}">
        <p14:creationId xmlns:p14="http://schemas.microsoft.com/office/powerpoint/2010/main" val="29329324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19200" y="274638"/>
            <a:ext cx="6511636" cy="771988"/>
          </a:xfrm>
        </p:spPr>
        <p:txBody>
          <a:bodyPr>
            <a:normAutofit/>
          </a:bodyPr>
          <a:lstStyle/>
          <a:p>
            <a:r>
              <a:rPr lang="en-GB" sz="3200" dirty="0">
                <a:cs typeface="Arial" panose="020B0604020202020204" pitchFamily="34" charset="0"/>
              </a:rPr>
              <a:t>Context</a:t>
            </a:r>
          </a:p>
        </p:txBody>
      </p:sp>
      <p:sp>
        <p:nvSpPr>
          <p:cNvPr id="6" name="Rectangle 5"/>
          <p:cNvSpPr/>
          <p:nvPr/>
        </p:nvSpPr>
        <p:spPr>
          <a:xfrm>
            <a:off x="412638" y="1490704"/>
            <a:ext cx="8124759" cy="1200329"/>
          </a:xfrm>
          <a:prstGeom prst="rect">
            <a:avLst/>
          </a:prstGeom>
        </p:spPr>
        <p:txBody>
          <a:bodyPr wrap="square">
            <a:spAutoFit/>
          </a:bodyPr>
          <a:lstStyle/>
          <a:p>
            <a:pPr>
              <a:buNone/>
            </a:pPr>
            <a:endParaRPr lang="en-GB" sz="2400" b="1" dirty="0"/>
          </a:p>
          <a:p>
            <a:endParaRPr lang="en-GB" sz="2200" dirty="0"/>
          </a:p>
          <a:p>
            <a:endParaRPr lang="en-GB" sz="2600" b="1"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3209" y="273600"/>
            <a:ext cx="756000" cy="756000"/>
          </a:xfrm>
          <a:prstGeom prst="rect">
            <a:avLst/>
          </a:prstGeom>
        </p:spPr>
      </p:pic>
      <p:pic>
        <p:nvPicPr>
          <p:cNvPr id="5" name="Picture 4">
            <a:extLst>
              <a:ext uri="{FF2B5EF4-FFF2-40B4-BE49-F238E27FC236}">
                <a16:creationId xmlns:a16="http://schemas.microsoft.com/office/drawing/2014/main" id="{AE35B4E2-D794-42C1-9C1B-B1D56C7404F6}"/>
              </a:ext>
            </a:extLst>
          </p:cNvPr>
          <p:cNvPicPr>
            <a:picLocks noChangeAspect="1"/>
          </p:cNvPicPr>
          <p:nvPr/>
        </p:nvPicPr>
        <p:blipFill>
          <a:blip r:embed="rId3"/>
          <a:stretch>
            <a:fillRect/>
          </a:stretch>
        </p:blipFill>
        <p:spPr>
          <a:xfrm>
            <a:off x="7955313" y="340232"/>
            <a:ext cx="895477" cy="640800"/>
          </a:xfrm>
          <a:prstGeom prst="rect">
            <a:avLst/>
          </a:prstGeom>
        </p:spPr>
      </p:pic>
      <p:sp>
        <p:nvSpPr>
          <p:cNvPr id="2" name="TextBox 1">
            <a:extLst>
              <a:ext uri="{FF2B5EF4-FFF2-40B4-BE49-F238E27FC236}">
                <a16:creationId xmlns:a16="http://schemas.microsoft.com/office/drawing/2014/main" id="{C8545151-5480-340D-4139-2C23BEB35C13}"/>
              </a:ext>
            </a:extLst>
          </p:cNvPr>
          <p:cNvSpPr txBox="1"/>
          <p:nvPr/>
        </p:nvSpPr>
        <p:spPr>
          <a:xfrm>
            <a:off x="293209" y="969126"/>
            <a:ext cx="8631716" cy="6186309"/>
          </a:xfrm>
          <a:prstGeom prst="rect">
            <a:avLst/>
          </a:prstGeom>
          <a:noFill/>
        </p:spPr>
        <p:txBody>
          <a:bodyPr wrap="square" rtlCol="0">
            <a:spAutoFit/>
          </a:bodyPr>
          <a:lstStyle/>
          <a:p>
            <a:pPr marL="285750" indent="-285750">
              <a:buFont typeface="Arial" panose="020B0604020202020204" pitchFamily="34" charset="0"/>
              <a:buChar char="•"/>
            </a:pPr>
            <a:r>
              <a:rPr lang="en-GB" dirty="0"/>
              <a:t>In June 2021 Board approved a proposal to put in place a temporary pathway improvement resource to support work across both Dorset and Hampshire and Isle of Wight.</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This was to enable to Wessex Cancer Alliance to:</a:t>
            </a:r>
          </a:p>
          <a:p>
            <a:pPr marL="285750" indent="-285750">
              <a:buFont typeface="Arial" panose="020B0604020202020204" pitchFamily="34" charset="0"/>
              <a:buChar char="•"/>
            </a:pPr>
            <a:endParaRPr lang="en-GB" dirty="0"/>
          </a:p>
          <a:p>
            <a:pPr marL="742950" lvl="1" indent="-285750">
              <a:buFont typeface="Wingdings" panose="05000000000000000000" pitchFamily="2" charset="2"/>
              <a:buChar char="Ø"/>
            </a:pPr>
            <a:r>
              <a:rPr lang="en-GB" dirty="0"/>
              <a:t>Support initiative to improve </a:t>
            </a:r>
            <a:r>
              <a:rPr lang="en-GB" b="1" dirty="0"/>
              <a:t>performance</a:t>
            </a:r>
          </a:p>
          <a:p>
            <a:pPr marL="742950" lvl="1" indent="-285750">
              <a:buFont typeface="Wingdings" panose="05000000000000000000" pitchFamily="2" charset="2"/>
              <a:buChar char="Ø"/>
            </a:pPr>
            <a:endParaRPr lang="en-GB" dirty="0"/>
          </a:p>
          <a:p>
            <a:pPr marL="742950" lvl="1" indent="-285750">
              <a:buFont typeface="Wingdings" panose="05000000000000000000" pitchFamily="2" charset="2"/>
              <a:buChar char="Ø"/>
            </a:pPr>
            <a:r>
              <a:rPr lang="en-GB" dirty="0"/>
              <a:t>Support work to </a:t>
            </a:r>
            <a:r>
              <a:rPr lang="en-GB" b="1" dirty="0"/>
              <a:t>improve services </a:t>
            </a:r>
          </a:p>
          <a:p>
            <a:pPr marL="742950" lvl="1" indent="-285750">
              <a:buFont typeface="Wingdings" panose="05000000000000000000" pitchFamily="2" charset="2"/>
              <a:buChar char="Ø"/>
            </a:pPr>
            <a:endParaRPr lang="en-GB" dirty="0"/>
          </a:p>
          <a:p>
            <a:pPr marL="742950" lvl="1" indent="-285750">
              <a:buFont typeface="Wingdings" panose="05000000000000000000" pitchFamily="2" charset="2"/>
              <a:buChar char="Ø"/>
            </a:pPr>
            <a:r>
              <a:rPr lang="en-GB" dirty="0"/>
              <a:t>To deliver against </a:t>
            </a:r>
            <a:r>
              <a:rPr lang="en-GB" b="1" dirty="0"/>
              <a:t>mandated national requirements </a:t>
            </a:r>
            <a:r>
              <a:rPr lang="en-GB" dirty="0"/>
              <a:t>e.g. implementation of NSS pathways and best practice timed pathways </a:t>
            </a:r>
          </a:p>
          <a:p>
            <a:pPr marL="742950" lvl="1" indent="-285750">
              <a:buFont typeface="Wingdings" panose="05000000000000000000" pitchFamily="2" charset="2"/>
              <a:buChar char="Ø"/>
            </a:pPr>
            <a:endParaRPr lang="en-GB" dirty="0"/>
          </a:p>
          <a:p>
            <a:pPr marL="742950" lvl="1" indent="-285750">
              <a:buFont typeface="Wingdings" panose="05000000000000000000" pitchFamily="2" charset="2"/>
              <a:buChar char="Ø"/>
            </a:pPr>
            <a:r>
              <a:rPr lang="en-GB" dirty="0"/>
              <a:t>Ensuring pathway work supports </a:t>
            </a:r>
            <a:r>
              <a:rPr lang="en-GB" b="1" dirty="0"/>
              <a:t>improved patient experience </a:t>
            </a:r>
            <a:r>
              <a:rPr lang="en-GB" dirty="0"/>
              <a:t>and outcomes and reduced inequity </a:t>
            </a:r>
          </a:p>
          <a:p>
            <a:pPr marL="742950" lvl="1" indent="-285750">
              <a:buFont typeface="Wingdings" panose="05000000000000000000" pitchFamily="2" charset="2"/>
              <a:buChar char="Ø"/>
            </a:pPr>
            <a:endParaRPr lang="en-GB" dirty="0"/>
          </a:p>
          <a:p>
            <a:pPr marL="742950" lvl="1" indent="-285750">
              <a:buFont typeface="Wingdings" panose="05000000000000000000" pitchFamily="2" charset="2"/>
              <a:buChar char="Ø"/>
            </a:pPr>
            <a:r>
              <a:rPr lang="en-GB" dirty="0"/>
              <a:t>Introduce, implement and follow </a:t>
            </a:r>
            <a:r>
              <a:rPr lang="en-GB" b="1" dirty="0"/>
              <a:t>consistent methodology </a:t>
            </a:r>
            <a:r>
              <a:rPr lang="en-GB" dirty="0"/>
              <a:t>and approach to improvement work.</a:t>
            </a:r>
          </a:p>
          <a:p>
            <a:pPr marL="742950" lvl="1" indent="-285750">
              <a:buFont typeface="Wingdings" panose="05000000000000000000" pitchFamily="2" charset="2"/>
              <a:buChar char="Ø"/>
            </a:pPr>
            <a:endParaRPr lang="en-GB" dirty="0"/>
          </a:p>
          <a:p>
            <a:pPr marL="742950" lvl="1" indent="-285750">
              <a:buFont typeface="Wingdings" panose="05000000000000000000" pitchFamily="2" charset="2"/>
              <a:buChar char="Ø"/>
            </a:pPr>
            <a:r>
              <a:rPr lang="en-GB" dirty="0"/>
              <a:t>Foster </a:t>
            </a:r>
            <a:r>
              <a:rPr lang="en-GB" b="1" dirty="0"/>
              <a:t>collaborative working </a:t>
            </a:r>
            <a:r>
              <a:rPr lang="en-GB" dirty="0"/>
              <a:t>and share </a:t>
            </a:r>
            <a:r>
              <a:rPr lang="en-GB" b="1" dirty="0"/>
              <a:t>best practice </a:t>
            </a:r>
            <a:r>
              <a:rPr lang="en-GB" dirty="0"/>
              <a:t>and </a:t>
            </a:r>
            <a:r>
              <a:rPr lang="en-GB" b="1" dirty="0"/>
              <a:t>lessons learned </a:t>
            </a:r>
            <a:r>
              <a:rPr lang="en-GB" dirty="0"/>
              <a:t>across the Wessex geography </a:t>
            </a:r>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33830287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19200" y="274638"/>
            <a:ext cx="6511636" cy="771988"/>
          </a:xfrm>
        </p:spPr>
        <p:txBody>
          <a:bodyPr>
            <a:normAutofit/>
          </a:bodyPr>
          <a:lstStyle/>
          <a:p>
            <a:r>
              <a:rPr lang="en-GB" sz="3200" dirty="0">
                <a:cs typeface="Arial" panose="020B0604020202020204" pitchFamily="34" charset="0"/>
              </a:rPr>
              <a:t>Approach Adopted 2022 - 2023</a:t>
            </a:r>
          </a:p>
        </p:txBody>
      </p:sp>
      <p:sp>
        <p:nvSpPr>
          <p:cNvPr id="6" name="Rectangle 5"/>
          <p:cNvSpPr/>
          <p:nvPr/>
        </p:nvSpPr>
        <p:spPr>
          <a:xfrm>
            <a:off x="412638" y="1490704"/>
            <a:ext cx="8124759" cy="1200329"/>
          </a:xfrm>
          <a:prstGeom prst="rect">
            <a:avLst/>
          </a:prstGeom>
        </p:spPr>
        <p:txBody>
          <a:bodyPr wrap="square">
            <a:spAutoFit/>
          </a:bodyPr>
          <a:lstStyle/>
          <a:p>
            <a:pPr>
              <a:buNone/>
            </a:pPr>
            <a:endParaRPr lang="en-GB" sz="2400" b="1" dirty="0"/>
          </a:p>
          <a:p>
            <a:endParaRPr lang="en-GB" sz="2200" dirty="0"/>
          </a:p>
          <a:p>
            <a:endParaRPr lang="en-GB" sz="2600" b="1"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3209" y="273600"/>
            <a:ext cx="756000" cy="756000"/>
          </a:xfrm>
          <a:prstGeom prst="rect">
            <a:avLst/>
          </a:prstGeom>
        </p:spPr>
      </p:pic>
      <p:pic>
        <p:nvPicPr>
          <p:cNvPr id="5" name="Picture 4">
            <a:extLst>
              <a:ext uri="{FF2B5EF4-FFF2-40B4-BE49-F238E27FC236}">
                <a16:creationId xmlns:a16="http://schemas.microsoft.com/office/drawing/2014/main" id="{AE35B4E2-D794-42C1-9C1B-B1D56C7404F6}"/>
              </a:ext>
            </a:extLst>
          </p:cNvPr>
          <p:cNvPicPr>
            <a:picLocks noChangeAspect="1"/>
          </p:cNvPicPr>
          <p:nvPr/>
        </p:nvPicPr>
        <p:blipFill>
          <a:blip r:embed="rId3"/>
          <a:stretch>
            <a:fillRect/>
          </a:stretch>
        </p:blipFill>
        <p:spPr>
          <a:xfrm>
            <a:off x="7955313" y="340232"/>
            <a:ext cx="895477" cy="640800"/>
          </a:xfrm>
          <a:prstGeom prst="rect">
            <a:avLst/>
          </a:prstGeom>
        </p:spPr>
      </p:pic>
      <p:sp>
        <p:nvSpPr>
          <p:cNvPr id="4" name="TextBox 3">
            <a:extLst>
              <a:ext uri="{FF2B5EF4-FFF2-40B4-BE49-F238E27FC236}">
                <a16:creationId xmlns:a16="http://schemas.microsoft.com/office/drawing/2014/main" id="{80FF27B9-43B3-DCFB-82AE-E65054F20953}"/>
              </a:ext>
            </a:extLst>
          </p:cNvPr>
          <p:cNvSpPr txBox="1"/>
          <p:nvPr/>
        </p:nvSpPr>
        <p:spPr>
          <a:xfrm>
            <a:off x="252822" y="1293004"/>
            <a:ext cx="8891177" cy="4619854"/>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GB" dirty="0"/>
              <a:t>Following approval of the paper recruitment was undertaken with staff coming into post from March 2022 onwards. </a:t>
            </a:r>
          </a:p>
          <a:p>
            <a:pPr marL="285750" indent="-285750">
              <a:lnSpc>
                <a:spcPct val="150000"/>
              </a:lnSpc>
              <a:buFont typeface="Arial" panose="020B0604020202020204" pitchFamily="34" charset="0"/>
              <a:buChar char="•"/>
            </a:pPr>
            <a:r>
              <a:rPr lang="en-GB" dirty="0"/>
              <a:t>The following posts were recruited to and all funded via the Faster Diagnosis budget (which includes the NSS budget):</a:t>
            </a:r>
          </a:p>
          <a:p>
            <a:pPr marL="800100" lvl="1" indent="-342900">
              <a:lnSpc>
                <a:spcPct val="150000"/>
              </a:lnSpc>
              <a:buFont typeface="Courier New" panose="02070309020205020404" pitchFamily="49" charset="0"/>
              <a:buChar char="o"/>
            </a:pPr>
            <a:r>
              <a:rPr lang="en-GB" dirty="0"/>
              <a:t>Post spanning Dorset and Hampshire &amp; IOW</a:t>
            </a:r>
          </a:p>
          <a:p>
            <a:pPr marL="1257300" lvl="2" indent="-342900">
              <a:lnSpc>
                <a:spcPct val="150000"/>
              </a:lnSpc>
              <a:buFont typeface="Wingdings" panose="05000000000000000000" pitchFamily="2" charset="2"/>
              <a:buChar char="§"/>
            </a:pPr>
            <a:r>
              <a:rPr lang="en-GB" dirty="0"/>
              <a:t>Programme Lead 8a</a:t>
            </a:r>
          </a:p>
          <a:p>
            <a:pPr marL="1257300" lvl="2" indent="-342900">
              <a:lnSpc>
                <a:spcPct val="150000"/>
              </a:lnSpc>
              <a:buFont typeface="Wingdings" panose="05000000000000000000" pitchFamily="2" charset="2"/>
              <a:buChar char="§"/>
            </a:pPr>
            <a:r>
              <a:rPr lang="en-GB" dirty="0"/>
              <a:t>Project managers x 3 B7 </a:t>
            </a:r>
          </a:p>
          <a:p>
            <a:pPr marL="1257300" lvl="2" indent="-342900">
              <a:lnSpc>
                <a:spcPct val="150000"/>
              </a:lnSpc>
              <a:buFont typeface="Wingdings" panose="05000000000000000000" pitchFamily="2" charset="2"/>
              <a:buChar char="§"/>
            </a:pPr>
            <a:r>
              <a:rPr lang="en-GB" dirty="0"/>
              <a:t>Project Supports x 2 B6</a:t>
            </a:r>
          </a:p>
          <a:p>
            <a:pPr marL="800100" lvl="1" indent="-342900">
              <a:lnSpc>
                <a:spcPct val="150000"/>
              </a:lnSpc>
              <a:buFont typeface="Courier New" panose="02070309020205020404" pitchFamily="49" charset="0"/>
              <a:buChar char="o"/>
            </a:pPr>
            <a:r>
              <a:rPr lang="en-GB" dirty="0"/>
              <a:t>Dorset specific posts:</a:t>
            </a:r>
          </a:p>
          <a:p>
            <a:pPr marL="1257300" lvl="2" indent="-342900">
              <a:lnSpc>
                <a:spcPct val="150000"/>
              </a:lnSpc>
              <a:buFont typeface="Wingdings" panose="05000000000000000000" pitchFamily="2" charset="2"/>
              <a:buChar char="§"/>
            </a:pPr>
            <a:r>
              <a:rPr lang="en-GB" dirty="0"/>
              <a:t>Programme Manager 8a</a:t>
            </a:r>
          </a:p>
          <a:p>
            <a:pPr marL="1257300" lvl="2" indent="-342900">
              <a:lnSpc>
                <a:spcPct val="150000"/>
              </a:lnSpc>
              <a:buFont typeface="Wingdings" panose="05000000000000000000" pitchFamily="2" charset="2"/>
              <a:buChar char="§"/>
            </a:pPr>
            <a:r>
              <a:rPr lang="en-GB" dirty="0"/>
              <a:t>Project Officer B5</a:t>
            </a:r>
          </a:p>
        </p:txBody>
      </p:sp>
    </p:spTree>
    <p:extLst>
      <p:ext uri="{BB962C8B-B14F-4D97-AF65-F5344CB8AC3E}">
        <p14:creationId xmlns:p14="http://schemas.microsoft.com/office/powerpoint/2010/main" val="39367427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19200" y="274638"/>
            <a:ext cx="6511636" cy="771988"/>
          </a:xfrm>
        </p:spPr>
        <p:txBody>
          <a:bodyPr>
            <a:normAutofit fontScale="90000"/>
          </a:bodyPr>
          <a:lstStyle/>
          <a:p>
            <a:r>
              <a:rPr lang="en-GB" sz="3200" dirty="0">
                <a:cs typeface="Arial" panose="020B0604020202020204" pitchFamily="34" charset="0"/>
              </a:rPr>
              <a:t>Benefits, Outcomes &amp; Impact Summary</a:t>
            </a:r>
          </a:p>
        </p:txBody>
      </p:sp>
      <p:sp>
        <p:nvSpPr>
          <p:cNvPr id="6" name="Rectangle 5"/>
          <p:cNvSpPr/>
          <p:nvPr/>
        </p:nvSpPr>
        <p:spPr>
          <a:xfrm>
            <a:off x="412638" y="1490704"/>
            <a:ext cx="8124759" cy="1200329"/>
          </a:xfrm>
          <a:prstGeom prst="rect">
            <a:avLst/>
          </a:prstGeom>
        </p:spPr>
        <p:txBody>
          <a:bodyPr wrap="square">
            <a:spAutoFit/>
          </a:bodyPr>
          <a:lstStyle/>
          <a:p>
            <a:pPr>
              <a:buNone/>
            </a:pPr>
            <a:endParaRPr lang="en-GB" sz="2400" b="1" dirty="0"/>
          </a:p>
          <a:p>
            <a:endParaRPr lang="en-GB" sz="2200" dirty="0"/>
          </a:p>
          <a:p>
            <a:endParaRPr lang="en-GB" sz="2600" b="1"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3209" y="273600"/>
            <a:ext cx="756000" cy="756000"/>
          </a:xfrm>
          <a:prstGeom prst="rect">
            <a:avLst/>
          </a:prstGeom>
        </p:spPr>
      </p:pic>
      <p:pic>
        <p:nvPicPr>
          <p:cNvPr id="5" name="Picture 4">
            <a:extLst>
              <a:ext uri="{FF2B5EF4-FFF2-40B4-BE49-F238E27FC236}">
                <a16:creationId xmlns:a16="http://schemas.microsoft.com/office/drawing/2014/main" id="{AE35B4E2-D794-42C1-9C1B-B1D56C7404F6}"/>
              </a:ext>
            </a:extLst>
          </p:cNvPr>
          <p:cNvPicPr>
            <a:picLocks noChangeAspect="1"/>
          </p:cNvPicPr>
          <p:nvPr/>
        </p:nvPicPr>
        <p:blipFill>
          <a:blip r:embed="rId3"/>
          <a:stretch>
            <a:fillRect/>
          </a:stretch>
        </p:blipFill>
        <p:spPr>
          <a:xfrm>
            <a:off x="7955313" y="340232"/>
            <a:ext cx="895477" cy="640800"/>
          </a:xfrm>
          <a:prstGeom prst="rect">
            <a:avLst/>
          </a:prstGeom>
        </p:spPr>
      </p:pic>
      <p:sp>
        <p:nvSpPr>
          <p:cNvPr id="2" name="TextBox 1">
            <a:extLst>
              <a:ext uri="{FF2B5EF4-FFF2-40B4-BE49-F238E27FC236}">
                <a16:creationId xmlns:a16="http://schemas.microsoft.com/office/drawing/2014/main" id="{3D756C93-0F02-EEED-28D8-F10EED9A98E3}"/>
              </a:ext>
            </a:extLst>
          </p:cNvPr>
          <p:cNvSpPr txBox="1"/>
          <p:nvPr/>
        </p:nvSpPr>
        <p:spPr>
          <a:xfrm>
            <a:off x="412638" y="1221279"/>
            <a:ext cx="8468665" cy="4801314"/>
          </a:xfrm>
          <a:prstGeom prst="rect">
            <a:avLst/>
          </a:prstGeom>
          <a:noFill/>
        </p:spPr>
        <p:txBody>
          <a:bodyPr wrap="square" rtlCol="0">
            <a:spAutoFit/>
          </a:bodyPr>
          <a:lstStyle/>
          <a:p>
            <a:pPr marL="285750" indent="-285750">
              <a:buFont typeface="Arial" panose="020B0604020202020204" pitchFamily="34" charset="0"/>
              <a:buChar char="•"/>
            </a:pPr>
            <a:r>
              <a:rPr lang="en-GB" b="1" dirty="0"/>
              <a:t>Consistent documentation and methodology </a:t>
            </a:r>
            <a:r>
              <a:rPr lang="en-GB" dirty="0"/>
              <a:t>developed and embedded drawing on those used nationally, regionally and locally to develop a local best practice approach.</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Approach includes a focus and commitment to ensuring </a:t>
            </a:r>
            <a:r>
              <a:rPr lang="en-GB" b="1" dirty="0"/>
              <a:t>inequity identified and addressed </a:t>
            </a:r>
            <a:r>
              <a:rPr lang="en-GB" dirty="0"/>
              <a:t>as part of each piece of work and commitment to undertaking appropriate </a:t>
            </a:r>
            <a:r>
              <a:rPr lang="en-GB" b="1" dirty="0"/>
              <a:t>patient and public engagement</a:t>
            </a:r>
            <a:r>
              <a:rPr lang="en-GB" dirty="0"/>
              <a:t>. </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Specific pieces of </a:t>
            </a:r>
            <a:r>
              <a:rPr lang="en-GB" b="1" dirty="0"/>
              <a:t>pathway work undertaken </a:t>
            </a:r>
            <a:r>
              <a:rPr lang="en-GB" dirty="0"/>
              <a:t>(some still in progress) for Gynaecology; Breast self-referral; Radiotherapy; Non-Specific Symptoms; Lumps and Bumps; Head and Neck; Sarcoma; Brain &amp; CNS; HPB; Testicular self-referral; Prostate; Breast Reconstruction; and dermatology. </a:t>
            </a:r>
          </a:p>
          <a:p>
            <a:r>
              <a:rPr lang="en-GB" dirty="0"/>
              <a:t>*</a:t>
            </a:r>
            <a:r>
              <a:rPr lang="en-GB" sz="1100" dirty="0"/>
              <a:t>Details available on scope, status and outcomes </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Approaches to </a:t>
            </a:r>
            <a:r>
              <a:rPr lang="en-GB" b="1" dirty="0"/>
              <a:t>collaborative working </a:t>
            </a:r>
            <a:r>
              <a:rPr lang="en-GB" dirty="0"/>
              <a:t>modelled with </a:t>
            </a:r>
            <a:r>
              <a:rPr lang="en-GB" b="1" dirty="0"/>
              <a:t>best practice and lessons learned </a:t>
            </a:r>
            <a:r>
              <a:rPr lang="en-GB" dirty="0"/>
              <a:t>collated and shared. For example compendium developed of learning points from breadth of gynaecology pathway work and shared across Trusts. </a:t>
            </a:r>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28083299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19200" y="274638"/>
            <a:ext cx="6511636" cy="771988"/>
          </a:xfrm>
        </p:spPr>
        <p:txBody>
          <a:bodyPr>
            <a:normAutofit/>
          </a:bodyPr>
          <a:lstStyle/>
          <a:p>
            <a:r>
              <a:rPr lang="en-GB" sz="3200" dirty="0">
                <a:cs typeface="Arial" panose="020B0604020202020204" pitchFamily="34" charset="0"/>
              </a:rPr>
              <a:t>Examples of Impact &amp; Outcomes</a:t>
            </a:r>
          </a:p>
        </p:txBody>
      </p:sp>
      <p:sp>
        <p:nvSpPr>
          <p:cNvPr id="6" name="Rectangle 5"/>
          <p:cNvSpPr/>
          <p:nvPr/>
        </p:nvSpPr>
        <p:spPr>
          <a:xfrm>
            <a:off x="412638" y="1490704"/>
            <a:ext cx="8124759" cy="1200329"/>
          </a:xfrm>
          <a:prstGeom prst="rect">
            <a:avLst/>
          </a:prstGeom>
        </p:spPr>
        <p:txBody>
          <a:bodyPr wrap="square">
            <a:spAutoFit/>
          </a:bodyPr>
          <a:lstStyle/>
          <a:p>
            <a:pPr>
              <a:buNone/>
            </a:pPr>
            <a:endParaRPr lang="en-GB" sz="2400" b="1" dirty="0"/>
          </a:p>
          <a:p>
            <a:endParaRPr lang="en-GB" sz="2200" dirty="0"/>
          </a:p>
          <a:p>
            <a:endParaRPr lang="en-GB" sz="2600" b="1"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3209" y="273600"/>
            <a:ext cx="756000" cy="756000"/>
          </a:xfrm>
          <a:prstGeom prst="rect">
            <a:avLst/>
          </a:prstGeom>
        </p:spPr>
      </p:pic>
      <p:pic>
        <p:nvPicPr>
          <p:cNvPr id="5" name="Picture 4">
            <a:extLst>
              <a:ext uri="{FF2B5EF4-FFF2-40B4-BE49-F238E27FC236}">
                <a16:creationId xmlns:a16="http://schemas.microsoft.com/office/drawing/2014/main" id="{AE35B4E2-D794-42C1-9C1B-B1D56C7404F6}"/>
              </a:ext>
            </a:extLst>
          </p:cNvPr>
          <p:cNvPicPr>
            <a:picLocks noChangeAspect="1"/>
          </p:cNvPicPr>
          <p:nvPr/>
        </p:nvPicPr>
        <p:blipFill>
          <a:blip r:embed="rId3"/>
          <a:stretch>
            <a:fillRect/>
          </a:stretch>
        </p:blipFill>
        <p:spPr>
          <a:xfrm>
            <a:off x="7955313" y="340232"/>
            <a:ext cx="895477" cy="640800"/>
          </a:xfrm>
          <a:prstGeom prst="rect">
            <a:avLst/>
          </a:prstGeom>
        </p:spPr>
      </p:pic>
      <p:sp>
        <p:nvSpPr>
          <p:cNvPr id="2" name="TextBox 1">
            <a:extLst>
              <a:ext uri="{FF2B5EF4-FFF2-40B4-BE49-F238E27FC236}">
                <a16:creationId xmlns:a16="http://schemas.microsoft.com/office/drawing/2014/main" id="{67531387-AE19-B3E1-03A8-5254F4F47D22}"/>
              </a:ext>
            </a:extLst>
          </p:cNvPr>
          <p:cNvSpPr txBox="1"/>
          <p:nvPr/>
        </p:nvSpPr>
        <p:spPr>
          <a:xfrm>
            <a:off x="443151" y="899130"/>
            <a:ext cx="8318723" cy="2123658"/>
          </a:xfrm>
          <a:prstGeom prst="rect">
            <a:avLst/>
          </a:prstGeom>
          <a:noFill/>
        </p:spPr>
        <p:txBody>
          <a:bodyPr wrap="square" rtlCol="0">
            <a:spAutoFit/>
          </a:bodyPr>
          <a:lstStyle/>
          <a:p>
            <a:pPr>
              <a:lnSpc>
                <a:spcPct val="150000"/>
              </a:lnSpc>
            </a:pPr>
            <a:r>
              <a:rPr lang="en-GB" sz="1600" b="1" dirty="0"/>
              <a:t>UHS Gynae Pathway Triage Project</a:t>
            </a:r>
          </a:p>
          <a:p>
            <a:pPr marL="285750" indent="-285750">
              <a:buFont typeface="Arial" panose="020B0604020202020204" pitchFamily="34" charset="0"/>
              <a:buChar char="•"/>
            </a:pPr>
            <a:r>
              <a:rPr lang="en-GB" dirty="0"/>
              <a:t>A piece of work was initiated in response to growing performance challenge against first seen, 28 day and 62 day standards.</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An approach to triage was designed piloted and then implemented along with the introduction of a patient navigator and tailored patient information led by an improvement team project manager. </a:t>
            </a:r>
          </a:p>
        </p:txBody>
      </p:sp>
      <p:pic>
        <p:nvPicPr>
          <p:cNvPr id="4" name="Picture 1" descr="Volume of patients 62-day backlog per week: Gynaecology (UHS), Trust &amp; Suspected Cancer Site, UHS">
            <a:extLst>
              <a:ext uri="{FF2B5EF4-FFF2-40B4-BE49-F238E27FC236}">
                <a16:creationId xmlns:a16="http://schemas.microsoft.com/office/drawing/2014/main" id="{945EB1E0-F9FA-9D81-F462-03FBD644E5D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4783" y="3760813"/>
            <a:ext cx="6580530" cy="3070374"/>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BF44ADC0-777D-E167-5DE9-AA7E0115A458}"/>
              </a:ext>
            </a:extLst>
          </p:cNvPr>
          <p:cNvSpPr txBox="1"/>
          <p:nvPr/>
        </p:nvSpPr>
        <p:spPr>
          <a:xfrm>
            <a:off x="412638" y="3210099"/>
            <a:ext cx="7866188" cy="646331"/>
          </a:xfrm>
          <a:prstGeom prst="rect">
            <a:avLst/>
          </a:prstGeom>
          <a:noFill/>
        </p:spPr>
        <p:txBody>
          <a:bodyPr wrap="square" rtlCol="0">
            <a:spAutoFit/>
          </a:bodyPr>
          <a:lstStyle/>
          <a:p>
            <a:r>
              <a:rPr lang="en-GB" dirty="0"/>
              <a:t>The graph below shows the increasing backlog for gynae leading up to the implementation of triage and then the resulting and sustained reduction following</a:t>
            </a:r>
          </a:p>
        </p:txBody>
      </p:sp>
    </p:spTree>
    <p:extLst>
      <p:ext uri="{BB962C8B-B14F-4D97-AF65-F5344CB8AC3E}">
        <p14:creationId xmlns:p14="http://schemas.microsoft.com/office/powerpoint/2010/main" val="30291879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19200" y="274638"/>
            <a:ext cx="6511636" cy="771988"/>
          </a:xfrm>
        </p:spPr>
        <p:txBody>
          <a:bodyPr>
            <a:normAutofit/>
          </a:bodyPr>
          <a:lstStyle/>
          <a:p>
            <a:r>
              <a:rPr lang="en-GB" sz="3200" dirty="0">
                <a:cs typeface="Arial" panose="020B0604020202020204" pitchFamily="34" charset="0"/>
              </a:rPr>
              <a:t>Examples of Impact &amp; Outcomes</a:t>
            </a:r>
          </a:p>
        </p:txBody>
      </p:sp>
      <p:sp>
        <p:nvSpPr>
          <p:cNvPr id="6" name="Rectangle 5"/>
          <p:cNvSpPr/>
          <p:nvPr/>
        </p:nvSpPr>
        <p:spPr>
          <a:xfrm>
            <a:off x="412638" y="1490704"/>
            <a:ext cx="8124759" cy="1200329"/>
          </a:xfrm>
          <a:prstGeom prst="rect">
            <a:avLst/>
          </a:prstGeom>
        </p:spPr>
        <p:txBody>
          <a:bodyPr wrap="square">
            <a:spAutoFit/>
          </a:bodyPr>
          <a:lstStyle/>
          <a:p>
            <a:pPr>
              <a:buNone/>
            </a:pPr>
            <a:endParaRPr lang="en-GB" sz="2400" b="1" dirty="0"/>
          </a:p>
          <a:p>
            <a:endParaRPr lang="en-GB" sz="2200" dirty="0"/>
          </a:p>
          <a:p>
            <a:endParaRPr lang="en-GB" sz="2600" b="1"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3209" y="273600"/>
            <a:ext cx="756000" cy="756000"/>
          </a:xfrm>
          <a:prstGeom prst="rect">
            <a:avLst/>
          </a:prstGeom>
        </p:spPr>
      </p:pic>
      <p:pic>
        <p:nvPicPr>
          <p:cNvPr id="5" name="Picture 4">
            <a:extLst>
              <a:ext uri="{FF2B5EF4-FFF2-40B4-BE49-F238E27FC236}">
                <a16:creationId xmlns:a16="http://schemas.microsoft.com/office/drawing/2014/main" id="{AE35B4E2-D794-42C1-9C1B-B1D56C7404F6}"/>
              </a:ext>
            </a:extLst>
          </p:cNvPr>
          <p:cNvPicPr>
            <a:picLocks noChangeAspect="1"/>
          </p:cNvPicPr>
          <p:nvPr/>
        </p:nvPicPr>
        <p:blipFill>
          <a:blip r:embed="rId3"/>
          <a:stretch>
            <a:fillRect/>
          </a:stretch>
        </p:blipFill>
        <p:spPr>
          <a:xfrm>
            <a:off x="7955313" y="340232"/>
            <a:ext cx="895477" cy="640800"/>
          </a:xfrm>
          <a:prstGeom prst="rect">
            <a:avLst/>
          </a:prstGeom>
        </p:spPr>
      </p:pic>
      <p:pic>
        <p:nvPicPr>
          <p:cNvPr id="4" name="Picture 3">
            <a:extLst>
              <a:ext uri="{FF2B5EF4-FFF2-40B4-BE49-F238E27FC236}">
                <a16:creationId xmlns:a16="http://schemas.microsoft.com/office/drawing/2014/main" id="{D3A8FCC8-7AFF-1E6C-1949-0144A9140CD8}"/>
              </a:ext>
            </a:extLst>
          </p:cNvPr>
          <p:cNvPicPr>
            <a:picLocks noChangeAspect="1"/>
          </p:cNvPicPr>
          <p:nvPr/>
        </p:nvPicPr>
        <p:blipFill>
          <a:blip r:embed="rId4"/>
          <a:stretch>
            <a:fillRect/>
          </a:stretch>
        </p:blipFill>
        <p:spPr>
          <a:xfrm>
            <a:off x="1219200" y="2326950"/>
            <a:ext cx="6394450" cy="3074255"/>
          </a:xfrm>
          <a:prstGeom prst="rect">
            <a:avLst/>
          </a:prstGeom>
        </p:spPr>
      </p:pic>
      <p:sp>
        <p:nvSpPr>
          <p:cNvPr id="7" name="TextBox 6">
            <a:extLst>
              <a:ext uri="{FF2B5EF4-FFF2-40B4-BE49-F238E27FC236}">
                <a16:creationId xmlns:a16="http://schemas.microsoft.com/office/drawing/2014/main" id="{AC1F6B0B-BFBD-84D9-B4D2-7F12C88F8448}"/>
              </a:ext>
            </a:extLst>
          </p:cNvPr>
          <p:cNvSpPr txBox="1"/>
          <p:nvPr/>
        </p:nvSpPr>
        <p:spPr>
          <a:xfrm>
            <a:off x="426491" y="1196190"/>
            <a:ext cx="7866188" cy="923330"/>
          </a:xfrm>
          <a:prstGeom prst="rect">
            <a:avLst/>
          </a:prstGeom>
          <a:noFill/>
        </p:spPr>
        <p:txBody>
          <a:bodyPr wrap="square" rtlCol="0">
            <a:spAutoFit/>
          </a:bodyPr>
          <a:lstStyle/>
          <a:p>
            <a:r>
              <a:rPr lang="en-GB" dirty="0"/>
              <a:t>The graph below shows the increasing wait for first seen for gynae leading up to the implementation of triage and then the resulting and sustained reduction following</a:t>
            </a:r>
          </a:p>
        </p:txBody>
      </p:sp>
      <p:sp>
        <p:nvSpPr>
          <p:cNvPr id="2" name="TextBox 1">
            <a:extLst>
              <a:ext uri="{FF2B5EF4-FFF2-40B4-BE49-F238E27FC236}">
                <a16:creationId xmlns:a16="http://schemas.microsoft.com/office/drawing/2014/main" id="{43ECDD01-1122-193F-60AD-D3D31BAA0339}"/>
              </a:ext>
            </a:extLst>
          </p:cNvPr>
          <p:cNvSpPr txBox="1"/>
          <p:nvPr/>
        </p:nvSpPr>
        <p:spPr>
          <a:xfrm>
            <a:off x="412638" y="5661810"/>
            <a:ext cx="7866188" cy="923330"/>
          </a:xfrm>
          <a:prstGeom prst="rect">
            <a:avLst/>
          </a:prstGeom>
          <a:noFill/>
        </p:spPr>
        <p:txBody>
          <a:bodyPr wrap="square" rtlCol="0">
            <a:spAutoFit/>
          </a:bodyPr>
          <a:lstStyle/>
          <a:p>
            <a:pPr marL="285750" indent="-285750">
              <a:buFont typeface="Arial" panose="020B0604020202020204" pitchFamily="34" charset="0"/>
              <a:buChar char="•"/>
            </a:pPr>
            <a:r>
              <a:rPr lang="en-GB" sz="1800" dirty="0"/>
              <a:t>From starting in post 9 months ago they have allocated approximately 0.6WTE of their time to looking at gynaecology pathways.</a:t>
            </a:r>
          </a:p>
          <a:p>
            <a:pPr marL="285750" indent="-285750">
              <a:buFont typeface="Arial" panose="020B0604020202020204" pitchFamily="34" charset="0"/>
              <a:buChar char="•"/>
            </a:pPr>
            <a:r>
              <a:rPr lang="en-GB" sz="1800" dirty="0"/>
              <a:t>The cost value of this circa </a:t>
            </a:r>
            <a:r>
              <a:rPr lang="en-GB" sz="1800" b="1" dirty="0"/>
              <a:t>£24,764 </a:t>
            </a:r>
            <a:r>
              <a:rPr lang="en-GB" sz="1800" dirty="0"/>
              <a:t>inclusive of on costs. </a:t>
            </a:r>
          </a:p>
        </p:txBody>
      </p:sp>
    </p:spTree>
    <p:extLst>
      <p:ext uri="{BB962C8B-B14F-4D97-AF65-F5344CB8AC3E}">
        <p14:creationId xmlns:p14="http://schemas.microsoft.com/office/powerpoint/2010/main" val="8963333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19200" y="274638"/>
            <a:ext cx="6511636" cy="771988"/>
          </a:xfrm>
        </p:spPr>
        <p:txBody>
          <a:bodyPr>
            <a:normAutofit/>
          </a:bodyPr>
          <a:lstStyle/>
          <a:p>
            <a:r>
              <a:rPr lang="en-GB" sz="3200" dirty="0">
                <a:cs typeface="Arial" panose="020B0604020202020204" pitchFamily="34" charset="0"/>
              </a:rPr>
              <a:t>Examples of Impact &amp; Outcomes</a:t>
            </a:r>
          </a:p>
        </p:txBody>
      </p:sp>
      <p:sp>
        <p:nvSpPr>
          <p:cNvPr id="6" name="Rectangle 5"/>
          <p:cNvSpPr/>
          <p:nvPr/>
        </p:nvSpPr>
        <p:spPr>
          <a:xfrm>
            <a:off x="412638" y="1490704"/>
            <a:ext cx="8124759" cy="1200329"/>
          </a:xfrm>
          <a:prstGeom prst="rect">
            <a:avLst/>
          </a:prstGeom>
        </p:spPr>
        <p:txBody>
          <a:bodyPr wrap="square">
            <a:spAutoFit/>
          </a:bodyPr>
          <a:lstStyle/>
          <a:p>
            <a:pPr>
              <a:buNone/>
            </a:pPr>
            <a:endParaRPr lang="en-GB" sz="2400" b="1" dirty="0"/>
          </a:p>
          <a:p>
            <a:endParaRPr lang="en-GB" sz="2200" dirty="0"/>
          </a:p>
          <a:p>
            <a:endParaRPr lang="en-GB" sz="2600" b="1"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3209" y="273600"/>
            <a:ext cx="756000" cy="756000"/>
          </a:xfrm>
          <a:prstGeom prst="rect">
            <a:avLst/>
          </a:prstGeom>
        </p:spPr>
      </p:pic>
      <p:pic>
        <p:nvPicPr>
          <p:cNvPr id="5" name="Picture 4">
            <a:extLst>
              <a:ext uri="{FF2B5EF4-FFF2-40B4-BE49-F238E27FC236}">
                <a16:creationId xmlns:a16="http://schemas.microsoft.com/office/drawing/2014/main" id="{AE35B4E2-D794-42C1-9C1B-B1D56C7404F6}"/>
              </a:ext>
            </a:extLst>
          </p:cNvPr>
          <p:cNvPicPr>
            <a:picLocks noChangeAspect="1"/>
          </p:cNvPicPr>
          <p:nvPr/>
        </p:nvPicPr>
        <p:blipFill>
          <a:blip r:embed="rId3"/>
          <a:stretch>
            <a:fillRect/>
          </a:stretch>
        </p:blipFill>
        <p:spPr>
          <a:xfrm>
            <a:off x="7955313" y="340232"/>
            <a:ext cx="895477" cy="640800"/>
          </a:xfrm>
          <a:prstGeom prst="rect">
            <a:avLst/>
          </a:prstGeom>
        </p:spPr>
      </p:pic>
      <p:sp>
        <p:nvSpPr>
          <p:cNvPr id="4" name="TextBox 3">
            <a:extLst>
              <a:ext uri="{FF2B5EF4-FFF2-40B4-BE49-F238E27FC236}">
                <a16:creationId xmlns:a16="http://schemas.microsoft.com/office/drawing/2014/main" id="{4740D375-4ECB-58BA-3E83-8A9A7985DB13}"/>
              </a:ext>
            </a:extLst>
          </p:cNvPr>
          <p:cNvSpPr txBox="1"/>
          <p:nvPr/>
        </p:nvSpPr>
        <p:spPr>
          <a:xfrm>
            <a:off x="293209" y="902494"/>
            <a:ext cx="8656827" cy="5155257"/>
          </a:xfrm>
          <a:prstGeom prst="rect">
            <a:avLst/>
          </a:prstGeom>
          <a:noFill/>
        </p:spPr>
        <p:txBody>
          <a:bodyPr wrap="square" rtlCol="0">
            <a:spAutoFit/>
          </a:bodyPr>
          <a:lstStyle/>
          <a:p>
            <a:pPr>
              <a:lnSpc>
                <a:spcPct val="150000"/>
              </a:lnSpc>
            </a:pPr>
            <a:r>
              <a:rPr lang="en-GB" sz="1400" b="1" dirty="0"/>
              <a:t>Gynaecology Pathways</a:t>
            </a:r>
          </a:p>
          <a:p>
            <a:pPr marL="285750" indent="-285750">
              <a:buFont typeface="Arial" panose="020B0604020202020204" pitchFamily="34" charset="0"/>
              <a:buChar char="•"/>
            </a:pPr>
            <a:r>
              <a:rPr lang="en-GB" sz="1400" dirty="0"/>
              <a:t>Focused pathway work has been led by an improvement team project manager at three of the 6 Wessex Trusts including University Hospital Southampton NHSFT, Portsmouth Hospitals University NHSFT and University Hospitals Dorset NHSFT.</a:t>
            </a:r>
          </a:p>
          <a:p>
            <a:pPr marL="285750" indent="-285750">
              <a:buFont typeface="Arial" panose="020B0604020202020204" pitchFamily="34" charset="0"/>
              <a:buChar char="•"/>
            </a:pPr>
            <a:endParaRPr lang="en-GB" sz="1400" dirty="0"/>
          </a:p>
          <a:p>
            <a:pPr marL="285750" indent="-285750">
              <a:buFont typeface="Arial" panose="020B0604020202020204" pitchFamily="34" charset="0"/>
              <a:buChar char="•"/>
            </a:pPr>
            <a:r>
              <a:rPr lang="en-GB" sz="1400" dirty="0"/>
              <a:t>A document has been developed from this work </a:t>
            </a:r>
            <a:r>
              <a:rPr lang="en-GB" sz="1400" b="1" dirty="0"/>
              <a:t>collating areas of focus, common challenge and themes and examples of best practice </a:t>
            </a:r>
            <a:r>
              <a:rPr lang="en-GB" sz="1400" dirty="0"/>
              <a:t>implemented which has been shared with other Trusts.</a:t>
            </a:r>
          </a:p>
          <a:p>
            <a:pPr marL="285750" indent="-285750">
              <a:buFont typeface="Arial" panose="020B0604020202020204" pitchFamily="34" charset="0"/>
              <a:buChar char="•"/>
            </a:pPr>
            <a:endParaRPr lang="en-GB" sz="1400" dirty="0"/>
          </a:p>
          <a:p>
            <a:pPr marL="285750" indent="-285750">
              <a:buFont typeface="Arial" panose="020B0604020202020204" pitchFamily="34" charset="0"/>
              <a:buChar char="•"/>
            </a:pPr>
            <a:r>
              <a:rPr lang="en-GB" sz="1400" dirty="0"/>
              <a:t>In addition some of the common themes have been drawn together and have </a:t>
            </a:r>
            <a:r>
              <a:rPr lang="en-GB" sz="1400" b="1" dirty="0"/>
              <a:t>resulted in some further pan Wessex focussed work on gynae pathways</a:t>
            </a:r>
            <a:r>
              <a:rPr lang="en-GB" sz="1400" dirty="0"/>
              <a:t>, currently being discussed by the Clinical Reference Group and Site Specific Groups, which are looking at:</a:t>
            </a:r>
          </a:p>
          <a:p>
            <a:pPr marL="285750" indent="-285750">
              <a:buFont typeface="Wingdings" panose="05000000000000000000" pitchFamily="2" charset="2"/>
              <a:buChar char="Ø"/>
            </a:pPr>
            <a:endParaRPr lang="en-GB" sz="1400" b="1" dirty="0"/>
          </a:p>
          <a:p>
            <a:pPr marL="742950" lvl="1" indent="-285750">
              <a:buFont typeface="Wingdings" panose="05000000000000000000" pitchFamily="2" charset="2"/>
              <a:buChar char="Ø"/>
            </a:pPr>
            <a:r>
              <a:rPr lang="en-GB" sz="1400" b="1" dirty="0"/>
              <a:t>A new management pathway for people presenting with post menopausal bleeding on HRT </a:t>
            </a:r>
            <a:r>
              <a:rPr lang="en-GB" sz="1400" dirty="0"/>
              <a:t>linking with the </a:t>
            </a:r>
            <a:r>
              <a:rPr lang="en-GB" sz="1400" b="1" dirty="0"/>
              <a:t>direct access for GPs </a:t>
            </a:r>
            <a:r>
              <a:rPr lang="en-GB" sz="1400" dirty="0"/>
              <a:t>agenda and </a:t>
            </a:r>
            <a:r>
              <a:rPr lang="en-GB" sz="1400" b="1" dirty="0"/>
              <a:t>Community Diagnostic Centres</a:t>
            </a:r>
            <a:r>
              <a:rPr lang="en-GB" sz="1400" dirty="0"/>
              <a:t>.</a:t>
            </a:r>
          </a:p>
          <a:p>
            <a:pPr marL="742950" lvl="1" indent="-285750">
              <a:buFont typeface="Wingdings" panose="05000000000000000000" pitchFamily="2" charset="2"/>
              <a:buChar char="Ø"/>
            </a:pPr>
            <a:endParaRPr lang="en-GB" sz="1400" dirty="0"/>
          </a:p>
          <a:p>
            <a:pPr marL="742950" lvl="1" indent="-285750">
              <a:buFont typeface="Wingdings" panose="05000000000000000000" pitchFamily="2" charset="2"/>
              <a:buChar char="Ø"/>
            </a:pPr>
            <a:r>
              <a:rPr lang="en-GB" sz="1400" dirty="0"/>
              <a:t>This work aims to </a:t>
            </a:r>
            <a:r>
              <a:rPr lang="en-GB" sz="1400" b="1" dirty="0"/>
              <a:t>reduce suspected cancer referrals</a:t>
            </a:r>
            <a:r>
              <a:rPr lang="en-GB" sz="1400" dirty="0"/>
              <a:t>, to provide GPs with </a:t>
            </a:r>
            <a:r>
              <a:rPr lang="en-GB" sz="1400" i="1" dirty="0"/>
              <a:t>clear advice on management </a:t>
            </a:r>
            <a:r>
              <a:rPr lang="en-GB" sz="1400" dirty="0"/>
              <a:t>for this cohort of people and </a:t>
            </a:r>
            <a:r>
              <a:rPr lang="en-GB" sz="1400" b="1" dirty="0"/>
              <a:t>increase access to imaging </a:t>
            </a:r>
            <a:r>
              <a:rPr lang="en-GB" sz="1400" dirty="0"/>
              <a:t>to provide early, appropriate reassurance. </a:t>
            </a:r>
          </a:p>
          <a:p>
            <a:pPr marL="742950" lvl="1" indent="-285750">
              <a:buFont typeface="Wingdings" panose="05000000000000000000" pitchFamily="2" charset="2"/>
              <a:buChar char="Ø"/>
            </a:pPr>
            <a:endParaRPr lang="en-GB" sz="1400" b="1" dirty="0"/>
          </a:p>
          <a:p>
            <a:pPr marL="742950" lvl="1" indent="-285750">
              <a:buFont typeface="Wingdings" panose="05000000000000000000" pitchFamily="2" charset="2"/>
              <a:buChar char="Ø"/>
            </a:pPr>
            <a:r>
              <a:rPr lang="en-GB" sz="1400" b="1" dirty="0"/>
              <a:t>A new management pathway for people with a raised Ca125 and negative USS </a:t>
            </a:r>
            <a:r>
              <a:rPr lang="en-GB" sz="1400" dirty="0"/>
              <a:t>linking with the non-specific symptoms pathway.</a:t>
            </a:r>
          </a:p>
          <a:p>
            <a:pPr marL="742950" lvl="1" indent="-285750">
              <a:buFont typeface="Wingdings" panose="05000000000000000000" pitchFamily="2" charset="2"/>
              <a:buChar char="Ø"/>
            </a:pPr>
            <a:endParaRPr lang="en-GB" sz="1400" dirty="0"/>
          </a:p>
          <a:p>
            <a:pPr marL="742950" lvl="1" indent="-285750">
              <a:buFont typeface="Wingdings" panose="05000000000000000000" pitchFamily="2" charset="2"/>
              <a:buChar char="Ø"/>
            </a:pPr>
            <a:r>
              <a:rPr lang="en-GB" sz="1400" dirty="0"/>
              <a:t>This work aims to provide a </a:t>
            </a:r>
            <a:r>
              <a:rPr lang="en-GB" sz="1400" b="1" dirty="0"/>
              <a:t>clear management route </a:t>
            </a:r>
            <a:r>
              <a:rPr lang="en-GB" sz="1400" dirty="0"/>
              <a:t>for a cohort of patients who currently don’t neatly fit with existing criteria and management routes and therefore to </a:t>
            </a:r>
            <a:r>
              <a:rPr lang="en-GB" sz="1400" b="1" dirty="0"/>
              <a:t>speed up diagnosis</a:t>
            </a:r>
            <a:r>
              <a:rPr lang="en-GB" sz="1400" dirty="0"/>
              <a:t>.</a:t>
            </a:r>
          </a:p>
        </p:txBody>
      </p:sp>
    </p:spTree>
    <p:extLst>
      <p:ext uri="{BB962C8B-B14F-4D97-AF65-F5344CB8AC3E}">
        <p14:creationId xmlns:p14="http://schemas.microsoft.com/office/powerpoint/2010/main" val="6552033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19200" y="274638"/>
            <a:ext cx="6511636" cy="771988"/>
          </a:xfrm>
        </p:spPr>
        <p:txBody>
          <a:bodyPr>
            <a:normAutofit fontScale="90000"/>
          </a:bodyPr>
          <a:lstStyle/>
          <a:p>
            <a:r>
              <a:rPr lang="en-GB" sz="3200" dirty="0">
                <a:cs typeface="Arial" panose="020B0604020202020204" pitchFamily="34" charset="0"/>
              </a:rPr>
              <a:t>Gynaecology: A Worked Example</a:t>
            </a:r>
            <a:br>
              <a:rPr lang="en-GB" sz="3200" dirty="0">
                <a:cs typeface="Arial" panose="020B0604020202020204" pitchFamily="34" charset="0"/>
              </a:rPr>
            </a:br>
            <a:r>
              <a:rPr lang="en-GB" sz="3200" dirty="0">
                <a:cs typeface="Arial" panose="020B0604020202020204" pitchFamily="34" charset="0"/>
              </a:rPr>
              <a:t>Next Steps</a:t>
            </a:r>
          </a:p>
        </p:txBody>
      </p:sp>
      <p:sp>
        <p:nvSpPr>
          <p:cNvPr id="6" name="Rectangle 5"/>
          <p:cNvSpPr/>
          <p:nvPr/>
        </p:nvSpPr>
        <p:spPr>
          <a:xfrm>
            <a:off x="412638" y="1490704"/>
            <a:ext cx="8124759" cy="1200329"/>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24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22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2600" b="1" i="0" u="none" strike="noStrike" kern="1200" cap="none" spc="0" normalizeH="0" baseline="0" noProof="0" dirty="0">
              <a:ln>
                <a:noFill/>
              </a:ln>
              <a:solidFill>
                <a:prstClr val="black"/>
              </a:solidFill>
              <a:effectLst/>
              <a:uLnTx/>
              <a:uFillTx/>
              <a:latin typeface="Calibri"/>
              <a:ea typeface="+mn-ea"/>
              <a:cs typeface="+mn-cs"/>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3209" y="273600"/>
            <a:ext cx="756000" cy="756000"/>
          </a:xfrm>
          <a:prstGeom prst="rect">
            <a:avLst/>
          </a:prstGeom>
        </p:spPr>
      </p:pic>
      <p:pic>
        <p:nvPicPr>
          <p:cNvPr id="5" name="Picture 4">
            <a:extLst>
              <a:ext uri="{FF2B5EF4-FFF2-40B4-BE49-F238E27FC236}">
                <a16:creationId xmlns:a16="http://schemas.microsoft.com/office/drawing/2014/main" id="{AE35B4E2-D794-42C1-9C1B-B1D56C7404F6}"/>
              </a:ext>
            </a:extLst>
          </p:cNvPr>
          <p:cNvPicPr>
            <a:picLocks noChangeAspect="1"/>
          </p:cNvPicPr>
          <p:nvPr/>
        </p:nvPicPr>
        <p:blipFill>
          <a:blip r:embed="rId3"/>
          <a:stretch>
            <a:fillRect/>
          </a:stretch>
        </p:blipFill>
        <p:spPr>
          <a:xfrm>
            <a:off x="7955313" y="340232"/>
            <a:ext cx="895477" cy="640800"/>
          </a:xfrm>
          <a:prstGeom prst="rect">
            <a:avLst/>
          </a:prstGeom>
        </p:spPr>
      </p:pic>
      <p:sp>
        <p:nvSpPr>
          <p:cNvPr id="4" name="TextBox 3">
            <a:extLst>
              <a:ext uri="{FF2B5EF4-FFF2-40B4-BE49-F238E27FC236}">
                <a16:creationId xmlns:a16="http://schemas.microsoft.com/office/drawing/2014/main" id="{4740D375-4ECB-58BA-3E83-8A9A7985DB13}"/>
              </a:ext>
            </a:extLst>
          </p:cNvPr>
          <p:cNvSpPr txBox="1"/>
          <p:nvPr/>
        </p:nvSpPr>
        <p:spPr>
          <a:xfrm>
            <a:off x="193963" y="1061968"/>
            <a:ext cx="8656827" cy="2659639"/>
          </a:xfrm>
          <a:prstGeom prst="rect">
            <a:avLst/>
          </a:prstGeom>
          <a:noFill/>
        </p:spPr>
        <p:txBody>
          <a:bodyPr wrap="square" rtlCol="0">
            <a:spAutoFit/>
          </a:bodyPr>
          <a:lstStyle/>
          <a:p>
            <a:pPr marL="285750" marR="0" lvl="0" indent="-285750" algn="l" defTabSz="457200" rtl="0" eaLnBrk="1" fontAlgn="auto" latinLnBrk="0" hangingPunct="1">
              <a:spcBef>
                <a:spcPts val="0"/>
              </a:spcBef>
              <a:spcAft>
                <a:spcPts val="0"/>
              </a:spcAft>
              <a:buClrTx/>
              <a:buSzTx/>
              <a:buFont typeface="Arial" panose="020B0604020202020204" pitchFamily="34" charset="0"/>
              <a:buChar char="•"/>
              <a:tabLst/>
              <a:defRPr/>
            </a:pPr>
            <a:r>
              <a:rPr lang="en-GB" sz="1400" dirty="0"/>
              <a:t>Following discussions as appropriate via the Clinical Reference Group and Site Specific Group meetings pan Wessex pathways will be agreed for both people presenting with </a:t>
            </a:r>
            <a:r>
              <a:rPr lang="en-GB" sz="1400" b="1" dirty="0"/>
              <a:t>post menopausal bleeding on HRT </a:t>
            </a:r>
            <a:r>
              <a:rPr lang="en-GB" sz="1400" dirty="0"/>
              <a:t>and for people with a </a:t>
            </a:r>
            <a:r>
              <a:rPr lang="en-GB" sz="1400" b="1" dirty="0"/>
              <a:t>raised Ca125 and negative USS.</a:t>
            </a:r>
          </a:p>
          <a:p>
            <a:pPr marL="285750" marR="0" lvl="0" indent="-285750" algn="l" defTabSz="457200" rtl="0" eaLnBrk="1" fontAlgn="auto" latinLnBrk="0" hangingPunct="1">
              <a:spcBef>
                <a:spcPts val="0"/>
              </a:spcBef>
              <a:spcAft>
                <a:spcPts val="0"/>
              </a:spcAft>
              <a:buClrTx/>
              <a:buSzTx/>
              <a:buFont typeface="Arial" panose="020B0604020202020204" pitchFamily="34" charset="0"/>
              <a:buChar char="•"/>
              <a:tabLst/>
              <a:defRPr/>
            </a:pPr>
            <a:endParaRPr lang="en-GB" sz="1400" b="1" dirty="0"/>
          </a:p>
          <a:p>
            <a:pPr marL="285750" marR="0" lvl="0" indent="-285750" algn="l" defTabSz="457200" rtl="0" eaLnBrk="1" fontAlgn="auto" latinLnBrk="0" hangingPunct="1">
              <a:spcBef>
                <a:spcPts val="0"/>
              </a:spcBef>
              <a:spcAft>
                <a:spcPts val="0"/>
              </a:spcAft>
              <a:buClrTx/>
              <a:buSzTx/>
              <a:buFont typeface="Arial" panose="020B0604020202020204" pitchFamily="34" charset="0"/>
              <a:buChar char="•"/>
              <a:tabLst/>
              <a:defRPr/>
            </a:pPr>
            <a:r>
              <a:rPr lang="en-GB" sz="1400" dirty="0"/>
              <a:t>Engagement will then be undertaken as appropriate with each Trust and service to see what can adopted locally to support and enhance existing service offers based on these commonly agreed approaches.</a:t>
            </a:r>
          </a:p>
          <a:p>
            <a:pPr marL="285750" marR="0" lvl="0" indent="-285750" algn="l" defTabSz="457200" rtl="0" eaLnBrk="1" fontAlgn="auto" latinLnBrk="0" hangingPunct="1">
              <a:spcBef>
                <a:spcPts val="0"/>
              </a:spcBef>
              <a:spcAft>
                <a:spcPts val="0"/>
              </a:spcAft>
              <a:buClrTx/>
              <a:buSzTx/>
              <a:buFont typeface="Arial" panose="020B0604020202020204" pitchFamily="34" charset="0"/>
              <a:buChar char="•"/>
              <a:tabLst/>
              <a:defRPr/>
            </a:pPr>
            <a:endParaRPr lang="en-GB" sz="1400" dirty="0"/>
          </a:p>
          <a:p>
            <a:pPr marL="285750" marR="0" lvl="0" indent="-285750" algn="l" defTabSz="457200" rtl="0" eaLnBrk="1" fontAlgn="auto" latinLnBrk="0" hangingPunct="1">
              <a:spcBef>
                <a:spcPts val="0"/>
              </a:spcBef>
              <a:spcAft>
                <a:spcPts val="0"/>
              </a:spcAft>
              <a:buClrTx/>
              <a:buSzTx/>
              <a:buFont typeface="Arial" panose="020B0604020202020204" pitchFamily="34" charset="0"/>
              <a:buChar char="•"/>
              <a:tabLst/>
              <a:defRPr/>
            </a:pPr>
            <a:r>
              <a:rPr lang="en-GB" sz="1400" dirty="0"/>
              <a:t>Finally all learning and best practice will be collated and shared and of new pathways and pathway changes to identify any modifications or further evaluation required. </a:t>
            </a:r>
          </a:p>
          <a:p>
            <a:pPr marR="0" lvl="0" algn="l" defTabSz="457200" rtl="0" eaLnBrk="1" fontAlgn="auto" latinLnBrk="0" hangingPunct="1">
              <a:spcBef>
                <a:spcPts val="0"/>
              </a:spcBef>
              <a:spcAft>
                <a:spcPts val="0"/>
              </a:spcAft>
              <a:buClrTx/>
              <a:buSzTx/>
              <a:tabLst/>
              <a:defRPr/>
            </a:pPr>
            <a:endParaRPr lang="en-GB" sz="1100" b="1" dirty="0"/>
          </a:p>
          <a:p>
            <a:pPr marR="0" lvl="0" algn="l" defTabSz="457200" rtl="0" eaLnBrk="1" fontAlgn="auto" latinLnBrk="0" hangingPunct="1">
              <a:spcBef>
                <a:spcPts val="0"/>
              </a:spcBef>
              <a:spcAft>
                <a:spcPts val="0"/>
              </a:spcAft>
              <a:buClrTx/>
              <a:buSzTx/>
              <a:tabLst/>
              <a:defRPr/>
            </a:pPr>
            <a:endParaRPr lang="en-GB" sz="1100" b="1" dirty="0"/>
          </a:p>
          <a:p>
            <a:pPr marR="0" lvl="0" algn="l" defTabSz="457200" rtl="0" eaLnBrk="1" fontAlgn="auto" latinLnBrk="0" hangingPunct="1">
              <a:lnSpc>
                <a:spcPct val="150000"/>
              </a:lnSpc>
              <a:spcBef>
                <a:spcPts val="0"/>
              </a:spcBef>
              <a:spcAft>
                <a:spcPts val="0"/>
              </a:spcAft>
              <a:buClrTx/>
              <a:buSzTx/>
              <a:tabLst/>
              <a:defRPr/>
            </a:pPr>
            <a:r>
              <a:rPr lang="en-GB" sz="1400" b="1" dirty="0"/>
              <a:t>Trust Specific Work:</a:t>
            </a:r>
          </a:p>
        </p:txBody>
      </p:sp>
      <p:sp>
        <p:nvSpPr>
          <p:cNvPr id="2" name="TextBox 1">
            <a:extLst>
              <a:ext uri="{FF2B5EF4-FFF2-40B4-BE49-F238E27FC236}">
                <a16:creationId xmlns:a16="http://schemas.microsoft.com/office/drawing/2014/main" id="{9287FCC8-A450-319F-4C5D-2D634818182B}"/>
              </a:ext>
            </a:extLst>
          </p:cNvPr>
          <p:cNvSpPr txBox="1"/>
          <p:nvPr/>
        </p:nvSpPr>
        <p:spPr>
          <a:xfrm>
            <a:off x="293209" y="3698909"/>
            <a:ext cx="8124558" cy="2431435"/>
          </a:xfrm>
          <a:prstGeom prst="rect">
            <a:avLst/>
          </a:prstGeom>
          <a:noFill/>
        </p:spPr>
        <p:txBody>
          <a:bodyPr wrap="square" rtlCol="0">
            <a:spAutoFit/>
          </a:bodyPr>
          <a:lstStyle/>
          <a:p>
            <a:pPr marL="285750" marR="0" lvl="0" indent="-285750" algn="l" defTabSz="457200" rtl="0" eaLnBrk="1" fontAlgn="auto" latinLnBrk="0" hangingPunct="1">
              <a:spcBef>
                <a:spcPts val="0"/>
              </a:spcBef>
              <a:spcAft>
                <a:spcPts val="0"/>
              </a:spcAft>
              <a:buClrTx/>
              <a:buSzTx/>
              <a:buFont typeface="Arial" panose="020B0604020202020204" pitchFamily="34" charset="0"/>
              <a:buChar char="•"/>
              <a:tabLst/>
              <a:defRPr/>
            </a:pPr>
            <a:r>
              <a:rPr kumimoji="0" lang="en-GB" sz="1400" b="1" i="0" u="none" strike="noStrike" kern="1200" cap="none" spc="0" normalizeH="0" baseline="0" noProof="0" dirty="0">
                <a:ln>
                  <a:noFill/>
                </a:ln>
                <a:solidFill>
                  <a:prstClr val="black"/>
                </a:solidFill>
                <a:effectLst/>
                <a:uLnTx/>
                <a:uFillTx/>
                <a:latin typeface="Calibri"/>
                <a:ea typeface="+mn-ea"/>
                <a:cs typeface="+mn-cs"/>
              </a:rPr>
              <a:t>PHU</a:t>
            </a:r>
            <a:r>
              <a:rPr kumimoji="0" lang="en-GB" sz="1400" b="0" i="0" u="none" strike="noStrike" kern="1200" cap="none" spc="0" normalizeH="0" baseline="0" noProof="0" dirty="0">
                <a:ln>
                  <a:noFill/>
                </a:ln>
                <a:solidFill>
                  <a:prstClr val="black"/>
                </a:solidFill>
                <a:effectLst/>
                <a:uLnTx/>
                <a:uFillTx/>
                <a:latin typeface="Calibri"/>
                <a:ea typeface="+mn-ea"/>
                <a:cs typeface="+mn-cs"/>
              </a:rPr>
              <a:t>: existing pathway reviewed and new pathway designed and implemented in August 2023 including </a:t>
            </a:r>
            <a:r>
              <a:rPr kumimoji="0" lang="en-GB" sz="1400" b="1" i="0" u="none" strike="noStrike" kern="1200" cap="none" spc="0" normalizeH="0" baseline="0" noProof="0" dirty="0">
                <a:ln>
                  <a:noFill/>
                </a:ln>
                <a:solidFill>
                  <a:prstClr val="black"/>
                </a:solidFill>
                <a:effectLst/>
                <a:uLnTx/>
                <a:uFillTx/>
                <a:latin typeface="Calibri"/>
                <a:ea typeface="+mn-ea"/>
                <a:cs typeface="+mn-cs"/>
              </a:rPr>
              <a:t>triage and straight to test.</a:t>
            </a:r>
          </a:p>
          <a:p>
            <a:pPr marL="285750" marR="0" lvl="0" indent="-285750" algn="l" defTabSz="457200" rtl="0" eaLnBrk="1" fontAlgn="auto" latinLnBrk="0" hangingPunct="1">
              <a:spcBef>
                <a:spcPts val="0"/>
              </a:spcBef>
              <a:spcAft>
                <a:spcPts val="0"/>
              </a:spcAft>
              <a:buClrTx/>
              <a:buSzTx/>
              <a:buFont typeface="Arial" panose="020B0604020202020204" pitchFamily="34" charset="0"/>
              <a:buChar char="•"/>
              <a:tabLst/>
              <a:defRPr/>
            </a:pPr>
            <a:endParaRPr kumimoji="0" lang="en-GB" sz="1400" b="1" i="0" u="none" strike="noStrike" kern="1200" cap="none" spc="0" normalizeH="0" baseline="0" noProof="0" dirty="0">
              <a:ln>
                <a:noFill/>
              </a:ln>
              <a:solidFill>
                <a:prstClr val="black"/>
              </a:solidFill>
              <a:effectLst/>
              <a:uLnTx/>
              <a:uFillTx/>
              <a:latin typeface="Calibri"/>
              <a:ea typeface="+mn-ea"/>
              <a:cs typeface="+mn-cs"/>
            </a:endParaRPr>
          </a:p>
          <a:p>
            <a:pPr marL="285750" marR="0" lvl="0" indent="-285750" algn="l" defTabSz="457200" rtl="0" eaLnBrk="1" fontAlgn="auto" latinLnBrk="0" hangingPunct="1">
              <a:spcBef>
                <a:spcPts val="0"/>
              </a:spcBef>
              <a:spcAft>
                <a:spcPts val="0"/>
              </a:spcAft>
              <a:buClrTx/>
              <a:buSzTx/>
              <a:buFont typeface="Arial" panose="020B0604020202020204" pitchFamily="34" charset="0"/>
              <a:buChar char="•"/>
              <a:tabLst/>
              <a:defRPr/>
            </a:pPr>
            <a:r>
              <a:rPr kumimoji="0" lang="en-GB" sz="1400" b="1" i="0" u="none" strike="noStrike" kern="1200" cap="none" spc="0" normalizeH="0" baseline="0" noProof="0" dirty="0">
                <a:ln>
                  <a:noFill/>
                </a:ln>
                <a:solidFill>
                  <a:prstClr val="black"/>
                </a:solidFill>
                <a:effectLst/>
                <a:uLnTx/>
                <a:uFillTx/>
                <a:latin typeface="Calibri"/>
                <a:ea typeface="+mn-ea"/>
                <a:cs typeface="+mn-cs"/>
              </a:rPr>
              <a:t>UHD</a:t>
            </a:r>
            <a:r>
              <a:rPr kumimoji="0" lang="en-GB" sz="1400" b="0" i="0" u="none" strike="noStrike" kern="1200" cap="none" spc="0" normalizeH="0" baseline="0" noProof="0" dirty="0">
                <a:ln>
                  <a:noFill/>
                </a:ln>
                <a:solidFill>
                  <a:prstClr val="black"/>
                </a:solidFill>
                <a:effectLst/>
                <a:uLnTx/>
                <a:uFillTx/>
                <a:latin typeface="Calibri"/>
                <a:ea typeface="+mn-ea"/>
                <a:cs typeface="+mn-cs"/>
              </a:rPr>
              <a:t>: existing pathway reviewed and new pathway designed with planned implementation in October 2023 following governance approvals. This includes a new approach for people </a:t>
            </a:r>
            <a:r>
              <a:rPr kumimoji="0" lang="en-GB" sz="1400" b="1" i="0" u="none" strike="noStrike" kern="1200" cap="none" spc="0" normalizeH="0" baseline="0" noProof="0" dirty="0">
                <a:ln>
                  <a:noFill/>
                </a:ln>
                <a:solidFill>
                  <a:prstClr val="black"/>
                </a:solidFill>
                <a:effectLst/>
                <a:uLnTx/>
                <a:uFillTx/>
                <a:latin typeface="Calibri"/>
                <a:ea typeface="+mn-ea"/>
                <a:cs typeface="+mn-cs"/>
              </a:rPr>
              <a:t>on HRT with post menopausal bleeding</a:t>
            </a:r>
            <a:r>
              <a:rPr kumimoji="0" lang="en-GB" sz="1400" b="0" i="0" u="none" strike="noStrike" kern="1200" cap="none" spc="0" normalizeH="0" baseline="0" noProof="0" dirty="0">
                <a:ln>
                  <a:noFill/>
                </a:ln>
                <a:solidFill>
                  <a:prstClr val="black"/>
                </a:solidFill>
                <a:effectLst/>
                <a:uLnTx/>
                <a:uFillTx/>
                <a:latin typeface="Calibri"/>
                <a:ea typeface="+mn-ea"/>
                <a:cs typeface="+mn-cs"/>
              </a:rPr>
              <a:t>, </a:t>
            </a:r>
            <a:r>
              <a:rPr kumimoji="0" lang="en-GB" sz="1400" b="1" i="0" u="none" strike="noStrike" kern="1200" cap="none" spc="0" normalizeH="0" baseline="0" noProof="0" dirty="0">
                <a:ln>
                  <a:noFill/>
                </a:ln>
                <a:solidFill>
                  <a:prstClr val="black"/>
                </a:solidFill>
                <a:effectLst/>
                <a:uLnTx/>
                <a:uFillTx/>
                <a:latin typeface="Calibri"/>
                <a:ea typeface="+mn-ea"/>
                <a:cs typeface="+mn-cs"/>
              </a:rPr>
              <a:t>GP direct access</a:t>
            </a:r>
            <a:r>
              <a:rPr kumimoji="0" lang="en-GB" sz="1400" b="0" i="0" u="none" strike="noStrike" kern="1200" cap="none" spc="0" normalizeH="0" baseline="0" noProof="0" dirty="0">
                <a:ln>
                  <a:noFill/>
                </a:ln>
                <a:solidFill>
                  <a:prstClr val="black"/>
                </a:solidFill>
                <a:effectLst/>
                <a:uLnTx/>
                <a:uFillTx/>
                <a:latin typeface="Calibri"/>
                <a:ea typeface="+mn-ea"/>
                <a:cs typeface="+mn-cs"/>
              </a:rPr>
              <a:t> to imaging and collaboration with </a:t>
            </a:r>
            <a:r>
              <a:rPr kumimoji="0" lang="en-GB" sz="1400" b="1" i="0" u="none" strike="noStrike" kern="1200" cap="none" spc="0" normalizeH="0" baseline="0" noProof="0" dirty="0">
                <a:ln>
                  <a:noFill/>
                </a:ln>
                <a:solidFill>
                  <a:prstClr val="black"/>
                </a:solidFill>
                <a:effectLst/>
                <a:uLnTx/>
                <a:uFillTx/>
                <a:latin typeface="Calibri"/>
                <a:ea typeface="+mn-ea"/>
                <a:cs typeface="+mn-cs"/>
              </a:rPr>
              <a:t>Community Diagnostic Centre </a:t>
            </a:r>
            <a:r>
              <a:rPr kumimoji="0" lang="en-GB" sz="1400" b="0" i="0" u="none" strike="noStrike" kern="1200" cap="none" spc="0" normalizeH="0" baseline="0" noProof="0" dirty="0">
                <a:ln>
                  <a:noFill/>
                </a:ln>
                <a:solidFill>
                  <a:prstClr val="black"/>
                </a:solidFill>
                <a:effectLst/>
                <a:uLnTx/>
                <a:uFillTx/>
                <a:latin typeface="Calibri"/>
                <a:ea typeface="+mn-ea"/>
                <a:cs typeface="+mn-cs"/>
              </a:rPr>
              <a:t>partners.</a:t>
            </a:r>
          </a:p>
          <a:p>
            <a:pPr marL="285750" marR="0" lvl="0" indent="-285750" algn="l" defTabSz="457200" rtl="0" eaLnBrk="1" fontAlgn="auto" latinLnBrk="0" hangingPunct="1">
              <a:spcBef>
                <a:spcPts val="0"/>
              </a:spcBef>
              <a:spcAft>
                <a:spcPts val="0"/>
              </a:spcAft>
              <a:buClrTx/>
              <a:buSzTx/>
              <a:buFont typeface="Arial" panose="020B0604020202020204" pitchFamily="34" charset="0"/>
              <a:buChar char="•"/>
              <a:tabLst/>
              <a:defRPr/>
            </a:pPr>
            <a:endParaRPr kumimoji="0" lang="en-GB" sz="1400" b="1" i="0" u="none" strike="noStrike" kern="1200" cap="none" spc="0" normalizeH="0" baseline="0" noProof="0" dirty="0">
              <a:ln>
                <a:noFill/>
              </a:ln>
              <a:solidFill>
                <a:prstClr val="black"/>
              </a:solidFill>
              <a:effectLst/>
              <a:uLnTx/>
              <a:uFillTx/>
              <a:latin typeface="Calibri"/>
              <a:ea typeface="+mn-ea"/>
              <a:cs typeface="+mn-cs"/>
            </a:endParaRPr>
          </a:p>
          <a:p>
            <a:pPr marL="285750" marR="0" lvl="0" indent="-285750" algn="l" defTabSz="457200" rtl="0" eaLnBrk="1" fontAlgn="auto" latinLnBrk="0" hangingPunct="1">
              <a:spcBef>
                <a:spcPts val="0"/>
              </a:spcBef>
              <a:spcAft>
                <a:spcPts val="0"/>
              </a:spcAft>
              <a:buClrTx/>
              <a:buSzTx/>
              <a:buFont typeface="Arial" panose="020B0604020202020204" pitchFamily="34" charset="0"/>
              <a:buChar char="•"/>
              <a:tabLst/>
              <a:defRPr/>
            </a:pPr>
            <a:r>
              <a:rPr kumimoji="0" lang="en-GB" sz="1400" b="1" i="0" u="none" strike="noStrike" kern="1200" cap="none" spc="0" normalizeH="0" baseline="0" noProof="0" dirty="0">
                <a:ln>
                  <a:noFill/>
                </a:ln>
                <a:solidFill>
                  <a:prstClr val="black"/>
                </a:solidFill>
                <a:effectLst/>
                <a:uLnTx/>
                <a:uFillTx/>
                <a:latin typeface="Calibri"/>
                <a:ea typeface="+mn-ea"/>
                <a:cs typeface="+mn-cs"/>
              </a:rPr>
              <a:t>UHS</a:t>
            </a:r>
            <a:r>
              <a:rPr kumimoji="0" lang="en-GB" sz="1400" b="0" i="0" u="none" strike="noStrike" kern="1200" cap="none" spc="0" normalizeH="0" baseline="0" noProof="0" dirty="0">
                <a:ln>
                  <a:noFill/>
                </a:ln>
                <a:solidFill>
                  <a:prstClr val="black"/>
                </a:solidFill>
                <a:effectLst/>
                <a:uLnTx/>
                <a:uFillTx/>
                <a:latin typeface="Calibri"/>
                <a:ea typeface="+mn-ea"/>
                <a:cs typeface="+mn-cs"/>
              </a:rPr>
              <a:t>: existing pathway reviewed and new approach to </a:t>
            </a:r>
            <a:r>
              <a:rPr kumimoji="0" lang="en-GB" sz="1400" b="1" i="0" u="none" strike="noStrike" kern="1200" cap="none" spc="0" normalizeH="0" baseline="0" noProof="0" dirty="0">
                <a:ln>
                  <a:noFill/>
                </a:ln>
                <a:solidFill>
                  <a:prstClr val="black"/>
                </a:solidFill>
                <a:effectLst/>
                <a:uLnTx/>
                <a:uFillTx/>
                <a:latin typeface="Calibri"/>
                <a:ea typeface="+mn-ea"/>
                <a:cs typeface="+mn-cs"/>
              </a:rPr>
              <a:t>triage</a:t>
            </a:r>
            <a:r>
              <a:rPr kumimoji="0" lang="en-GB" sz="1400" b="0" i="0" u="none" strike="noStrike" kern="1200" cap="none" spc="0" normalizeH="0" baseline="0" noProof="0" dirty="0">
                <a:ln>
                  <a:noFill/>
                </a:ln>
                <a:solidFill>
                  <a:prstClr val="black"/>
                </a:solidFill>
                <a:effectLst/>
                <a:uLnTx/>
                <a:uFillTx/>
                <a:latin typeface="Calibri"/>
                <a:ea typeface="+mn-ea"/>
                <a:cs typeface="+mn-cs"/>
              </a:rPr>
              <a:t> designed, implemented and evaluated, now forming part of business as usual service delivery for the speciality. </a:t>
            </a:r>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238760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3640</TotalTime>
  <Words>1993</Words>
  <Application>Microsoft Office PowerPoint</Application>
  <PresentationFormat>On-screen Show (4:3)</PresentationFormat>
  <Paragraphs>171</Paragraphs>
  <Slides>14</Slides>
  <Notes>1</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14</vt:i4>
      </vt:variant>
    </vt:vector>
  </HeadingPairs>
  <TitlesOfParts>
    <vt:vector size="22" baseType="lpstr">
      <vt:lpstr>Arial</vt:lpstr>
      <vt:lpstr>Calibri</vt:lpstr>
      <vt:lpstr>Courier New</vt:lpstr>
      <vt:lpstr>Times New Roman</vt:lpstr>
      <vt:lpstr>Wingdings</vt:lpstr>
      <vt:lpstr>Office Theme</vt:lpstr>
      <vt:lpstr>Custom Design</vt:lpstr>
      <vt:lpstr>1_Custom Design</vt:lpstr>
      <vt:lpstr> </vt:lpstr>
      <vt:lpstr>PowerPoint Presentation</vt:lpstr>
      <vt:lpstr>Context</vt:lpstr>
      <vt:lpstr>Approach Adopted 2022 - 2023</vt:lpstr>
      <vt:lpstr>Benefits, Outcomes &amp; Impact Summary</vt:lpstr>
      <vt:lpstr>Examples of Impact &amp; Outcomes</vt:lpstr>
      <vt:lpstr>Examples of Impact &amp; Outcomes</vt:lpstr>
      <vt:lpstr>Examples of Impact &amp; Outcomes</vt:lpstr>
      <vt:lpstr>Gynaecology: A Worked Example Next Steps</vt:lpstr>
      <vt:lpstr>Examples of Impact &amp; Outcomes</vt:lpstr>
      <vt:lpstr>Approaches Elsewhere</vt:lpstr>
      <vt:lpstr>Provider Feedback</vt:lpstr>
      <vt:lpstr>Proposal</vt:lpstr>
      <vt:lpstr>Recommendation</vt:lpstr>
    </vt:vector>
  </TitlesOfParts>
  <Company>NHS Creative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Sally Rickard</dc:creator>
  <cp:lastModifiedBy>Sally Rickard</cp:lastModifiedBy>
  <cp:revision>158</cp:revision>
  <dcterms:created xsi:type="dcterms:W3CDTF">2015-06-23T07:44:24Z</dcterms:created>
  <dcterms:modified xsi:type="dcterms:W3CDTF">2023-09-13T18:52:55Z</dcterms:modified>
</cp:coreProperties>
</file>