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9B5CA-BDAB-4231-B3A3-409EED9D4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BBC7A-F21E-445B-B5A1-29F0A528C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5B61C-797E-4D92-8D55-A9F8A5D2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2A6D4-053B-4C3C-B2FE-57E6ADBB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972F1-B9D5-49AD-9B1A-526D9049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4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36B-319B-475D-8E52-148C940B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AFDF3-3E35-40A9-8A02-2723FF90E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70638-1422-4327-ACB5-5F3D9CB94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99DC5-C93B-43F6-9221-38306B6C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8F1FE-3E5A-4E78-9333-39518D93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4F6A0-8A71-46AC-BA5F-E1092E91C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48C60-627B-4D94-8F83-A3588589E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01EB0-ED2E-47F8-80B4-96F70854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CEB04-D8A8-4FF2-A381-27E2A68C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FC07E-2B4B-4696-B2DC-FCC9A6F3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3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5F47-D7BD-48A1-B5B5-BD124F9DA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2750E-8724-4EF8-8E60-532D92F98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C22E4-E962-4980-95ED-A4658C8F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C0692-D269-4528-89E0-9D482A05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7EB89-42C7-45A3-AA1A-32008622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3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1544E-9CD3-4077-A87F-DAE05B586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8C597-B232-4379-9BC9-6857737FB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28C-5D33-48C3-8163-2158E7CD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91822-07FF-4D39-9888-62C72571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3B776-92F5-4034-AAB3-5AF5A6C1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0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25C4-2AB6-4188-8BC7-25E291FBA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1589C-A6E5-4458-A0F3-7BC46455F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ADEAC-FF54-47F9-9966-0F42BEEF0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7B658-F206-4062-886A-83498036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0503A-1C8B-4878-A695-59387EDB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C8B7D-E4F0-43EB-8165-4AF85093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6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A0F1-467C-480E-987B-FAF10A0D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4B172-E628-471F-9CBF-ECE7679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7E7A5-CE32-4653-B089-727C263B8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7A5B7-FCD5-430B-9F49-68DD214D5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2E8A3-32BC-4A6E-A3BF-971FC6487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EC2C9-866F-4ADE-81F3-13ABC9AC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F6083-D2D6-45AC-AC68-462A3506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5EB268-AA3A-4FBE-A1A4-E13DBCE1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0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17CE-91B4-41CA-8F2B-E60C7E9C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DF9FB-0F21-4798-8F4F-C8ACFA4B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9C410-7965-4137-9501-AB316BFB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6B45E-D3CC-404A-ABBD-7F9CF1F1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47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BDE92D-DD67-4B69-AD36-CBCC66006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D69D1-372D-40AE-BDF7-CCB31A04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DBFAD-F56C-4577-999C-7C0ED7E4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31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63FB-C33B-4246-A7EA-ED2C0659F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552B-0630-4F10-9540-6F8B5FB18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34B26-4D5D-42AE-8AB9-0A7B84618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DC6A7-0B36-459B-B8AD-344E57A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7CEED-B991-4B0B-B393-BEF52710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9986C-356A-4171-9556-4B662A43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77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D4721-BDAB-496E-A200-921182D5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1D52E-7126-4158-B4DA-1A232C2D8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EEE4E-4617-44D8-9BCC-1A7B71A6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F0C2E-9180-4E4D-A8E9-663D4BE2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362DE-931C-4315-92CB-02D07509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7F92A-F448-47E1-BB66-1E0827BE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60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9455E-CD2C-4FD5-8697-82E4FB95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49B79-E19A-4523-A096-01E156F27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F7431-6980-400D-B8E2-8941CC24C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FF16-5728-4C07-A58D-56A8463E1F78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304BD-584C-4D38-B2E7-EE7FA98DA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DAC5-050B-4455-9898-96DBC9970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6BA13-237D-479D-B9E3-E92EFA96E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4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mzen.Hogben@nhs.net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8986D5-1303-40F1-8F7C-C4A154C19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3" y="0"/>
            <a:ext cx="12164833" cy="1483567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7C5C2C-A18B-4BDB-92F9-5DA2F1160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16664"/>
              </p:ext>
            </p:extLst>
          </p:nvPr>
        </p:nvGraphicFramePr>
        <p:xfrm>
          <a:off x="13579" y="4107959"/>
          <a:ext cx="12164836" cy="2750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209">
                  <a:extLst>
                    <a:ext uri="{9D8B030D-6E8A-4147-A177-3AD203B41FA5}">
                      <a16:colId xmlns:a16="http://schemas.microsoft.com/office/drawing/2014/main" val="888378076"/>
                    </a:ext>
                  </a:extLst>
                </a:gridCol>
                <a:gridCol w="3041209">
                  <a:extLst>
                    <a:ext uri="{9D8B030D-6E8A-4147-A177-3AD203B41FA5}">
                      <a16:colId xmlns:a16="http://schemas.microsoft.com/office/drawing/2014/main" val="1350357473"/>
                    </a:ext>
                  </a:extLst>
                </a:gridCol>
                <a:gridCol w="3041209">
                  <a:extLst>
                    <a:ext uri="{9D8B030D-6E8A-4147-A177-3AD203B41FA5}">
                      <a16:colId xmlns:a16="http://schemas.microsoft.com/office/drawing/2014/main" val="513214722"/>
                    </a:ext>
                  </a:extLst>
                </a:gridCol>
                <a:gridCol w="3041209">
                  <a:extLst>
                    <a:ext uri="{9D8B030D-6E8A-4147-A177-3AD203B41FA5}">
                      <a16:colId xmlns:a16="http://schemas.microsoft.com/office/drawing/2014/main" val="3020269367"/>
                    </a:ext>
                  </a:extLst>
                </a:gridCol>
              </a:tblGrid>
              <a:tr h="646921">
                <a:tc>
                  <a:txBody>
                    <a:bodyPr/>
                    <a:lstStyle/>
                    <a:p>
                      <a:r>
                        <a:rPr lang="en-GB" dirty="0"/>
                        <a:t>Prevention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Screening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Netting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Personalised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40765"/>
                  </a:ext>
                </a:extLst>
              </a:tr>
              <a:tr h="166337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Identify at risk populations Obesity, Smoking.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Signpost to health and well-being services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Health promotion media within PCN</a:t>
                      </a:r>
                    </a:p>
                    <a:p>
                      <a:endParaRPr lang="en-GB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Identify: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low screening rates,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non-responders,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low participation groups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Contact patients to provide information and support to encourage uptake of screening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Arranging follow-up appointments,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provide information and leaflets to patients.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Follow up patient groups that may not attend appointments.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Monitor completion of </a:t>
                      </a:r>
                      <a:r>
                        <a:rPr lang="en-GB" sz="1200" dirty="0" err="1"/>
                        <a:t>FiT</a:t>
                      </a:r>
                      <a:r>
                        <a:rPr lang="en-GB" sz="1200" dirty="0"/>
                        <a:t> with 2WW referrals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Monitor 2-week wait referral and clinic appointments and escalate breaches.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Champion decision support tools within the practices</a:t>
                      </a:r>
                      <a:endParaRPr lang="en-GB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Co-ordinate care for anyone diagnosed with cancer in the practice signposting to internal and external services at any point in the pathway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/>
                        <a:t>Support </a:t>
                      </a:r>
                      <a:r>
                        <a:rPr lang="en-GB" sz="1200" dirty="0"/>
                        <a:t>Holistic Needs Assessment prior to Cancer Care Review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Palliative care register and GSF Meetings</a:t>
                      </a:r>
                    </a:p>
                    <a:p>
                      <a:endParaRPr lang="en-GB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85953237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869230B-E311-416F-91DD-77B13CFD0715}"/>
              </a:ext>
            </a:extLst>
          </p:cNvPr>
          <p:cNvSpPr/>
          <p:nvPr/>
        </p:nvSpPr>
        <p:spPr>
          <a:xfrm>
            <a:off x="195943" y="1579083"/>
            <a:ext cx="3153746" cy="190969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Cancer Care Coordinators: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the delivery of cancer priorities of the Network Contract 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achievement of Quality Outcome Framework (Qof) Indicators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personalised care planning throughout the cancer pathway, as stated in NHS Long Term Plan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1AB6D62-D0F0-4D2D-B917-26AB0A630FA5}"/>
              </a:ext>
            </a:extLst>
          </p:cNvPr>
          <p:cNvSpPr/>
          <p:nvPr/>
        </p:nvSpPr>
        <p:spPr>
          <a:xfrm>
            <a:off x="4565777" y="1575334"/>
            <a:ext cx="3060441" cy="1909697"/>
          </a:xfrm>
          <a:prstGeom prst="round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Wessex Cancer Alliance will support you as a PCN by providing: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Job Description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Induction package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Insight into the potential utilisation of this role.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2B672A0-2FAB-4DB2-8BD0-A75CAC18C7BC}"/>
              </a:ext>
            </a:extLst>
          </p:cNvPr>
          <p:cNvSpPr/>
          <p:nvPr/>
        </p:nvSpPr>
        <p:spPr>
          <a:xfrm>
            <a:off x="8776993" y="1575334"/>
            <a:ext cx="3060441" cy="1909697"/>
          </a:xfrm>
          <a:prstGeom prst="roundRect">
            <a:avLst/>
          </a:prstGeo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Wessex Cancer Alliance will support your Cancer Care Coordinators by providing: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Induction Package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 and Training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Tools to help patients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of Practice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11666-5FA7-429C-A7A0-600E2BE4E5AB}"/>
              </a:ext>
            </a:extLst>
          </p:cNvPr>
          <p:cNvSpPr txBox="1"/>
          <p:nvPr/>
        </p:nvSpPr>
        <p:spPr>
          <a:xfrm>
            <a:off x="13579" y="-104603"/>
            <a:ext cx="964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Cancer Care Coordinator</a:t>
            </a:r>
          </a:p>
          <a:p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Wessex Cancer Alliance are promoting the role of Cancer Care Coordinators, if you would like to discuss support and employment for this role please contact Tamzen Hogben: </a:t>
            </a:r>
            <a:r>
              <a:rPr kumimoji="0" lang="en-GB" sz="1600" b="0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Tamzen.Hogben@nhs.net</a:t>
            </a:r>
            <a:r>
              <a:rPr lang="en-GB" sz="1600" u="sng" dirty="0">
                <a:solidFill>
                  <a:prstClr val="white"/>
                </a:solidFill>
                <a:ea typeface="Calibri" panose="020F050202020403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or </a:t>
            </a:r>
            <a:r>
              <a:rPr kumimoji="0" lang="en-GB" sz="1600" b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Calibri" panose="020F0502020204030204" pitchFamily="34" charset="0"/>
                <a:cs typeface="+mn-cs"/>
              </a:rPr>
              <a:t>join</a:t>
            </a: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</a:rPr>
              <a:t> our webinar </a:t>
            </a:r>
            <a:r>
              <a:rPr lang="en-GB" sz="1600" u="sng" dirty="0">
                <a:solidFill>
                  <a:prstClr val="white"/>
                </a:solidFill>
                <a:ea typeface="Calibri" panose="020F0502020204030204" pitchFamily="34" charset="0"/>
              </a:rPr>
              <a:t>‘ Employing a Cancer Care Coordinator in your PCN’ ,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Wednesday 21</a:t>
            </a:r>
            <a:r>
              <a:rPr kumimoji="0" lang="en-GB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September 1-2pm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9FA285-1C56-45CD-9249-ABF7D2C5C85D}"/>
              </a:ext>
            </a:extLst>
          </p:cNvPr>
          <p:cNvSpPr txBox="1"/>
          <p:nvPr/>
        </p:nvSpPr>
        <p:spPr>
          <a:xfrm>
            <a:off x="970384" y="3606844"/>
            <a:ext cx="998375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many points in the cancer patient pathway a Cancer </a:t>
            </a:r>
            <a:r>
              <a:rPr lang="en-GB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GB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oordinator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can be utilised:  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1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297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Care Coordinator</dc:title>
  <dc:creator>EDWARDS, Mary (DORSET HEALTHCARE UNIVERSITY NHS FOUNDATION TRUST)</dc:creator>
  <cp:lastModifiedBy>EDWARDS, Mary (DORSET HEALTHCARE UNIVERSITY NHS FOUNDATION TRUST)</cp:lastModifiedBy>
  <cp:revision>9</cp:revision>
  <dcterms:created xsi:type="dcterms:W3CDTF">2022-07-07T13:59:52Z</dcterms:created>
  <dcterms:modified xsi:type="dcterms:W3CDTF">2022-07-11T08:07:57Z</dcterms:modified>
</cp:coreProperties>
</file>