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0" r:id="rId6"/>
    <p:sldId id="259" r:id="rId7"/>
    <p:sldId id="261" r:id="rId8"/>
    <p:sldId id="265"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3" d="100"/>
          <a:sy n="63" d="100"/>
        </p:scale>
        <p:origin x="8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6CA10-64B3-4A91-B4B4-41833A498C15}"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8C2EE22B-D147-4F29-A85F-4FCD55A2D184}">
      <dgm:prSet/>
      <dgm:spPr/>
      <dgm:t>
        <a:bodyPr/>
        <a:lstStyle/>
        <a:p>
          <a:r>
            <a:rPr lang="en-GB"/>
            <a:t>34 students are on the module</a:t>
          </a:r>
          <a:endParaRPr lang="en-US"/>
        </a:p>
      </dgm:t>
    </dgm:pt>
    <dgm:pt modelId="{7EEBF7B8-DFBC-4FBE-BE5B-9E6E4830D4E9}" type="parTrans" cxnId="{D5FB3200-F3EA-4D34-93BC-E9CC89BD3F41}">
      <dgm:prSet/>
      <dgm:spPr/>
      <dgm:t>
        <a:bodyPr/>
        <a:lstStyle/>
        <a:p>
          <a:endParaRPr lang="en-US"/>
        </a:p>
      </dgm:t>
    </dgm:pt>
    <dgm:pt modelId="{1A31FC2B-A110-4B45-8CB7-E2A31DE20DAE}" type="sibTrans" cxnId="{D5FB3200-F3EA-4D34-93BC-E9CC89BD3F41}">
      <dgm:prSet/>
      <dgm:spPr/>
      <dgm:t>
        <a:bodyPr/>
        <a:lstStyle/>
        <a:p>
          <a:endParaRPr lang="en-US"/>
        </a:p>
      </dgm:t>
    </dgm:pt>
    <dgm:pt modelId="{4B5F4E37-B882-457E-BBF2-1FBC028989D2}">
      <dgm:prSet/>
      <dgm:spPr/>
      <dgm:t>
        <a:bodyPr/>
        <a:lstStyle/>
        <a:p>
          <a:r>
            <a:rPr lang="en-GB"/>
            <a:t>15 Macmillan funded students</a:t>
          </a:r>
          <a:endParaRPr lang="en-US"/>
        </a:p>
      </dgm:t>
    </dgm:pt>
    <dgm:pt modelId="{7D0FA2EC-9331-45CB-B7F8-FAD86E1AC826}" type="parTrans" cxnId="{C2DA5D12-60BA-45D6-9AFC-3B2C9F5EF4F1}">
      <dgm:prSet/>
      <dgm:spPr/>
      <dgm:t>
        <a:bodyPr/>
        <a:lstStyle/>
        <a:p>
          <a:endParaRPr lang="en-US"/>
        </a:p>
      </dgm:t>
    </dgm:pt>
    <dgm:pt modelId="{F6D5CBCD-723B-444E-8FC1-0837A3E5AF42}" type="sibTrans" cxnId="{C2DA5D12-60BA-45D6-9AFC-3B2C9F5EF4F1}">
      <dgm:prSet/>
      <dgm:spPr/>
      <dgm:t>
        <a:bodyPr/>
        <a:lstStyle/>
        <a:p>
          <a:endParaRPr lang="en-US"/>
        </a:p>
      </dgm:t>
    </dgm:pt>
    <dgm:pt modelId="{6165D189-F6BD-49A3-BDFC-A86F8894187D}">
      <dgm:prSet/>
      <dgm:spPr/>
      <dgm:t>
        <a:bodyPr/>
        <a:lstStyle/>
        <a:p>
          <a:r>
            <a:rPr lang="en-GB"/>
            <a:t>8 self-funded</a:t>
          </a:r>
          <a:endParaRPr lang="en-US"/>
        </a:p>
      </dgm:t>
    </dgm:pt>
    <dgm:pt modelId="{A088288A-EB21-4FDF-9677-FF8BBE91F75A}" type="parTrans" cxnId="{F49A6346-9A43-462C-8B95-BE78A4FC2B93}">
      <dgm:prSet/>
      <dgm:spPr/>
      <dgm:t>
        <a:bodyPr/>
        <a:lstStyle/>
        <a:p>
          <a:endParaRPr lang="en-US"/>
        </a:p>
      </dgm:t>
    </dgm:pt>
    <dgm:pt modelId="{21D962F5-584D-472E-819B-985B4A4D96C6}" type="sibTrans" cxnId="{F49A6346-9A43-462C-8B95-BE78A4FC2B93}">
      <dgm:prSet/>
      <dgm:spPr/>
      <dgm:t>
        <a:bodyPr/>
        <a:lstStyle/>
        <a:p>
          <a:endParaRPr lang="en-US"/>
        </a:p>
      </dgm:t>
    </dgm:pt>
    <dgm:pt modelId="{F47DEF00-D50B-4880-A9B9-3D357D5E713D}">
      <dgm:prSet/>
      <dgm:spPr/>
      <dgm:t>
        <a:bodyPr/>
        <a:lstStyle/>
        <a:p>
          <a:r>
            <a:rPr lang="en-GB"/>
            <a:t>11 funded through their trust/organisation</a:t>
          </a:r>
          <a:endParaRPr lang="en-US"/>
        </a:p>
      </dgm:t>
    </dgm:pt>
    <dgm:pt modelId="{210C4954-9EA0-4C96-80A4-8C14C5447A8A}" type="parTrans" cxnId="{E1EE6D43-CCF9-40C3-9D84-B74E5F24C5A1}">
      <dgm:prSet/>
      <dgm:spPr/>
      <dgm:t>
        <a:bodyPr/>
        <a:lstStyle/>
        <a:p>
          <a:endParaRPr lang="en-US"/>
        </a:p>
      </dgm:t>
    </dgm:pt>
    <dgm:pt modelId="{FAEAF4E6-E82E-401E-A0D4-8F96024DF7B1}" type="sibTrans" cxnId="{E1EE6D43-CCF9-40C3-9D84-B74E5F24C5A1}">
      <dgm:prSet/>
      <dgm:spPr/>
      <dgm:t>
        <a:bodyPr/>
        <a:lstStyle/>
        <a:p>
          <a:endParaRPr lang="en-US"/>
        </a:p>
      </dgm:t>
    </dgm:pt>
    <dgm:pt modelId="{52FE2B77-211B-470D-85F8-ECDC5DC78E6C}" type="pres">
      <dgm:prSet presAssocID="{ED36CA10-64B3-4A91-B4B4-41833A498C15}" presName="linear" presStyleCnt="0">
        <dgm:presLayoutVars>
          <dgm:animLvl val="lvl"/>
          <dgm:resizeHandles val="exact"/>
        </dgm:presLayoutVars>
      </dgm:prSet>
      <dgm:spPr/>
    </dgm:pt>
    <dgm:pt modelId="{B6551B59-0423-4CE1-8036-72B335D88DFC}" type="pres">
      <dgm:prSet presAssocID="{8C2EE22B-D147-4F29-A85F-4FCD55A2D184}" presName="parentText" presStyleLbl="node1" presStyleIdx="0" presStyleCnt="4">
        <dgm:presLayoutVars>
          <dgm:chMax val="0"/>
          <dgm:bulletEnabled val="1"/>
        </dgm:presLayoutVars>
      </dgm:prSet>
      <dgm:spPr/>
    </dgm:pt>
    <dgm:pt modelId="{AB39C83E-2168-4ECC-B7FF-3C30974342DD}" type="pres">
      <dgm:prSet presAssocID="{1A31FC2B-A110-4B45-8CB7-E2A31DE20DAE}" presName="spacer" presStyleCnt="0"/>
      <dgm:spPr/>
    </dgm:pt>
    <dgm:pt modelId="{65E793FD-8ED8-49A1-A586-10A3B4A1222A}" type="pres">
      <dgm:prSet presAssocID="{4B5F4E37-B882-457E-BBF2-1FBC028989D2}" presName="parentText" presStyleLbl="node1" presStyleIdx="1" presStyleCnt="4">
        <dgm:presLayoutVars>
          <dgm:chMax val="0"/>
          <dgm:bulletEnabled val="1"/>
        </dgm:presLayoutVars>
      </dgm:prSet>
      <dgm:spPr/>
    </dgm:pt>
    <dgm:pt modelId="{F9E73DD3-272E-4722-BDD0-0CE42688CB29}" type="pres">
      <dgm:prSet presAssocID="{F6D5CBCD-723B-444E-8FC1-0837A3E5AF42}" presName="spacer" presStyleCnt="0"/>
      <dgm:spPr/>
    </dgm:pt>
    <dgm:pt modelId="{29B84AAD-EB74-4D29-9797-4269C76E0796}" type="pres">
      <dgm:prSet presAssocID="{6165D189-F6BD-49A3-BDFC-A86F8894187D}" presName="parentText" presStyleLbl="node1" presStyleIdx="2" presStyleCnt="4">
        <dgm:presLayoutVars>
          <dgm:chMax val="0"/>
          <dgm:bulletEnabled val="1"/>
        </dgm:presLayoutVars>
      </dgm:prSet>
      <dgm:spPr/>
    </dgm:pt>
    <dgm:pt modelId="{43F08A23-8FC5-4CD8-9E9E-97612977C8A6}" type="pres">
      <dgm:prSet presAssocID="{21D962F5-584D-472E-819B-985B4A4D96C6}" presName="spacer" presStyleCnt="0"/>
      <dgm:spPr/>
    </dgm:pt>
    <dgm:pt modelId="{6C96806B-F4D0-4FFC-8108-D8B5727E5D14}" type="pres">
      <dgm:prSet presAssocID="{F47DEF00-D50B-4880-A9B9-3D357D5E713D}" presName="parentText" presStyleLbl="node1" presStyleIdx="3" presStyleCnt="4">
        <dgm:presLayoutVars>
          <dgm:chMax val="0"/>
          <dgm:bulletEnabled val="1"/>
        </dgm:presLayoutVars>
      </dgm:prSet>
      <dgm:spPr/>
    </dgm:pt>
  </dgm:ptLst>
  <dgm:cxnLst>
    <dgm:cxn modelId="{D5FB3200-F3EA-4D34-93BC-E9CC89BD3F41}" srcId="{ED36CA10-64B3-4A91-B4B4-41833A498C15}" destId="{8C2EE22B-D147-4F29-A85F-4FCD55A2D184}" srcOrd="0" destOrd="0" parTransId="{7EEBF7B8-DFBC-4FBE-BE5B-9E6E4830D4E9}" sibTransId="{1A31FC2B-A110-4B45-8CB7-E2A31DE20DAE}"/>
    <dgm:cxn modelId="{C2DA5D12-60BA-45D6-9AFC-3B2C9F5EF4F1}" srcId="{ED36CA10-64B3-4A91-B4B4-41833A498C15}" destId="{4B5F4E37-B882-457E-BBF2-1FBC028989D2}" srcOrd="1" destOrd="0" parTransId="{7D0FA2EC-9331-45CB-B7F8-FAD86E1AC826}" sibTransId="{F6D5CBCD-723B-444E-8FC1-0837A3E5AF42}"/>
    <dgm:cxn modelId="{A3CE5C21-C353-464C-A697-AAB97ED88BAE}" type="presOf" srcId="{ED36CA10-64B3-4A91-B4B4-41833A498C15}" destId="{52FE2B77-211B-470D-85F8-ECDC5DC78E6C}" srcOrd="0" destOrd="0" presId="urn:microsoft.com/office/officeart/2005/8/layout/vList2"/>
    <dgm:cxn modelId="{E3C29860-B2CD-46BA-B7F7-6514C45EBC88}" type="presOf" srcId="{F47DEF00-D50B-4880-A9B9-3D357D5E713D}" destId="{6C96806B-F4D0-4FFC-8108-D8B5727E5D14}" srcOrd="0" destOrd="0" presId="urn:microsoft.com/office/officeart/2005/8/layout/vList2"/>
    <dgm:cxn modelId="{1C1EBE62-D6F1-4DB3-A093-9A0E1734E9D5}" type="presOf" srcId="{6165D189-F6BD-49A3-BDFC-A86F8894187D}" destId="{29B84AAD-EB74-4D29-9797-4269C76E0796}" srcOrd="0" destOrd="0" presId="urn:microsoft.com/office/officeart/2005/8/layout/vList2"/>
    <dgm:cxn modelId="{E1EE6D43-CCF9-40C3-9D84-B74E5F24C5A1}" srcId="{ED36CA10-64B3-4A91-B4B4-41833A498C15}" destId="{F47DEF00-D50B-4880-A9B9-3D357D5E713D}" srcOrd="3" destOrd="0" parTransId="{210C4954-9EA0-4C96-80A4-8C14C5447A8A}" sibTransId="{FAEAF4E6-E82E-401E-A0D4-8F96024DF7B1}"/>
    <dgm:cxn modelId="{F49A6346-9A43-462C-8B95-BE78A4FC2B93}" srcId="{ED36CA10-64B3-4A91-B4B4-41833A498C15}" destId="{6165D189-F6BD-49A3-BDFC-A86F8894187D}" srcOrd="2" destOrd="0" parTransId="{A088288A-EB21-4FDF-9677-FF8BBE91F75A}" sibTransId="{21D962F5-584D-472E-819B-985B4A4D96C6}"/>
    <dgm:cxn modelId="{54A07DD9-7044-45C7-92BD-E7DFE9AD9EF7}" type="presOf" srcId="{8C2EE22B-D147-4F29-A85F-4FCD55A2D184}" destId="{B6551B59-0423-4CE1-8036-72B335D88DFC}" srcOrd="0" destOrd="0" presId="urn:microsoft.com/office/officeart/2005/8/layout/vList2"/>
    <dgm:cxn modelId="{004192EF-B8BC-493A-AD58-54F80447BDFE}" type="presOf" srcId="{4B5F4E37-B882-457E-BBF2-1FBC028989D2}" destId="{65E793FD-8ED8-49A1-A586-10A3B4A1222A}" srcOrd="0" destOrd="0" presId="urn:microsoft.com/office/officeart/2005/8/layout/vList2"/>
    <dgm:cxn modelId="{043EA399-91E5-432B-9ECF-E79464EB6643}" type="presParOf" srcId="{52FE2B77-211B-470D-85F8-ECDC5DC78E6C}" destId="{B6551B59-0423-4CE1-8036-72B335D88DFC}" srcOrd="0" destOrd="0" presId="urn:microsoft.com/office/officeart/2005/8/layout/vList2"/>
    <dgm:cxn modelId="{F52E5B14-11B2-4884-87F4-1384A5A711EF}" type="presParOf" srcId="{52FE2B77-211B-470D-85F8-ECDC5DC78E6C}" destId="{AB39C83E-2168-4ECC-B7FF-3C30974342DD}" srcOrd="1" destOrd="0" presId="urn:microsoft.com/office/officeart/2005/8/layout/vList2"/>
    <dgm:cxn modelId="{6307CD9A-0C7C-495B-B616-4E7AB93B1554}" type="presParOf" srcId="{52FE2B77-211B-470D-85F8-ECDC5DC78E6C}" destId="{65E793FD-8ED8-49A1-A586-10A3B4A1222A}" srcOrd="2" destOrd="0" presId="urn:microsoft.com/office/officeart/2005/8/layout/vList2"/>
    <dgm:cxn modelId="{B857F8BA-A076-4664-B119-83819FB2B41B}" type="presParOf" srcId="{52FE2B77-211B-470D-85F8-ECDC5DC78E6C}" destId="{F9E73DD3-272E-4722-BDD0-0CE42688CB29}" srcOrd="3" destOrd="0" presId="urn:microsoft.com/office/officeart/2005/8/layout/vList2"/>
    <dgm:cxn modelId="{23BE8A36-D3B8-4D8B-BF8A-80E7CD4531E1}" type="presParOf" srcId="{52FE2B77-211B-470D-85F8-ECDC5DC78E6C}" destId="{29B84AAD-EB74-4D29-9797-4269C76E0796}" srcOrd="4" destOrd="0" presId="urn:microsoft.com/office/officeart/2005/8/layout/vList2"/>
    <dgm:cxn modelId="{AF5C6D01-70EC-49EE-BB2A-FFFD37C84E7B}" type="presParOf" srcId="{52FE2B77-211B-470D-85F8-ECDC5DC78E6C}" destId="{43F08A23-8FC5-4CD8-9E9E-97612977C8A6}" srcOrd="5" destOrd="0" presId="urn:microsoft.com/office/officeart/2005/8/layout/vList2"/>
    <dgm:cxn modelId="{EEA24422-001B-4CDA-8334-3D0FCDCBAEB0}" type="presParOf" srcId="{52FE2B77-211B-470D-85F8-ECDC5DC78E6C}" destId="{6C96806B-F4D0-4FFC-8108-D8B5727E5D1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51B59-0423-4CE1-8036-72B335D88DFC}">
      <dsp:nvSpPr>
        <dsp:cNvPr id="0" name=""/>
        <dsp:cNvSpPr/>
      </dsp:nvSpPr>
      <dsp:spPr>
        <a:xfrm>
          <a:off x="0" y="3177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34 students are on the module</a:t>
          </a:r>
          <a:endParaRPr lang="en-US" sz="4100" kern="1200"/>
        </a:p>
      </dsp:txBody>
      <dsp:txXfrm>
        <a:off x="48005" y="79784"/>
        <a:ext cx="10419590" cy="887374"/>
      </dsp:txXfrm>
    </dsp:sp>
    <dsp:sp modelId="{65E793FD-8ED8-49A1-A586-10A3B4A1222A}">
      <dsp:nvSpPr>
        <dsp:cNvPr id="0" name=""/>
        <dsp:cNvSpPr/>
      </dsp:nvSpPr>
      <dsp:spPr>
        <a:xfrm>
          <a:off x="0" y="1133244"/>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15 Macmillan funded students</a:t>
          </a:r>
          <a:endParaRPr lang="en-US" sz="4100" kern="1200"/>
        </a:p>
      </dsp:txBody>
      <dsp:txXfrm>
        <a:off x="48005" y="1181249"/>
        <a:ext cx="10419590" cy="887374"/>
      </dsp:txXfrm>
    </dsp:sp>
    <dsp:sp modelId="{29B84AAD-EB74-4D29-9797-4269C76E0796}">
      <dsp:nvSpPr>
        <dsp:cNvPr id="0" name=""/>
        <dsp:cNvSpPr/>
      </dsp:nvSpPr>
      <dsp:spPr>
        <a:xfrm>
          <a:off x="0" y="223470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8 self-funded</a:t>
          </a:r>
          <a:endParaRPr lang="en-US" sz="4100" kern="1200"/>
        </a:p>
      </dsp:txBody>
      <dsp:txXfrm>
        <a:off x="48005" y="2282714"/>
        <a:ext cx="10419590" cy="887374"/>
      </dsp:txXfrm>
    </dsp:sp>
    <dsp:sp modelId="{6C96806B-F4D0-4FFC-8108-D8B5727E5D14}">
      <dsp:nvSpPr>
        <dsp:cNvPr id="0" name=""/>
        <dsp:cNvSpPr/>
      </dsp:nvSpPr>
      <dsp:spPr>
        <a:xfrm>
          <a:off x="0" y="3336174"/>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11 funded through their trust/organisation</a:t>
          </a:r>
          <a:endParaRPr lang="en-US" sz="4100" kern="1200"/>
        </a:p>
      </dsp:txBody>
      <dsp:txXfrm>
        <a:off x="48005" y="3384179"/>
        <a:ext cx="10419590" cy="8873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C61F-9433-4B90-B07E-864866098D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E2ADF8-B157-4CEF-8835-78AA20E37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182BD-778E-4072-95F4-B29BC78DF85E}"/>
              </a:ext>
            </a:extLst>
          </p:cNvPr>
          <p:cNvSpPr>
            <a:spLocks noGrp="1"/>
          </p:cNvSpPr>
          <p:nvPr>
            <p:ph type="dt" sz="half" idx="10"/>
          </p:nvPr>
        </p:nvSpPr>
        <p:spPr/>
        <p:txBody>
          <a:bodyPr/>
          <a:lstStyle/>
          <a:p>
            <a:fld id="{A6E3E175-6381-40B2-83EB-22FB3F3CF082}" type="datetimeFigureOut">
              <a:rPr lang="en-GB" smtClean="0"/>
              <a:t>31/05/2022</a:t>
            </a:fld>
            <a:endParaRPr lang="en-GB"/>
          </a:p>
        </p:txBody>
      </p:sp>
      <p:sp>
        <p:nvSpPr>
          <p:cNvPr id="5" name="Footer Placeholder 4">
            <a:extLst>
              <a:ext uri="{FF2B5EF4-FFF2-40B4-BE49-F238E27FC236}">
                <a16:creationId xmlns:a16="http://schemas.microsoft.com/office/drawing/2014/main" id="{29F528B6-ED34-4137-AF21-3092FEC730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F44BCD-C43C-43BD-9580-A0968C6EFBE3}"/>
              </a:ext>
            </a:extLst>
          </p:cNvPr>
          <p:cNvSpPr>
            <a:spLocks noGrp="1"/>
          </p:cNvSpPr>
          <p:nvPr>
            <p:ph type="sldNum" sz="quarter" idx="12"/>
          </p:nvPr>
        </p:nvSpPr>
        <p:spPr/>
        <p:txBody>
          <a:bodyPr/>
          <a:lstStyle/>
          <a:p>
            <a:fld id="{CBD1A8E1-FACC-45D7-8A7C-9F4B5F67F0F9}" type="slidenum">
              <a:rPr lang="en-GB" smtClean="0"/>
              <a:t>‹#›</a:t>
            </a:fld>
            <a:endParaRPr lang="en-GB"/>
          </a:p>
        </p:txBody>
      </p:sp>
    </p:spTree>
    <p:extLst>
      <p:ext uri="{BB962C8B-B14F-4D97-AF65-F5344CB8AC3E}">
        <p14:creationId xmlns:p14="http://schemas.microsoft.com/office/powerpoint/2010/main" val="147159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6533-0BEA-4CD3-AE30-83FEC968CA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D97296-6E34-4A51-B8B4-6687B391DB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EE5C5-337F-458C-B8C8-1E7E9DC2F864}"/>
              </a:ext>
            </a:extLst>
          </p:cNvPr>
          <p:cNvSpPr>
            <a:spLocks noGrp="1"/>
          </p:cNvSpPr>
          <p:nvPr>
            <p:ph type="dt" sz="half" idx="10"/>
          </p:nvPr>
        </p:nvSpPr>
        <p:spPr/>
        <p:txBody>
          <a:bodyPr/>
          <a:lstStyle/>
          <a:p>
            <a:fld id="{A6E3E175-6381-40B2-83EB-22FB3F3CF082}" type="datetimeFigureOut">
              <a:rPr lang="en-GB" smtClean="0"/>
              <a:t>31/05/2022</a:t>
            </a:fld>
            <a:endParaRPr lang="en-GB"/>
          </a:p>
        </p:txBody>
      </p:sp>
      <p:sp>
        <p:nvSpPr>
          <p:cNvPr id="5" name="Footer Placeholder 4">
            <a:extLst>
              <a:ext uri="{FF2B5EF4-FFF2-40B4-BE49-F238E27FC236}">
                <a16:creationId xmlns:a16="http://schemas.microsoft.com/office/drawing/2014/main" id="{DC956982-E46C-4688-89E9-FD2DB65468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853540-2448-488B-A80A-C5C13527BA42}"/>
              </a:ext>
            </a:extLst>
          </p:cNvPr>
          <p:cNvSpPr>
            <a:spLocks noGrp="1"/>
          </p:cNvSpPr>
          <p:nvPr>
            <p:ph type="sldNum" sz="quarter" idx="12"/>
          </p:nvPr>
        </p:nvSpPr>
        <p:spPr/>
        <p:txBody>
          <a:bodyPr/>
          <a:lstStyle/>
          <a:p>
            <a:fld id="{CBD1A8E1-FACC-45D7-8A7C-9F4B5F67F0F9}" type="slidenum">
              <a:rPr lang="en-GB" smtClean="0"/>
              <a:t>‹#›</a:t>
            </a:fld>
            <a:endParaRPr lang="en-GB"/>
          </a:p>
        </p:txBody>
      </p:sp>
    </p:spTree>
    <p:extLst>
      <p:ext uri="{BB962C8B-B14F-4D97-AF65-F5344CB8AC3E}">
        <p14:creationId xmlns:p14="http://schemas.microsoft.com/office/powerpoint/2010/main" val="122357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619029-9E54-47CF-9817-925BEE4AE5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BDCBC4-3593-4F4E-8F7E-312E769A2D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3BD49-1404-451C-954E-E5927799CC32}"/>
              </a:ext>
            </a:extLst>
          </p:cNvPr>
          <p:cNvSpPr>
            <a:spLocks noGrp="1"/>
          </p:cNvSpPr>
          <p:nvPr>
            <p:ph type="dt" sz="half" idx="10"/>
          </p:nvPr>
        </p:nvSpPr>
        <p:spPr/>
        <p:txBody>
          <a:bodyPr/>
          <a:lstStyle/>
          <a:p>
            <a:fld id="{A6E3E175-6381-40B2-83EB-22FB3F3CF082}" type="datetimeFigureOut">
              <a:rPr lang="en-GB" smtClean="0"/>
              <a:t>31/05/2022</a:t>
            </a:fld>
            <a:endParaRPr lang="en-GB"/>
          </a:p>
        </p:txBody>
      </p:sp>
      <p:sp>
        <p:nvSpPr>
          <p:cNvPr id="5" name="Footer Placeholder 4">
            <a:extLst>
              <a:ext uri="{FF2B5EF4-FFF2-40B4-BE49-F238E27FC236}">
                <a16:creationId xmlns:a16="http://schemas.microsoft.com/office/drawing/2014/main" id="{EE4B836C-9867-47CD-8DC6-57FA7B41EF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1C98B0-396C-4477-8B56-85D760CB6C67}"/>
              </a:ext>
            </a:extLst>
          </p:cNvPr>
          <p:cNvSpPr>
            <a:spLocks noGrp="1"/>
          </p:cNvSpPr>
          <p:nvPr>
            <p:ph type="sldNum" sz="quarter" idx="12"/>
          </p:nvPr>
        </p:nvSpPr>
        <p:spPr/>
        <p:txBody>
          <a:bodyPr/>
          <a:lstStyle/>
          <a:p>
            <a:fld id="{CBD1A8E1-FACC-45D7-8A7C-9F4B5F67F0F9}" type="slidenum">
              <a:rPr lang="en-GB" smtClean="0"/>
              <a:t>‹#›</a:t>
            </a:fld>
            <a:endParaRPr lang="en-GB"/>
          </a:p>
        </p:txBody>
      </p:sp>
    </p:spTree>
    <p:extLst>
      <p:ext uri="{BB962C8B-B14F-4D97-AF65-F5344CB8AC3E}">
        <p14:creationId xmlns:p14="http://schemas.microsoft.com/office/powerpoint/2010/main" val="259102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4BC9-779C-4656-8134-70883A70BC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EEF06B-581D-4CE6-9A04-E6964EA0B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68A476-1177-4BD3-88A5-208E811762C1}"/>
              </a:ext>
            </a:extLst>
          </p:cNvPr>
          <p:cNvSpPr>
            <a:spLocks noGrp="1"/>
          </p:cNvSpPr>
          <p:nvPr>
            <p:ph type="dt" sz="half" idx="10"/>
          </p:nvPr>
        </p:nvSpPr>
        <p:spPr/>
        <p:txBody>
          <a:bodyPr/>
          <a:lstStyle/>
          <a:p>
            <a:fld id="{A6E3E175-6381-40B2-83EB-22FB3F3CF082}" type="datetimeFigureOut">
              <a:rPr lang="en-GB" smtClean="0"/>
              <a:t>31/05/2022</a:t>
            </a:fld>
            <a:endParaRPr lang="en-GB"/>
          </a:p>
        </p:txBody>
      </p:sp>
      <p:sp>
        <p:nvSpPr>
          <p:cNvPr id="5" name="Footer Placeholder 4">
            <a:extLst>
              <a:ext uri="{FF2B5EF4-FFF2-40B4-BE49-F238E27FC236}">
                <a16:creationId xmlns:a16="http://schemas.microsoft.com/office/drawing/2014/main" id="{A3D0DD3E-54D9-4A50-9F47-41F5524BF8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B0BE9-14EC-4CF7-AD49-7F9D73F2AD5F}"/>
              </a:ext>
            </a:extLst>
          </p:cNvPr>
          <p:cNvSpPr>
            <a:spLocks noGrp="1"/>
          </p:cNvSpPr>
          <p:nvPr>
            <p:ph type="sldNum" sz="quarter" idx="12"/>
          </p:nvPr>
        </p:nvSpPr>
        <p:spPr/>
        <p:txBody>
          <a:bodyPr/>
          <a:lstStyle/>
          <a:p>
            <a:fld id="{CBD1A8E1-FACC-45D7-8A7C-9F4B5F67F0F9}" type="slidenum">
              <a:rPr lang="en-GB" smtClean="0"/>
              <a:t>‹#›</a:t>
            </a:fld>
            <a:endParaRPr lang="en-GB"/>
          </a:p>
        </p:txBody>
      </p:sp>
    </p:spTree>
    <p:extLst>
      <p:ext uri="{BB962C8B-B14F-4D97-AF65-F5344CB8AC3E}">
        <p14:creationId xmlns:p14="http://schemas.microsoft.com/office/powerpoint/2010/main" val="202216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2182-94C2-4020-9EF3-9061816E4C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C02477-7E85-4D06-B831-13CE941ECA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9AD1D-F1BD-45A8-BC0A-F0087DF1571B}"/>
              </a:ext>
            </a:extLst>
          </p:cNvPr>
          <p:cNvSpPr>
            <a:spLocks noGrp="1"/>
          </p:cNvSpPr>
          <p:nvPr>
            <p:ph type="dt" sz="half" idx="10"/>
          </p:nvPr>
        </p:nvSpPr>
        <p:spPr/>
        <p:txBody>
          <a:bodyPr/>
          <a:lstStyle/>
          <a:p>
            <a:fld id="{A6E3E175-6381-40B2-83EB-22FB3F3CF082}" type="datetimeFigureOut">
              <a:rPr lang="en-GB" smtClean="0"/>
              <a:t>31/05/2022</a:t>
            </a:fld>
            <a:endParaRPr lang="en-GB"/>
          </a:p>
        </p:txBody>
      </p:sp>
      <p:sp>
        <p:nvSpPr>
          <p:cNvPr id="5" name="Footer Placeholder 4">
            <a:extLst>
              <a:ext uri="{FF2B5EF4-FFF2-40B4-BE49-F238E27FC236}">
                <a16:creationId xmlns:a16="http://schemas.microsoft.com/office/drawing/2014/main" id="{DC88AF24-91AB-42BA-BFE6-22313CAE9B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408B7-0083-4938-8A3F-0B572A596A81}"/>
              </a:ext>
            </a:extLst>
          </p:cNvPr>
          <p:cNvSpPr>
            <a:spLocks noGrp="1"/>
          </p:cNvSpPr>
          <p:nvPr>
            <p:ph type="sldNum" sz="quarter" idx="12"/>
          </p:nvPr>
        </p:nvSpPr>
        <p:spPr/>
        <p:txBody>
          <a:bodyPr/>
          <a:lstStyle/>
          <a:p>
            <a:fld id="{CBD1A8E1-FACC-45D7-8A7C-9F4B5F67F0F9}" type="slidenum">
              <a:rPr lang="en-GB" smtClean="0"/>
              <a:t>‹#›</a:t>
            </a:fld>
            <a:endParaRPr lang="en-GB"/>
          </a:p>
        </p:txBody>
      </p:sp>
    </p:spTree>
    <p:extLst>
      <p:ext uri="{BB962C8B-B14F-4D97-AF65-F5344CB8AC3E}">
        <p14:creationId xmlns:p14="http://schemas.microsoft.com/office/powerpoint/2010/main" val="134252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C3E9-FF37-45AF-8FC1-37003837DB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5F914A-EE71-4370-B5BE-4C7269F65C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04C822-C61C-4AA4-A40C-4AF552464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8A2AB0-C5E4-4D58-ADC4-0F1267B7BA71}"/>
              </a:ext>
            </a:extLst>
          </p:cNvPr>
          <p:cNvSpPr>
            <a:spLocks noGrp="1"/>
          </p:cNvSpPr>
          <p:nvPr>
            <p:ph type="dt" sz="half" idx="10"/>
          </p:nvPr>
        </p:nvSpPr>
        <p:spPr/>
        <p:txBody>
          <a:bodyPr/>
          <a:lstStyle/>
          <a:p>
            <a:fld id="{A6E3E175-6381-40B2-83EB-22FB3F3CF082}" type="datetimeFigureOut">
              <a:rPr lang="en-GB" smtClean="0"/>
              <a:t>31/05/2022</a:t>
            </a:fld>
            <a:endParaRPr lang="en-GB"/>
          </a:p>
        </p:txBody>
      </p:sp>
      <p:sp>
        <p:nvSpPr>
          <p:cNvPr id="6" name="Footer Placeholder 5">
            <a:extLst>
              <a:ext uri="{FF2B5EF4-FFF2-40B4-BE49-F238E27FC236}">
                <a16:creationId xmlns:a16="http://schemas.microsoft.com/office/drawing/2014/main" id="{7FEF0EB8-A6B0-477E-8585-DC723E7A28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2A0C15-E734-420C-9D9C-7B935FDA25E3}"/>
              </a:ext>
            </a:extLst>
          </p:cNvPr>
          <p:cNvSpPr>
            <a:spLocks noGrp="1"/>
          </p:cNvSpPr>
          <p:nvPr>
            <p:ph type="sldNum" sz="quarter" idx="12"/>
          </p:nvPr>
        </p:nvSpPr>
        <p:spPr/>
        <p:txBody>
          <a:bodyPr/>
          <a:lstStyle/>
          <a:p>
            <a:fld id="{CBD1A8E1-FACC-45D7-8A7C-9F4B5F67F0F9}" type="slidenum">
              <a:rPr lang="en-GB" smtClean="0"/>
              <a:t>‹#›</a:t>
            </a:fld>
            <a:endParaRPr lang="en-GB"/>
          </a:p>
        </p:txBody>
      </p:sp>
    </p:spTree>
    <p:extLst>
      <p:ext uri="{BB962C8B-B14F-4D97-AF65-F5344CB8AC3E}">
        <p14:creationId xmlns:p14="http://schemas.microsoft.com/office/powerpoint/2010/main" val="175344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A6F8-973C-44A2-8004-502DD27594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BDAFB9-6DB3-4A23-BCBD-F122B7CC7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7F64D-1396-4D35-9C9F-B76404C7AB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AE1B51-5858-4EC5-AC6B-C38ABCA4B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88991-33E8-4AEB-90DF-3278C95EE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23C64F-705E-4613-B929-756BC093490E}"/>
              </a:ext>
            </a:extLst>
          </p:cNvPr>
          <p:cNvSpPr>
            <a:spLocks noGrp="1"/>
          </p:cNvSpPr>
          <p:nvPr>
            <p:ph type="dt" sz="half" idx="10"/>
          </p:nvPr>
        </p:nvSpPr>
        <p:spPr/>
        <p:txBody>
          <a:bodyPr/>
          <a:lstStyle/>
          <a:p>
            <a:fld id="{A6E3E175-6381-40B2-83EB-22FB3F3CF082}" type="datetimeFigureOut">
              <a:rPr lang="en-GB" smtClean="0"/>
              <a:t>31/05/2022</a:t>
            </a:fld>
            <a:endParaRPr lang="en-GB"/>
          </a:p>
        </p:txBody>
      </p:sp>
      <p:sp>
        <p:nvSpPr>
          <p:cNvPr id="8" name="Footer Placeholder 7">
            <a:extLst>
              <a:ext uri="{FF2B5EF4-FFF2-40B4-BE49-F238E27FC236}">
                <a16:creationId xmlns:a16="http://schemas.microsoft.com/office/drawing/2014/main" id="{33FD31E3-9142-4E8C-A7A8-15E07B1EFB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0D1FF6-2B7D-49D5-AE8C-8CC0735854C8}"/>
              </a:ext>
            </a:extLst>
          </p:cNvPr>
          <p:cNvSpPr>
            <a:spLocks noGrp="1"/>
          </p:cNvSpPr>
          <p:nvPr>
            <p:ph type="sldNum" sz="quarter" idx="12"/>
          </p:nvPr>
        </p:nvSpPr>
        <p:spPr/>
        <p:txBody>
          <a:bodyPr/>
          <a:lstStyle/>
          <a:p>
            <a:fld id="{CBD1A8E1-FACC-45D7-8A7C-9F4B5F67F0F9}" type="slidenum">
              <a:rPr lang="en-GB" smtClean="0"/>
              <a:t>‹#›</a:t>
            </a:fld>
            <a:endParaRPr lang="en-GB"/>
          </a:p>
        </p:txBody>
      </p:sp>
    </p:spTree>
    <p:extLst>
      <p:ext uri="{BB962C8B-B14F-4D97-AF65-F5344CB8AC3E}">
        <p14:creationId xmlns:p14="http://schemas.microsoft.com/office/powerpoint/2010/main" val="187832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2233-5E6F-451D-AE8B-BA7717D0C1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409492-5833-462E-A158-4B2B1DB3C235}"/>
              </a:ext>
            </a:extLst>
          </p:cNvPr>
          <p:cNvSpPr>
            <a:spLocks noGrp="1"/>
          </p:cNvSpPr>
          <p:nvPr>
            <p:ph type="dt" sz="half" idx="10"/>
          </p:nvPr>
        </p:nvSpPr>
        <p:spPr/>
        <p:txBody>
          <a:bodyPr/>
          <a:lstStyle/>
          <a:p>
            <a:fld id="{A6E3E175-6381-40B2-83EB-22FB3F3CF082}" type="datetimeFigureOut">
              <a:rPr lang="en-GB" smtClean="0"/>
              <a:t>31/05/2022</a:t>
            </a:fld>
            <a:endParaRPr lang="en-GB"/>
          </a:p>
        </p:txBody>
      </p:sp>
      <p:sp>
        <p:nvSpPr>
          <p:cNvPr id="4" name="Footer Placeholder 3">
            <a:extLst>
              <a:ext uri="{FF2B5EF4-FFF2-40B4-BE49-F238E27FC236}">
                <a16:creationId xmlns:a16="http://schemas.microsoft.com/office/drawing/2014/main" id="{DCB63F37-D833-4C48-A2A8-D94DF5249D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B6F95B-E8AB-4687-9367-930D1D4F2C68}"/>
              </a:ext>
            </a:extLst>
          </p:cNvPr>
          <p:cNvSpPr>
            <a:spLocks noGrp="1"/>
          </p:cNvSpPr>
          <p:nvPr>
            <p:ph type="sldNum" sz="quarter" idx="12"/>
          </p:nvPr>
        </p:nvSpPr>
        <p:spPr/>
        <p:txBody>
          <a:bodyPr/>
          <a:lstStyle/>
          <a:p>
            <a:fld id="{CBD1A8E1-FACC-45D7-8A7C-9F4B5F67F0F9}" type="slidenum">
              <a:rPr lang="en-GB" smtClean="0"/>
              <a:t>‹#›</a:t>
            </a:fld>
            <a:endParaRPr lang="en-GB"/>
          </a:p>
        </p:txBody>
      </p:sp>
    </p:spTree>
    <p:extLst>
      <p:ext uri="{BB962C8B-B14F-4D97-AF65-F5344CB8AC3E}">
        <p14:creationId xmlns:p14="http://schemas.microsoft.com/office/powerpoint/2010/main" val="16616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37DA8-F108-4821-BF05-67013C30F4DB}"/>
              </a:ext>
            </a:extLst>
          </p:cNvPr>
          <p:cNvSpPr>
            <a:spLocks noGrp="1"/>
          </p:cNvSpPr>
          <p:nvPr>
            <p:ph type="dt" sz="half" idx="10"/>
          </p:nvPr>
        </p:nvSpPr>
        <p:spPr/>
        <p:txBody>
          <a:bodyPr/>
          <a:lstStyle/>
          <a:p>
            <a:fld id="{A6E3E175-6381-40B2-83EB-22FB3F3CF082}" type="datetimeFigureOut">
              <a:rPr lang="en-GB" smtClean="0"/>
              <a:t>31/05/2022</a:t>
            </a:fld>
            <a:endParaRPr lang="en-GB"/>
          </a:p>
        </p:txBody>
      </p:sp>
      <p:sp>
        <p:nvSpPr>
          <p:cNvPr id="3" name="Footer Placeholder 2">
            <a:extLst>
              <a:ext uri="{FF2B5EF4-FFF2-40B4-BE49-F238E27FC236}">
                <a16:creationId xmlns:a16="http://schemas.microsoft.com/office/drawing/2014/main" id="{838214A6-1DE7-4359-B51B-D5D3EDCB3E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B97886-D16A-489F-BDAC-7B4BAE73E89F}"/>
              </a:ext>
            </a:extLst>
          </p:cNvPr>
          <p:cNvSpPr>
            <a:spLocks noGrp="1"/>
          </p:cNvSpPr>
          <p:nvPr>
            <p:ph type="sldNum" sz="quarter" idx="12"/>
          </p:nvPr>
        </p:nvSpPr>
        <p:spPr/>
        <p:txBody>
          <a:bodyPr/>
          <a:lstStyle/>
          <a:p>
            <a:fld id="{CBD1A8E1-FACC-45D7-8A7C-9F4B5F67F0F9}" type="slidenum">
              <a:rPr lang="en-GB" smtClean="0"/>
              <a:t>‹#›</a:t>
            </a:fld>
            <a:endParaRPr lang="en-GB"/>
          </a:p>
        </p:txBody>
      </p:sp>
    </p:spTree>
    <p:extLst>
      <p:ext uri="{BB962C8B-B14F-4D97-AF65-F5344CB8AC3E}">
        <p14:creationId xmlns:p14="http://schemas.microsoft.com/office/powerpoint/2010/main" val="215019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336D-C36E-4D80-AD4A-F43D8BD86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26A53E-0310-441F-87C5-025FCA3E7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60319E-0DB9-40B9-8F66-588B58A22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39495-F984-43E5-95E0-02175D78CD9A}"/>
              </a:ext>
            </a:extLst>
          </p:cNvPr>
          <p:cNvSpPr>
            <a:spLocks noGrp="1"/>
          </p:cNvSpPr>
          <p:nvPr>
            <p:ph type="dt" sz="half" idx="10"/>
          </p:nvPr>
        </p:nvSpPr>
        <p:spPr/>
        <p:txBody>
          <a:bodyPr/>
          <a:lstStyle/>
          <a:p>
            <a:fld id="{A6E3E175-6381-40B2-83EB-22FB3F3CF082}" type="datetimeFigureOut">
              <a:rPr lang="en-GB" smtClean="0"/>
              <a:t>31/05/2022</a:t>
            </a:fld>
            <a:endParaRPr lang="en-GB"/>
          </a:p>
        </p:txBody>
      </p:sp>
      <p:sp>
        <p:nvSpPr>
          <p:cNvPr id="6" name="Footer Placeholder 5">
            <a:extLst>
              <a:ext uri="{FF2B5EF4-FFF2-40B4-BE49-F238E27FC236}">
                <a16:creationId xmlns:a16="http://schemas.microsoft.com/office/drawing/2014/main" id="{35D20A0E-08AA-4CD1-B8C9-49A34E0196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2A6C97-1BB2-4B1B-B846-03B86A02099E}"/>
              </a:ext>
            </a:extLst>
          </p:cNvPr>
          <p:cNvSpPr>
            <a:spLocks noGrp="1"/>
          </p:cNvSpPr>
          <p:nvPr>
            <p:ph type="sldNum" sz="quarter" idx="12"/>
          </p:nvPr>
        </p:nvSpPr>
        <p:spPr/>
        <p:txBody>
          <a:bodyPr/>
          <a:lstStyle/>
          <a:p>
            <a:fld id="{CBD1A8E1-FACC-45D7-8A7C-9F4B5F67F0F9}" type="slidenum">
              <a:rPr lang="en-GB" smtClean="0"/>
              <a:t>‹#›</a:t>
            </a:fld>
            <a:endParaRPr lang="en-GB"/>
          </a:p>
        </p:txBody>
      </p:sp>
    </p:spTree>
    <p:extLst>
      <p:ext uri="{BB962C8B-B14F-4D97-AF65-F5344CB8AC3E}">
        <p14:creationId xmlns:p14="http://schemas.microsoft.com/office/powerpoint/2010/main" val="396118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E2B8-F1B5-47C0-9557-D83538245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5882C4-AB0B-4C21-B36E-62CBD6CA6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F17CCE-2B26-4117-9EE3-8F7E231B2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98EA3-67FC-4EAC-8EA8-6AB65B637F91}"/>
              </a:ext>
            </a:extLst>
          </p:cNvPr>
          <p:cNvSpPr>
            <a:spLocks noGrp="1"/>
          </p:cNvSpPr>
          <p:nvPr>
            <p:ph type="dt" sz="half" idx="10"/>
          </p:nvPr>
        </p:nvSpPr>
        <p:spPr/>
        <p:txBody>
          <a:bodyPr/>
          <a:lstStyle/>
          <a:p>
            <a:fld id="{A6E3E175-6381-40B2-83EB-22FB3F3CF082}" type="datetimeFigureOut">
              <a:rPr lang="en-GB" smtClean="0"/>
              <a:t>31/05/2022</a:t>
            </a:fld>
            <a:endParaRPr lang="en-GB"/>
          </a:p>
        </p:txBody>
      </p:sp>
      <p:sp>
        <p:nvSpPr>
          <p:cNvPr id="6" name="Footer Placeholder 5">
            <a:extLst>
              <a:ext uri="{FF2B5EF4-FFF2-40B4-BE49-F238E27FC236}">
                <a16:creationId xmlns:a16="http://schemas.microsoft.com/office/drawing/2014/main" id="{CD65F30F-AA7D-4B5F-849F-5D38851A1E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E31A22-483C-4781-83D2-73A07155BA4F}"/>
              </a:ext>
            </a:extLst>
          </p:cNvPr>
          <p:cNvSpPr>
            <a:spLocks noGrp="1"/>
          </p:cNvSpPr>
          <p:nvPr>
            <p:ph type="sldNum" sz="quarter" idx="12"/>
          </p:nvPr>
        </p:nvSpPr>
        <p:spPr/>
        <p:txBody>
          <a:bodyPr/>
          <a:lstStyle/>
          <a:p>
            <a:fld id="{CBD1A8E1-FACC-45D7-8A7C-9F4B5F67F0F9}" type="slidenum">
              <a:rPr lang="en-GB" smtClean="0"/>
              <a:t>‹#›</a:t>
            </a:fld>
            <a:endParaRPr lang="en-GB"/>
          </a:p>
        </p:txBody>
      </p:sp>
    </p:spTree>
    <p:extLst>
      <p:ext uri="{BB962C8B-B14F-4D97-AF65-F5344CB8AC3E}">
        <p14:creationId xmlns:p14="http://schemas.microsoft.com/office/powerpoint/2010/main" val="111924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D2715-F7FC-4F63-BE74-0BCD10E7CB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D99C83-B90D-4D58-8DED-1476BCC92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D3C36F-7784-4078-B0F8-93C023712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3E175-6381-40B2-83EB-22FB3F3CF082}" type="datetimeFigureOut">
              <a:rPr lang="en-GB" smtClean="0"/>
              <a:t>31/05/2022</a:t>
            </a:fld>
            <a:endParaRPr lang="en-GB"/>
          </a:p>
        </p:txBody>
      </p:sp>
      <p:sp>
        <p:nvSpPr>
          <p:cNvPr id="5" name="Footer Placeholder 4">
            <a:extLst>
              <a:ext uri="{FF2B5EF4-FFF2-40B4-BE49-F238E27FC236}">
                <a16:creationId xmlns:a16="http://schemas.microsoft.com/office/drawing/2014/main" id="{CE5F933B-8B7D-414D-B45C-AA1CC3BB79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737200D-D6B8-461A-92C6-69207AEE7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1A8E1-FACC-45D7-8A7C-9F4B5F67F0F9}" type="slidenum">
              <a:rPr lang="en-GB" smtClean="0"/>
              <a:t>‹#›</a:t>
            </a:fld>
            <a:endParaRPr lang="en-GB"/>
          </a:p>
        </p:txBody>
      </p:sp>
    </p:spTree>
    <p:extLst>
      <p:ext uri="{BB962C8B-B14F-4D97-AF65-F5344CB8AC3E}">
        <p14:creationId xmlns:p14="http://schemas.microsoft.com/office/powerpoint/2010/main" val="2215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280477-84AC-46C4-96F0-4605F92EDC64}"/>
              </a:ext>
            </a:extLst>
          </p:cNvPr>
          <p:cNvPicPr>
            <a:picLocks noChangeAspect="1"/>
          </p:cNvPicPr>
          <p:nvPr/>
        </p:nvPicPr>
        <p:blipFill>
          <a:blip r:embed="rId2"/>
          <a:stretch>
            <a:fillRect/>
          </a:stretch>
        </p:blipFill>
        <p:spPr>
          <a:xfrm>
            <a:off x="6228080" y="280987"/>
            <a:ext cx="5715000" cy="1319213"/>
          </a:xfrm>
          <a:prstGeom prst="rect">
            <a:avLst/>
          </a:prstGeom>
        </p:spPr>
      </p:pic>
      <p:sp>
        <p:nvSpPr>
          <p:cNvPr id="2" name="Title 1">
            <a:extLst>
              <a:ext uri="{FF2B5EF4-FFF2-40B4-BE49-F238E27FC236}">
                <a16:creationId xmlns:a16="http://schemas.microsoft.com/office/drawing/2014/main" id="{32CEE40E-CDFB-4C9A-ADC0-D6FCAE7839E5}"/>
              </a:ext>
            </a:extLst>
          </p:cNvPr>
          <p:cNvSpPr>
            <a:spLocks noGrp="1"/>
          </p:cNvSpPr>
          <p:nvPr>
            <p:ph type="ctrTitle"/>
          </p:nvPr>
        </p:nvSpPr>
        <p:spPr>
          <a:xfrm>
            <a:off x="325120" y="3205163"/>
            <a:ext cx="11724640" cy="2195195"/>
          </a:xfrm>
        </p:spPr>
        <p:txBody>
          <a:bodyPr>
            <a:normAutofit fontScale="90000"/>
          </a:bodyPr>
          <a:lstStyle/>
          <a:p>
            <a:r>
              <a:rPr lang="en-GB" b="0" i="0" dirty="0">
                <a:solidFill>
                  <a:srgbClr val="000000"/>
                </a:solidFill>
                <a:effectLst/>
                <a:latin typeface="FFMetaSerifWebPro"/>
              </a:rPr>
              <a:t>MSc </a:t>
            </a:r>
            <a:r>
              <a:rPr lang="en-GB" dirty="0">
                <a:solidFill>
                  <a:srgbClr val="000000"/>
                </a:solidFill>
                <a:latin typeface="FFMetaSerifWebPro"/>
              </a:rPr>
              <a:t>p</a:t>
            </a:r>
            <a:r>
              <a:rPr lang="en-GB" b="0" i="0" dirty="0">
                <a:solidFill>
                  <a:srgbClr val="000000"/>
                </a:solidFill>
                <a:effectLst/>
                <a:latin typeface="FFMetaSerifWebPro"/>
              </a:rPr>
              <a:t>rehabilitation and </a:t>
            </a:r>
            <a:r>
              <a:rPr lang="en-GB" dirty="0">
                <a:solidFill>
                  <a:srgbClr val="000000"/>
                </a:solidFill>
                <a:latin typeface="FFMetaSerifWebPro"/>
              </a:rPr>
              <a:t>r</a:t>
            </a:r>
            <a:r>
              <a:rPr lang="en-GB" b="0" i="0" dirty="0">
                <a:solidFill>
                  <a:srgbClr val="000000"/>
                </a:solidFill>
                <a:effectLst/>
                <a:latin typeface="FFMetaSerifWebPro"/>
              </a:rPr>
              <a:t>ehabilitation for people living with cancer module</a:t>
            </a:r>
            <a:br>
              <a:rPr lang="en-GB" b="0" i="0" dirty="0">
                <a:solidFill>
                  <a:srgbClr val="000000"/>
                </a:solidFill>
                <a:effectLst/>
                <a:latin typeface="FFMetaSerifWebPro"/>
              </a:rPr>
            </a:br>
            <a:endParaRPr lang="en-GB" dirty="0"/>
          </a:p>
        </p:txBody>
      </p:sp>
      <p:sp>
        <p:nvSpPr>
          <p:cNvPr id="3" name="Subtitle 2">
            <a:extLst>
              <a:ext uri="{FF2B5EF4-FFF2-40B4-BE49-F238E27FC236}">
                <a16:creationId xmlns:a16="http://schemas.microsoft.com/office/drawing/2014/main" id="{242D9886-FDBA-4C92-96EF-E7E3BCB14283}"/>
              </a:ext>
            </a:extLst>
          </p:cNvPr>
          <p:cNvSpPr>
            <a:spLocks noGrp="1"/>
          </p:cNvSpPr>
          <p:nvPr>
            <p:ph type="subTitle" idx="1"/>
          </p:nvPr>
        </p:nvSpPr>
        <p:spPr>
          <a:xfrm>
            <a:off x="1656080" y="5349559"/>
            <a:ext cx="9144000" cy="1655762"/>
          </a:xfrm>
        </p:spPr>
        <p:txBody>
          <a:bodyPr>
            <a:normAutofit/>
          </a:bodyPr>
          <a:lstStyle/>
          <a:p>
            <a:r>
              <a:rPr lang="en-GB" sz="3600" dirty="0"/>
              <a:t>Jo McNamara</a:t>
            </a:r>
          </a:p>
          <a:p>
            <a:r>
              <a:rPr lang="en-GB" sz="3600" dirty="0"/>
              <a:t>Senior Lecturer and Module Leader</a:t>
            </a:r>
          </a:p>
        </p:txBody>
      </p:sp>
      <p:pic>
        <p:nvPicPr>
          <p:cNvPr id="5" name="Picture 4">
            <a:extLst>
              <a:ext uri="{FF2B5EF4-FFF2-40B4-BE49-F238E27FC236}">
                <a16:creationId xmlns:a16="http://schemas.microsoft.com/office/drawing/2014/main" id="{C47B9898-F1B9-4858-B163-7E36B5E7FCDA}"/>
              </a:ext>
            </a:extLst>
          </p:cNvPr>
          <p:cNvPicPr>
            <a:picLocks noChangeAspect="1"/>
          </p:cNvPicPr>
          <p:nvPr/>
        </p:nvPicPr>
        <p:blipFill>
          <a:blip r:embed="rId3"/>
          <a:stretch>
            <a:fillRect/>
          </a:stretch>
        </p:blipFill>
        <p:spPr>
          <a:xfrm>
            <a:off x="325120" y="236935"/>
            <a:ext cx="4003040" cy="2148506"/>
          </a:xfrm>
          <a:prstGeom prst="rect">
            <a:avLst/>
          </a:prstGeom>
        </p:spPr>
      </p:pic>
    </p:spTree>
    <p:extLst>
      <p:ext uri="{BB962C8B-B14F-4D97-AF65-F5344CB8AC3E}">
        <p14:creationId xmlns:p14="http://schemas.microsoft.com/office/powerpoint/2010/main" val="334936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DD7D-096F-409A-8695-9CA4A19ED58D}"/>
              </a:ext>
            </a:extLst>
          </p:cNvPr>
          <p:cNvSpPr>
            <a:spLocks noGrp="1"/>
          </p:cNvSpPr>
          <p:nvPr>
            <p:ph type="title"/>
          </p:nvPr>
        </p:nvSpPr>
        <p:spPr>
          <a:xfrm>
            <a:off x="381000" y="161925"/>
            <a:ext cx="10515600" cy="1325563"/>
          </a:xfrm>
        </p:spPr>
        <p:txBody>
          <a:bodyPr/>
          <a:lstStyle/>
          <a:p>
            <a:r>
              <a:rPr lang="en-GB" b="0" i="0" dirty="0">
                <a:solidFill>
                  <a:srgbClr val="202124"/>
                </a:solidFill>
                <a:effectLst/>
                <a:latin typeface="Google Sans"/>
              </a:rPr>
              <a:t>How could the module be improved?</a:t>
            </a:r>
            <a:br>
              <a:rPr lang="en-GB" dirty="0"/>
            </a:br>
            <a:endParaRPr lang="en-GB" dirty="0"/>
          </a:p>
        </p:txBody>
      </p:sp>
      <p:sp>
        <p:nvSpPr>
          <p:cNvPr id="3" name="Content Placeholder 2">
            <a:extLst>
              <a:ext uri="{FF2B5EF4-FFF2-40B4-BE49-F238E27FC236}">
                <a16:creationId xmlns:a16="http://schemas.microsoft.com/office/drawing/2014/main" id="{FB01D930-9779-42A1-911C-3AF58C2B819E}"/>
              </a:ext>
            </a:extLst>
          </p:cNvPr>
          <p:cNvSpPr>
            <a:spLocks noGrp="1"/>
          </p:cNvSpPr>
          <p:nvPr>
            <p:ph idx="1"/>
          </p:nvPr>
        </p:nvSpPr>
        <p:spPr>
          <a:xfrm>
            <a:off x="193040" y="1117600"/>
            <a:ext cx="11846560" cy="5486399"/>
          </a:xfrm>
        </p:spPr>
        <p:txBody>
          <a:bodyPr>
            <a:normAutofit fontScale="85000" lnSpcReduction="20000"/>
          </a:bodyPr>
          <a:lstStyle/>
          <a:p>
            <a:pPr marL="0" indent="0">
              <a:buNone/>
            </a:pPr>
            <a:r>
              <a:rPr lang="en-GB" b="0" i="0" dirty="0">
                <a:solidFill>
                  <a:srgbClr val="202124"/>
                </a:solidFill>
                <a:effectLst/>
                <a:latin typeface="Roboto" panose="02000000000000000000" pitchFamily="2" charset="0"/>
              </a:rPr>
              <a:t>‘More face to face, often having too watch webinars at different times but really helpful they're recorded which allows us to do that.’</a:t>
            </a:r>
          </a:p>
          <a:p>
            <a:pPr marL="0" indent="0">
              <a:buNone/>
            </a:pPr>
            <a:endParaRPr lang="en-GB" b="0" i="0" dirty="0">
              <a:solidFill>
                <a:srgbClr val="202124"/>
              </a:solidFill>
              <a:effectLst/>
              <a:latin typeface="Roboto" panose="02000000000000000000" pitchFamily="2" charset="0"/>
            </a:endParaRPr>
          </a:p>
          <a:p>
            <a:pPr marL="0" indent="0">
              <a:buNone/>
            </a:pPr>
            <a:r>
              <a:rPr lang="en-GB" b="0" i="0" dirty="0">
                <a:solidFill>
                  <a:srgbClr val="202124"/>
                </a:solidFill>
                <a:effectLst/>
                <a:latin typeface="Roboto" panose="02000000000000000000" pitchFamily="2" charset="0"/>
              </a:rPr>
              <a:t>‘I do feel that there is an awful lot of content within this module considering the short time frame. This could be addressed by making it slightly longer, if the content cannot be reduced.’</a:t>
            </a:r>
          </a:p>
          <a:p>
            <a:pPr marL="0" indent="0">
              <a:buNone/>
            </a:pPr>
            <a:endParaRPr lang="en-GB" b="0" i="0" dirty="0">
              <a:solidFill>
                <a:srgbClr val="202124"/>
              </a:solidFill>
              <a:effectLst/>
              <a:latin typeface="Roboto" panose="02000000000000000000" pitchFamily="2" charset="0"/>
            </a:endParaRPr>
          </a:p>
          <a:p>
            <a:pPr marL="0" indent="0">
              <a:buNone/>
            </a:pPr>
            <a:r>
              <a:rPr lang="en-GB" b="0" i="0" dirty="0">
                <a:solidFill>
                  <a:srgbClr val="202124"/>
                </a:solidFill>
                <a:effectLst/>
                <a:latin typeface="Roboto" panose="02000000000000000000" pitchFamily="2" charset="0"/>
              </a:rPr>
              <a:t>‘Perhaps a little more guidance on the work we are meant to be doing for our final project.’</a:t>
            </a:r>
          </a:p>
          <a:p>
            <a:pPr marL="0" indent="0">
              <a:buNone/>
            </a:pPr>
            <a:endParaRPr lang="en-GB" b="0" i="0" dirty="0">
              <a:solidFill>
                <a:srgbClr val="202124"/>
              </a:solidFill>
              <a:effectLst/>
              <a:latin typeface="Roboto" panose="02000000000000000000" pitchFamily="2" charset="0"/>
            </a:endParaRPr>
          </a:p>
          <a:p>
            <a:pPr marL="0" indent="0">
              <a:buNone/>
            </a:pPr>
            <a:r>
              <a:rPr lang="en-GB" b="0" i="0" dirty="0">
                <a:solidFill>
                  <a:srgbClr val="202124"/>
                </a:solidFill>
                <a:effectLst/>
                <a:latin typeface="Roboto" panose="02000000000000000000" pitchFamily="2" charset="0"/>
              </a:rPr>
              <a:t>‘Time frames feel short and feels an incredible amount of work for the number of credits. (I don't mind as I am loving the work and just want to use the module to be better at my job, but if you have budgeted headspace, you need more..!)’</a:t>
            </a:r>
          </a:p>
          <a:p>
            <a:pPr marL="0" indent="0">
              <a:buNone/>
            </a:pPr>
            <a:endParaRPr lang="en-GB" b="0" i="0" dirty="0">
              <a:solidFill>
                <a:srgbClr val="202124"/>
              </a:solidFill>
              <a:effectLst/>
              <a:latin typeface="Roboto" panose="02000000000000000000" pitchFamily="2" charset="0"/>
            </a:endParaRPr>
          </a:p>
          <a:p>
            <a:pPr marL="0" indent="0">
              <a:buNone/>
            </a:pPr>
            <a:r>
              <a:rPr lang="en-GB" b="0" i="0" dirty="0">
                <a:solidFill>
                  <a:srgbClr val="202124"/>
                </a:solidFill>
                <a:effectLst/>
                <a:latin typeface="Roboto" panose="02000000000000000000" pitchFamily="2" charset="0"/>
              </a:rPr>
              <a:t>‘Could have more clinical elements such as exercise physiologist session on exercise prescription from real life scenarios.’ </a:t>
            </a:r>
            <a:br>
              <a:rPr lang="en-GB" dirty="0"/>
            </a:br>
            <a:endParaRPr lang="en-GB" dirty="0"/>
          </a:p>
        </p:txBody>
      </p:sp>
    </p:spTree>
    <p:extLst>
      <p:ext uri="{BB962C8B-B14F-4D97-AF65-F5344CB8AC3E}">
        <p14:creationId xmlns:p14="http://schemas.microsoft.com/office/powerpoint/2010/main" val="416476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B877BC-B96C-4467-83AF-4D0AF2BD314E}"/>
              </a:ext>
            </a:extLst>
          </p:cNvPr>
          <p:cNvSpPr>
            <a:spLocks noGrp="1"/>
          </p:cNvSpPr>
          <p:nvPr>
            <p:ph type="title"/>
          </p:nvPr>
        </p:nvSpPr>
        <p:spPr>
          <a:xfrm>
            <a:off x="172720" y="345810"/>
            <a:ext cx="5923279" cy="1325563"/>
          </a:xfrm>
        </p:spPr>
        <p:txBody>
          <a:bodyPr>
            <a:normAutofit/>
          </a:bodyPr>
          <a:lstStyle/>
          <a:p>
            <a:r>
              <a:rPr lang="en-GB" sz="4100" b="1" dirty="0"/>
              <a:t>Unexpected Consequences of delivering the module</a:t>
            </a:r>
          </a:p>
        </p:txBody>
      </p:sp>
      <p:sp>
        <p:nvSpPr>
          <p:cNvPr id="3" name="Content Placeholder 2">
            <a:extLst>
              <a:ext uri="{FF2B5EF4-FFF2-40B4-BE49-F238E27FC236}">
                <a16:creationId xmlns:a16="http://schemas.microsoft.com/office/drawing/2014/main" id="{AED35521-0B6D-47FF-A1C5-45F83676F261}"/>
              </a:ext>
            </a:extLst>
          </p:cNvPr>
          <p:cNvSpPr>
            <a:spLocks noGrp="1"/>
          </p:cNvSpPr>
          <p:nvPr>
            <p:ph idx="1"/>
          </p:nvPr>
        </p:nvSpPr>
        <p:spPr>
          <a:xfrm>
            <a:off x="172720" y="1825624"/>
            <a:ext cx="5598943" cy="4819015"/>
          </a:xfrm>
        </p:spPr>
        <p:txBody>
          <a:bodyPr>
            <a:normAutofit lnSpcReduction="10000"/>
          </a:bodyPr>
          <a:lstStyle/>
          <a:p>
            <a:r>
              <a:rPr lang="en-GB" sz="2400" dirty="0"/>
              <a:t>Networking</a:t>
            </a:r>
          </a:p>
          <a:p>
            <a:r>
              <a:rPr lang="en-GB" sz="2400" dirty="0"/>
              <a:t>Creation of resources from the students themselves!</a:t>
            </a:r>
          </a:p>
          <a:p>
            <a:r>
              <a:rPr lang="en-GB" sz="2400" dirty="0"/>
              <a:t>Wider dissemination of patient prehabilitation and rehabilitation </a:t>
            </a:r>
          </a:p>
          <a:p>
            <a:r>
              <a:rPr lang="en-GB" sz="2400" dirty="0"/>
              <a:t>Increasing knowledge of other professionals and services available</a:t>
            </a:r>
          </a:p>
          <a:p>
            <a:r>
              <a:rPr lang="en-GB" sz="2400" dirty="0"/>
              <a:t>Increase in confidence </a:t>
            </a:r>
          </a:p>
          <a:p>
            <a:r>
              <a:rPr lang="en-GB" sz="2400" dirty="0"/>
              <a:t>Publications</a:t>
            </a:r>
          </a:p>
          <a:p>
            <a:r>
              <a:rPr lang="en-GB" sz="2400" dirty="0"/>
              <a:t>Engagement with Macmillan</a:t>
            </a:r>
          </a:p>
          <a:p>
            <a:r>
              <a:rPr lang="en-GB" sz="2400" dirty="0"/>
              <a:t>My own professional development, which then feeds into pre-registration teaching</a:t>
            </a:r>
          </a:p>
          <a:p>
            <a:pPr marL="0" indent="0">
              <a:buNone/>
            </a:pPr>
            <a:endParaRPr lang="en-GB" sz="2400" dirty="0"/>
          </a:p>
        </p:txBody>
      </p:sp>
      <p:pic>
        <p:nvPicPr>
          <p:cNvPr id="5" name="Picture 4">
            <a:extLst>
              <a:ext uri="{FF2B5EF4-FFF2-40B4-BE49-F238E27FC236}">
                <a16:creationId xmlns:a16="http://schemas.microsoft.com/office/drawing/2014/main" id="{65D5AEAB-593F-40E6-9044-EDEEF45F126F}"/>
              </a:ext>
            </a:extLst>
          </p:cNvPr>
          <p:cNvPicPr>
            <a:picLocks noChangeAspect="1"/>
          </p:cNvPicPr>
          <p:nvPr/>
        </p:nvPicPr>
        <p:blipFill rotWithShape="1">
          <a:blip r:embed="rId2"/>
          <a:srcRect t="2343" r="1" b="5782"/>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13" name="Arc 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a:extLst>
              <a:ext uri="{FF2B5EF4-FFF2-40B4-BE49-F238E27FC236}">
                <a16:creationId xmlns:a16="http://schemas.microsoft.com/office/drawing/2014/main" id="{AD335F29-4CCB-4A67-896F-8DA258532FC4}"/>
              </a:ext>
            </a:extLst>
          </p:cNvPr>
          <p:cNvPicPr>
            <a:picLocks noChangeAspect="1"/>
          </p:cNvPicPr>
          <p:nvPr/>
        </p:nvPicPr>
        <p:blipFill rotWithShape="1">
          <a:blip r:embed="rId3"/>
          <a:srcRect l="12936" r="13940" b="3"/>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4" name="Picture 3">
            <a:extLst>
              <a:ext uri="{FF2B5EF4-FFF2-40B4-BE49-F238E27FC236}">
                <a16:creationId xmlns:a16="http://schemas.microsoft.com/office/drawing/2014/main" id="{2FAD4BD5-1384-4626-9468-A019B79FFB38}"/>
              </a:ext>
            </a:extLst>
          </p:cNvPr>
          <p:cNvPicPr>
            <a:picLocks noChangeAspect="1"/>
          </p:cNvPicPr>
          <p:nvPr/>
        </p:nvPicPr>
        <p:blipFill rotWithShape="1">
          <a:blip r:embed="rId4"/>
          <a:srcRect l="16493" r="19972" b="3"/>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245738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D4339-5CD4-40EA-8512-1C0371452DAE}"/>
              </a:ext>
            </a:extLst>
          </p:cNvPr>
          <p:cNvSpPr>
            <a:spLocks noGrp="1"/>
          </p:cNvSpPr>
          <p:nvPr>
            <p:ph type="title"/>
          </p:nvPr>
        </p:nvSpPr>
        <p:spPr>
          <a:xfrm>
            <a:off x="686834" y="1153572"/>
            <a:ext cx="3200400" cy="4461163"/>
          </a:xfrm>
        </p:spPr>
        <p:txBody>
          <a:bodyPr>
            <a:normAutofit/>
          </a:bodyPr>
          <a:lstStyle/>
          <a:p>
            <a:r>
              <a:rPr lang="en-GB" b="1">
                <a:solidFill>
                  <a:srgbClr val="FFFFFF"/>
                </a:solidFill>
              </a:rPr>
              <a:t>Module Aim</a:t>
            </a:r>
            <a:r>
              <a:rPr lang="en-GB">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9C0237-BF55-4E85-B81E-BFA76AD32F5F}"/>
              </a:ext>
            </a:extLst>
          </p:cNvPr>
          <p:cNvSpPr>
            <a:spLocks noGrp="1"/>
          </p:cNvSpPr>
          <p:nvPr>
            <p:ph idx="1"/>
          </p:nvPr>
        </p:nvSpPr>
        <p:spPr>
          <a:xfrm>
            <a:off x="4447308" y="591344"/>
            <a:ext cx="6906491" cy="5585619"/>
          </a:xfrm>
        </p:spPr>
        <p:txBody>
          <a:bodyPr anchor="ctr">
            <a:normAutofit/>
          </a:bodyPr>
          <a:lstStyle/>
          <a:p>
            <a:pPr marL="0" indent="0">
              <a:buNone/>
            </a:pPr>
            <a:r>
              <a:rPr lang="en-GB" b="0" i="0" dirty="0">
                <a:effectLst/>
                <a:latin typeface="FFMetaWebPro"/>
              </a:rPr>
              <a:t>The aim of this module is to develop specialist knowledge and skills to implement prehabilitation and rehabilitation interventions across the pathway to help patients living with cancer manage side effects from cancer treatments. </a:t>
            </a:r>
            <a:endParaRPr lang="en-GB" dirty="0"/>
          </a:p>
        </p:txBody>
      </p:sp>
    </p:spTree>
    <p:extLst>
      <p:ext uri="{BB962C8B-B14F-4D97-AF65-F5344CB8AC3E}">
        <p14:creationId xmlns:p14="http://schemas.microsoft.com/office/powerpoint/2010/main" val="275516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891CA-1EB8-4857-A4A7-C39E58BBC996}"/>
              </a:ext>
            </a:extLst>
          </p:cNvPr>
          <p:cNvSpPr>
            <a:spLocks noGrp="1"/>
          </p:cNvSpPr>
          <p:nvPr>
            <p:ph type="title"/>
          </p:nvPr>
        </p:nvSpPr>
        <p:spPr>
          <a:xfrm>
            <a:off x="1171074" y="1396686"/>
            <a:ext cx="3240506" cy="4064628"/>
          </a:xfrm>
        </p:spPr>
        <p:txBody>
          <a:bodyPr>
            <a:normAutofit/>
          </a:bodyPr>
          <a:lstStyle/>
          <a:p>
            <a:r>
              <a:rPr lang="en-GB" b="0" i="0">
                <a:solidFill>
                  <a:srgbClr val="FFFFFF"/>
                </a:solidFill>
                <a:effectLst/>
                <a:latin typeface="FFMetaWebPro"/>
              </a:rPr>
              <a:t>By the end of this module students will be able to;</a:t>
            </a:r>
            <a:endParaRPr lang="en-GB">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BBE299A-0CDC-4B1D-B1A2-5B7FDFD3FA69}"/>
              </a:ext>
            </a:extLst>
          </p:cNvPr>
          <p:cNvSpPr>
            <a:spLocks noGrp="1"/>
          </p:cNvSpPr>
          <p:nvPr>
            <p:ph idx="1"/>
          </p:nvPr>
        </p:nvSpPr>
        <p:spPr>
          <a:xfrm>
            <a:off x="5370153" y="1526033"/>
            <a:ext cx="5836327" cy="4864607"/>
          </a:xfrm>
        </p:spPr>
        <p:txBody>
          <a:bodyPr>
            <a:normAutofit lnSpcReduction="10000"/>
          </a:bodyPr>
          <a:lstStyle/>
          <a:p>
            <a:pPr>
              <a:buFont typeface="Arial" panose="020B0604020202020204" pitchFamily="34" charset="0"/>
              <a:buChar char="•"/>
            </a:pPr>
            <a:r>
              <a:rPr lang="en-GB" sz="1800" b="0" i="0" dirty="0">
                <a:effectLst/>
                <a:latin typeface="FFMetaWebPro"/>
              </a:rPr>
              <a:t>Critically appraise the evidence base for a range of prehabilitation and rehabilitation interventions for managing side effects from a variety of cancer treatments.</a:t>
            </a:r>
          </a:p>
          <a:p>
            <a:pPr>
              <a:buFont typeface="Arial" panose="020B0604020202020204" pitchFamily="34" charset="0"/>
              <a:buChar char="•"/>
            </a:pPr>
            <a:r>
              <a:rPr lang="en-GB" sz="1800" b="0" i="0" dirty="0">
                <a:effectLst/>
                <a:latin typeface="FFMetaWebPro"/>
              </a:rPr>
              <a:t>Analyse and evaluate the factors and processes that facilitate effective collaboration within a multidisciplinary team, which encourages the creation, implementation and maintenance of prehabilitation and rehabilitation services.</a:t>
            </a:r>
          </a:p>
          <a:p>
            <a:pPr>
              <a:buFont typeface="Arial" panose="020B0604020202020204" pitchFamily="34" charset="0"/>
              <a:buChar char="•"/>
            </a:pPr>
            <a:r>
              <a:rPr lang="en-GB" sz="1800" b="0" i="0" dirty="0">
                <a:effectLst/>
                <a:latin typeface="FFMetaWebPro"/>
              </a:rPr>
              <a:t>Critically appraise the service and the service environment through engaging with practice-based situations, identifying the relevance of contemporary policy drivers for the safe implementation of integrated service delivery of prehabilitation and rehabilitation interventions to manage treatment side effects.</a:t>
            </a:r>
          </a:p>
          <a:p>
            <a:pPr>
              <a:buFont typeface="Arial" panose="020B0604020202020204" pitchFamily="34" charset="0"/>
              <a:buChar char="•"/>
            </a:pPr>
            <a:r>
              <a:rPr lang="en-GB" sz="1800" b="0" i="0" dirty="0">
                <a:effectLst/>
                <a:latin typeface="FFMetaWebPro"/>
              </a:rPr>
              <a:t>Use a variety of models, reflect upon your learning during this module and self-assess your knowledge, skills and attitudes, around implementing effective pathways for patients living with cancer accessing prehabilitation and rehabilitation services to minimise treatment side effects.</a:t>
            </a:r>
          </a:p>
          <a:p>
            <a:pPr marL="0" indent="0">
              <a:buNone/>
            </a:pPr>
            <a:endParaRPr lang="en-GB" sz="1300" dirty="0"/>
          </a:p>
        </p:txBody>
      </p:sp>
    </p:spTree>
    <p:extLst>
      <p:ext uri="{BB962C8B-B14F-4D97-AF65-F5344CB8AC3E}">
        <p14:creationId xmlns:p14="http://schemas.microsoft.com/office/powerpoint/2010/main" val="370856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71A5F7-0DA4-4948-8885-C25F2F7A68EA}"/>
              </a:ext>
            </a:extLst>
          </p:cNvPr>
          <p:cNvSpPr>
            <a:spLocks noGrp="1"/>
          </p:cNvSpPr>
          <p:nvPr>
            <p:ph type="title"/>
          </p:nvPr>
        </p:nvSpPr>
        <p:spPr>
          <a:xfrm>
            <a:off x="640080" y="325369"/>
            <a:ext cx="4368602" cy="1956841"/>
          </a:xfrm>
        </p:spPr>
        <p:txBody>
          <a:bodyPr anchor="b">
            <a:normAutofit/>
          </a:bodyPr>
          <a:lstStyle/>
          <a:p>
            <a:r>
              <a:rPr lang="en-GB" sz="5400" b="1" dirty="0"/>
              <a:t>Assessment</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627A7F-B6FE-49D7-B3A1-E8046001E509}"/>
              </a:ext>
            </a:extLst>
          </p:cNvPr>
          <p:cNvSpPr>
            <a:spLocks noGrp="1"/>
          </p:cNvSpPr>
          <p:nvPr>
            <p:ph idx="1"/>
          </p:nvPr>
        </p:nvSpPr>
        <p:spPr>
          <a:xfrm>
            <a:off x="640080" y="2872899"/>
            <a:ext cx="4243589" cy="3763612"/>
          </a:xfrm>
        </p:spPr>
        <p:txBody>
          <a:bodyPr>
            <a:normAutofit/>
          </a:bodyPr>
          <a:lstStyle/>
          <a:p>
            <a:pPr indent="0">
              <a:buNone/>
            </a:pPr>
            <a:r>
              <a:rPr lang="en-GB" sz="2200" dirty="0">
                <a:effectLst/>
                <a:latin typeface="Calibri" panose="020F0502020204030204" pitchFamily="34" charset="0"/>
                <a:ea typeface="Calibri" panose="020F0502020204030204" pitchFamily="34" charset="0"/>
                <a:cs typeface="Arial" panose="020B0604020202020204" pitchFamily="34" charset="0"/>
              </a:rPr>
              <a:t>Task 1: </a:t>
            </a:r>
            <a:r>
              <a:rPr lang="en-GB" sz="2200" dirty="0">
                <a:latin typeface="Calibri" panose="020F0502020204030204" pitchFamily="34" charset="0"/>
                <a:ea typeface="Calibri" panose="020F0502020204030204" pitchFamily="34" charset="0"/>
                <a:cs typeface="Arial" panose="020B0604020202020204" pitchFamily="34" charset="0"/>
              </a:rPr>
              <a:t>Students are </a:t>
            </a:r>
            <a:r>
              <a:rPr lang="en-GB" sz="2200" dirty="0">
                <a:effectLst/>
                <a:latin typeface="Calibri" panose="020F0502020204030204" pitchFamily="34" charset="0"/>
                <a:ea typeface="Calibri" panose="020F0502020204030204" pitchFamily="34" charset="0"/>
                <a:cs typeface="Arial" panose="020B0604020202020204" pitchFamily="34" charset="0"/>
              </a:rPr>
              <a:t>required to submit a 2,000 word reflective report outlining your workplace project. </a:t>
            </a:r>
          </a:p>
          <a:p>
            <a:pPr indent="0">
              <a:buNone/>
            </a:pPr>
            <a:endParaRPr lang="en-GB" sz="2200" dirty="0">
              <a:latin typeface="Arial" panose="020B0604020202020204" pitchFamily="34" charset="0"/>
              <a:ea typeface="Calibri" panose="020F0502020204030204" pitchFamily="34" charset="0"/>
              <a:cs typeface="Arial" panose="020B0604020202020204" pitchFamily="34" charset="0"/>
            </a:endParaRPr>
          </a:p>
          <a:p>
            <a:pPr indent="0">
              <a:buNone/>
            </a:pPr>
            <a:r>
              <a:rPr lang="en-GB" sz="2200" dirty="0">
                <a:effectLst/>
                <a:latin typeface="Calibri" panose="020F0502020204030204" pitchFamily="34" charset="0"/>
                <a:ea typeface="Calibri" panose="020F0502020204030204" pitchFamily="34" charset="0"/>
                <a:cs typeface="Arial" panose="020B0604020202020204" pitchFamily="34" charset="0"/>
              </a:rPr>
              <a:t>Task 2: Produce a 15 minute presentation to be presented to key stakeholders and with permission made available on e-learning for health.</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200" dirty="0"/>
          </a:p>
        </p:txBody>
      </p:sp>
      <p:pic>
        <p:nvPicPr>
          <p:cNvPr id="4" name="Picture 3">
            <a:extLst>
              <a:ext uri="{FF2B5EF4-FFF2-40B4-BE49-F238E27FC236}">
                <a16:creationId xmlns:a16="http://schemas.microsoft.com/office/drawing/2014/main" id="{0DD791C0-C4A8-4D96-8EE9-47BE265431A6}"/>
              </a:ext>
            </a:extLst>
          </p:cNvPr>
          <p:cNvPicPr>
            <a:picLocks noChangeAspect="1"/>
          </p:cNvPicPr>
          <p:nvPr/>
        </p:nvPicPr>
        <p:blipFill rotWithShape="1">
          <a:blip r:embed="rId2"/>
          <a:srcRect r="145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9130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B1FF-5C5F-46FD-8AE4-CA166A528392}"/>
              </a:ext>
            </a:extLst>
          </p:cNvPr>
          <p:cNvSpPr>
            <a:spLocks noGrp="1"/>
          </p:cNvSpPr>
          <p:nvPr>
            <p:ph type="title"/>
          </p:nvPr>
        </p:nvSpPr>
        <p:spPr>
          <a:xfrm>
            <a:off x="481013" y="3752849"/>
            <a:ext cx="3290887" cy="2452687"/>
          </a:xfrm>
        </p:spPr>
        <p:txBody>
          <a:bodyPr anchor="ctr">
            <a:normAutofit/>
          </a:bodyPr>
          <a:lstStyle/>
          <a:p>
            <a:r>
              <a:rPr lang="en-GB" sz="3600" b="1" dirty="0"/>
              <a:t>Module Delivery</a:t>
            </a:r>
          </a:p>
        </p:txBody>
      </p:sp>
      <p:pic>
        <p:nvPicPr>
          <p:cNvPr id="5" name="Picture 4">
            <a:extLst>
              <a:ext uri="{FF2B5EF4-FFF2-40B4-BE49-F238E27FC236}">
                <a16:creationId xmlns:a16="http://schemas.microsoft.com/office/drawing/2014/main" id="{F452FD33-E2F1-4332-B5CC-8CA232337215}"/>
              </a:ext>
            </a:extLst>
          </p:cNvPr>
          <p:cNvPicPr>
            <a:picLocks noChangeAspect="1"/>
          </p:cNvPicPr>
          <p:nvPr/>
        </p:nvPicPr>
        <p:blipFill rotWithShape="1">
          <a:blip r:embed="rId2"/>
          <a:srcRect t="24943" b="1680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2CE0069-ED5E-43D0-A47E-8A273F0F4158}"/>
              </a:ext>
            </a:extLst>
          </p:cNvPr>
          <p:cNvSpPr>
            <a:spLocks noGrp="1"/>
          </p:cNvSpPr>
          <p:nvPr>
            <p:ph idx="1"/>
          </p:nvPr>
        </p:nvSpPr>
        <p:spPr>
          <a:xfrm>
            <a:off x="4223982" y="3752850"/>
            <a:ext cx="7485413" cy="3003550"/>
          </a:xfrm>
        </p:spPr>
        <p:txBody>
          <a:bodyPr anchor="ctr">
            <a:normAutofit/>
          </a:bodyPr>
          <a:lstStyle/>
          <a:p>
            <a:r>
              <a:rPr lang="en-GB" sz="2000" dirty="0"/>
              <a:t>4 face to face days at the Advanced Wellbeing Research Centre in Sheffield (this has its challenges)</a:t>
            </a:r>
          </a:p>
          <a:p>
            <a:r>
              <a:rPr lang="en-GB" sz="2000" dirty="0"/>
              <a:t>A series of webinars delivered across the module from experts in the field; Research methodologies, late effect clinics, motivational interviewing etc. </a:t>
            </a:r>
          </a:p>
          <a:p>
            <a:r>
              <a:rPr lang="en-GB" sz="2000" dirty="0"/>
              <a:t>E-learning </a:t>
            </a:r>
            <a:r>
              <a:rPr lang="en-GB" sz="2000" dirty="0" err="1"/>
              <a:t>PRosPer</a:t>
            </a:r>
            <a:r>
              <a:rPr lang="en-GB" sz="2000" dirty="0"/>
              <a:t> modules</a:t>
            </a:r>
          </a:p>
          <a:p>
            <a:r>
              <a:rPr lang="en-GB" sz="2000" dirty="0"/>
              <a:t>Macmillan Toolkit</a:t>
            </a:r>
          </a:p>
          <a:p>
            <a:r>
              <a:rPr lang="en-GB" sz="2000" dirty="0"/>
              <a:t>Action Learning Sets</a:t>
            </a:r>
          </a:p>
          <a:p>
            <a:pPr marL="0" indent="0">
              <a:buNone/>
            </a:pPr>
            <a:endParaRPr lang="en-GB" sz="1800" dirty="0"/>
          </a:p>
        </p:txBody>
      </p:sp>
    </p:spTree>
    <p:extLst>
      <p:ext uri="{BB962C8B-B14F-4D97-AF65-F5344CB8AC3E}">
        <p14:creationId xmlns:p14="http://schemas.microsoft.com/office/powerpoint/2010/main" val="337587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66D55-8A5D-4609-A110-B1BC526ED225}"/>
              </a:ext>
            </a:extLst>
          </p:cNvPr>
          <p:cNvSpPr>
            <a:spLocks noGrp="1"/>
          </p:cNvSpPr>
          <p:nvPr>
            <p:ph type="title"/>
          </p:nvPr>
        </p:nvSpPr>
        <p:spPr>
          <a:xfrm>
            <a:off x="838200" y="556995"/>
            <a:ext cx="10515600" cy="1133693"/>
          </a:xfrm>
        </p:spPr>
        <p:txBody>
          <a:bodyPr>
            <a:normAutofit/>
          </a:bodyPr>
          <a:lstStyle/>
          <a:p>
            <a:r>
              <a:rPr lang="en-GB" sz="5200" b="1"/>
              <a:t>So far.....</a:t>
            </a:r>
          </a:p>
        </p:txBody>
      </p:sp>
      <p:graphicFrame>
        <p:nvGraphicFramePr>
          <p:cNvPr id="18" name="Content Placeholder 2">
            <a:extLst>
              <a:ext uri="{FF2B5EF4-FFF2-40B4-BE49-F238E27FC236}">
                <a16:creationId xmlns:a16="http://schemas.microsoft.com/office/drawing/2014/main" id="{2659A5BD-0041-9D44-21D0-579354F6D600}"/>
              </a:ext>
            </a:extLst>
          </p:cNvPr>
          <p:cNvGraphicFramePr>
            <a:graphicFrameLocks noGrp="1"/>
          </p:cNvGraphicFramePr>
          <p:nvPr>
            <p:ph idx="1"/>
            <p:extLst>
              <p:ext uri="{D42A27DB-BD31-4B8C-83A1-F6EECF244321}">
                <p14:modId xmlns:p14="http://schemas.microsoft.com/office/powerpoint/2010/main" val="15890231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91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BF1F1F-F2F3-40E2-BE9A-BF0174DC9E2F}"/>
              </a:ext>
            </a:extLst>
          </p:cNvPr>
          <p:cNvSpPr>
            <a:spLocks noGrp="1"/>
          </p:cNvSpPr>
          <p:nvPr>
            <p:ph type="title"/>
          </p:nvPr>
        </p:nvSpPr>
        <p:spPr>
          <a:xfrm>
            <a:off x="5894962" y="479493"/>
            <a:ext cx="5458838" cy="1325563"/>
          </a:xfrm>
        </p:spPr>
        <p:txBody>
          <a:bodyPr>
            <a:normAutofit/>
          </a:bodyPr>
          <a:lstStyle/>
          <a:p>
            <a:r>
              <a:rPr lang="en-GB" b="1" dirty="0"/>
              <a:t>How is it going? </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73D296EE-D4FC-4874-AF47-8BF41FDEDF0B}"/>
              </a:ext>
            </a:extLst>
          </p:cNvPr>
          <p:cNvPicPr>
            <a:picLocks noChangeAspect="1"/>
          </p:cNvPicPr>
          <p:nvPr/>
        </p:nvPicPr>
        <p:blipFill>
          <a:blip r:embed="rId2"/>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FC7F0F98-0B4A-4025-ABC1-EFD8E0A322E1}"/>
              </a:ext>
            </a:extLst>
          </p:cNvPr>
          <p:cNvSpPr>
            <a:spLocks noGrp="1"/>
          </p:cNvSpPr>
          <p:nvPr>
            <p:ph idx="1"/>
          </p:nvPr>
        </p:nvSpPr>
        <p:spPr>
          <a:xfrm>
            <a:off x="5894962" y="1984443"/>
            <a:ext cx="5458838" cy="4192520"/>
          </a:xfrm>
        </p:spPr>
        <p:txBody>
          <a:bodyPr>
            <a:normAutofit/>
          </a:bodyPr>
          <a:lstStyle/>
          <a:p>
            <a:r>
              <a:rPr lang="en-GB" sz="2400" dirty="0"/>
              <a:t>Highly motivated and passionate students</a:t>
            </a:r>
          </a:p>
          <a:p>
            <a:r>
              <a:rPr lang="en-GB" sz="2400" dirty="0"/>
              <a:t>All experts in their field</a:t>
            </a:r>
          </a:p>
          <a:p>
            <a:r>
              <a:rPr lang="en-GB" sz="2400" dirty="0"/>
              <a:t>Sharing and disseminating information and knowledge within ALS</a:t>
            </a:r>
          </a:p>
          <a:p>
            <a:r>
              <a:rPr lang="en-GB" sz="2400" dirty="0">
                <a:highlight>
                  <a:srgbClr val="FFFF00"/>
                </a:highlight>
              </a:rPr>
              <a:t>Service design and implementation is featuring far more heavily than anticipated</a:t>
            </a:r>
          </a:p>
          <a:p>
            <a:r>
              <a:rPr lang="en-GB" sz="2400" dirty="0">
                <a:highlight>
                  <a:srgbClr val="FFFF00"/>
                </a:highlight>
              </a:rPr>
              <a:t>The students hope to present at the end their final service design proposals</a:t>
            </a:r>
          </a:p>
          <a:p>
            <a:pPr marL="0" indent="0">
              <a:buNone/>
            </a:pPr>
            <a:endParaRPr lang="en-GB" sz="2400" dirty="0"/>
          </a:p>
        </p:txBody>
      </p:sp>
    </p:spTree>
    <p:extLst>
      <p:ext uri="{BB962C8B-B14F-4D97-AF65-F5344CB8AC3E}">
        <p14:creationId xmlns:p14="http://schemas.microsoft.com/office/powerpoint/2010/main" val="401935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F73CF-3BC9-4F69-B234-AF0058ACE71A}"/>
              </a:ext>
            </a:extLst>
          </p:cNvPr>
          <p:cNvSpPr>
            <a:spLocks noGrp="1"/>
          </p:cNvSpPr>
          <p:nvPr>
            <p:ph type="title"/>
          </p:nvPr>
        </p:nvSpPr>
        <p:spPr>
          <a:xfrm>
            <a:off x="640080" y="325369"/>
            <a:ext cx="4368602" cy="1956841"/>
          </a:xfrm>
        </p:spPr>
        <p:txBody>
          <a:bodyPr anchor="b">
            <a:normAutofit/>
          </a:bodyPr>
          <a:lstStyle/>
          <a:p>
            <a:r>
              <a:rPr lang="en-GB" sz="5400"/>
              <a:t>Mid Module Review</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90FF094-9DB5-C7B8-B883-0AFF8FCA978E}"/>
              </a:ext>
            </a:extLst>
          </p:cNvPr>
          <p:cNvSpPr>
            <a:spLocks noGrp="1"/>
          </p:cNvSpPr>
          <p:nvPr>
            <p:ph idx="1"/>
          </p:nvPr>
        </p:nvSpPr>
        <p:spPr>
          <a:xfrm>
            <a:off x="640080" y="2872899"/>
            <a:ext cx="4243589" cy="3320668"/>
          </a:xfrm>
        </p:spPr>
        <p:txBody>
          <a:bodyPr>
            <a:normAutofit/>
          </a:bodyPr>
          <a:lstStyle/>
          <a:p>
            <a:r>
              <a:rPr lang="en-US" sz="2200" dirty="0"/>
              <a:t>Informal mid module review</a:t>
            </a:r>
          </a:p>
          <a:p>
            <a:r>
              <a:rPr lang="en-US" sz="2200" dirty="0"/>
              <a:t>Via the discussion board and also a Google form</a:t>
            </a:r>
          </a:p>
          <a:p>
            <a:r>
              <a:rPr lang="en-US" sz="2200" dirty="0"/>
              <a:t>Permission gained to share</a:t>
            </a:r>
          </a:p>
          <a:p>
            <a:r>
              <a:rPr lang="en-US" sz="2200" dirty="0"/>
              <a:t>So far 10 people have responded</a:t>
            </a:r>
          </a:p>
        </p:txBody>
      </p:sp>
      <p:pic>
        <p:nvPicPr>
          <p:cNvPr id="4" name="Content Placeholder 3">
            <a:extLst>
              <a:ext uri="{FF2B5EF4-FFF2-40B4-BE49-F238E27FC236}">
                <a16:creationId xmlns:a16="http://schemas.microsoft.com/office/drawing/2014/main" id="{FAA076E1-DB79-4186-A419-6A29F3BA4C91}"/>
              </a:ext>
            </a:extLst>
          </p:cNvPr>
          <p:cNvPicPr>
            <a:picLocks noChangeAspect="1"/>
          </p:cNvPicPr>
          <p:nvPr/>
        </p:nvPicPr>
        <p:blipFill rotWithShape="1">
          <a:blip r:embed="rId2"/>
          <a:srcRect l="21683" r="1412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9022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25DA-D1DF-444E-81F8-2DF95721C08F}"/>
              </a:ext>
            </a:extLst>
          </p:cNvPr>
          <p:cNvSpPr>
            <a:spLocks noGrp="1"/>
          </p:cNvSpPr>
          <p:nvPr>
            <p:ph type="title"/>
          </p:nvPr>
        </p:nvSpPr>
        <p:spPr>
          <a:xfrm>
            <a:off x="203200" y="254000"/>
            <a:ext cx="10515600" cy="1325563"/>
          </a:xfrm>
        </p:spPr>
        <p:txBody>
          <a:bodyPr>
            <a:normAutofit fontScale="90000"/>
          </a:bodyPr>
          <a:lstStyle/>
          <a:p>
            <a:r>
              <a:rPr lang="en-GB" sz="4400" b="1" dirty="0">
                <a:latin typeface="Google Sans"/>
              </a:rPr>
              <a:t>What has been the best aspect of the module so far? </a:t>
            </a:r>
            <a:br>
              <a:rPr lang="en-GB" sz="4400" b="1" dirty="0"/>
            </a:br>
            <a:endParaRPr lang="en-GB" b="1" dirty="0"/>
          </a:p>
        </p:txBody>
      </p:sp>
      <p:sp>
        <p:nvSpPr>
          <p:cNvPr id="3" name="Content Placeholder 2">
            <a:extLst>
              <a:ext uri="{FF2B5EF4-FFF2-40B4-BE49-F238E27FC236}">
                <a16:creationId xmlns:a16="http://schemas.microsoft.com/office/drawing/2014/main" id="{149ACD6F-CA7D-4179-AF2A-6A852A76E746}"/>
              </a:ext>
            </a:extLst>
          </p:cNvPr>
          <p:cNvSpPr>
            <a:spLocks noGrp="1"/>
          </p:cNvSpPr>
          <p:nvPr>
            <p:ph idx="1"/>
          </p:nvPr>
        </p:nvSpPr>
        <p:spPr>
          <a:xfrm>
            <a:off x="203200" y="1209040"/>
            <a:ext cx="11836400" cy="5506719"/>
          </a:xfrm>
        </p:spPr>
        <p:txBody>
          <a:bodyPr>
            <a:normAutofit fontScale="92500" lnSpcReduction="10000"/>
          </a:bodyPr>
          <a:lstStyle/>
          <a:p>
            <a:pPr marL="0" indent="0">
              <a:buNone/>
            </a:pPr>
            <a:r>
              <a:rPr lang="en-GB" sz="2400" b="0" i="0" dirty="0">
                <a:solidFill>
                  <a:srgbClr val="202124"/>
                </a:solidFill>
                <a:effectLst/>
              </a:rPr>
              <a:t>‘Access to learning resources which are focused and directed to ensure you are getting what you need from them. How interactive the course is despite being distance learning.’</a:t>
            </a:r>
          </a:p>
          <a:p>
            <a:pPr marL="0" indent="0">
              <a:buNone/>
            </a:pPr>
            <a:endParaRPr lang="en-GB" sz="2400" b="0" i="0" dirty="0">
              <a:solidFill>
                <a:srgbClr val="202124"/>
              </a:solidFill>
              <a:effectLst/>
            </a:endParaRPr>
          </a:p>
          <a:p>
            <a:pPr marL="0" indent="0">
              <a:buNone/>
            </a:pPr>
            <a:r>
              <a:rPr lang="en-GB" sz="2400" b="0" i="0" dirty="0">
                <a:solidFill>
                  <a:srgbClr val="202124"/>
                </a:solidFill>
                <a:effectLst/>
              </a:rPr>
              <a:t>‘Meeting so many people in the throes of setting up prehab/rehab clinics and support. Tapping into Jo’s knowledge is priceless. Supporting each other and using others knowledge of how to do things and avoid pitfalls is so useful.’</a:t>
            </a:r>
          </a:p>
          <a:p>
            <a:pPr marL="0" indent="0">
              <a:buNone/>
            </a:pPr>
            <a:endParaRPr lang="en-GB" sz="2400" b="0" i="0" dirty="0">
              <a:solidFill>
                <a:srgbClr val="202124"/>
              </a:solidFill>
              <a:effectLst/>
            </a:endParaRPr>
          </a:p>
          <a:p>
            <a:pPr marL="0" indent="0">
              <a:buNone/>
            </a:pPr>
            <a:r>
              <a:rPr lang="en-GB" sz="2400" b="0" i="0" dirty="0">
                <a:solidFill>
                  <a:srgbClr val="202124"/>
                </a:solidFill>
                <a:effectLst/>
              </a:rPr>
              <a:t>‘The interdisciplinary working and learning.’</a:t>
            </a:r>
          </a:p>
          <a:p>
            <a:pPr marL="0" indent="0">
              <a:buNone/>
            </a:pPr>
            <a:endParaRPr lang="en-GB" sz="2400" b="0" i="0" dirty="0">
              <a:solidFill>
                <a:srgbClr val="202124"/>
              </a:solidFill>
              <a:effectLst/>
            </a:endParaRPr>
          </a:p>
          <a:p>
            <a:pPr marL="0" indent="0">
              <a:buNone/>
            </a:pPr>
            <a:r>
              <a:rPr lang="en-GB" sz="2400" b="0" i="0" dirty="0">
                <a:solidFill>
                  <a:srgbClr val="202124"/>
                </a:solidFill>
                <a:effectLst/>
              </a:rPr>
              <a:t>‘The quality of the teaching is great, very interactive and thought provoking. There are a lot of additional resources provided which are all amazing!’</a:t>
            </a:r>
          </a:p>
          <a:p>
            <a:pPr marL="0" indent="0">
              <a:buNone/>
            </a:pPr>
            <a:endParaRPr lang="en-GB" sz="2400" b="0" i="0" dirty="0">
              <a:solidFill>
                <a:srgbClr val="202124"/>
              </a:solidFill>
              <a:effectLst/>
            </a:endParaRPr>
          </a:p>
          <a:p>
            <a:pPr marL="0" indent="0">
              <a:buNone/>
            </a:pPr>
            <a:r>
              <a:rPr lang="en-GB" sz="2400" b="0" i="0" dirty="0">
                <a:solidFill>
                  <a:srgbClr val="202124"/>
                </a:solidFill>
                <a:effectLst/>
              </a:rPr>
              <a:t>‘The learning resources are excellent. Also being grouped into ALS is a fantastic way to support each other when distance learning. Unfortunately I was unable to attend the race to face days but have read the presentations which were really helpful.’</a:t>
            </a:r>
            <a:endParaRPr lang="en-GB" sz="2400" dirty="0"/>
          </a:p>
        </p:txBody>
      </p:sp>
    </p:spTree>
    <p:extLst>
      <p:ext uri="{BB962C8B-B14F-4D97-AF65-F5344CB8AC3E}">
        <p14:creationId xmlns:p14="http://schemas.microsoft.com/office/powerpoint/2010/main" val="172209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775</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FFMetaSerifWebPro</vt:lpstr>
      <vt:lpstr>FFMetaWebPro</vt:lpstr>
      <vt:lpstr>Google Sans</vt:lpstr>
      <vt:lpstr>Roboto</vt:lpstr>
      <vt:lpstr>Office Theme</vt:lpstr>
      <vt:lpstr>MSc prehabilitation and rehabilitation for people living with cancer module </vt:lpstr>
      <vt:lpstr>Module Aim </vt:lpstr>
      <vt:lpstr>By the end of this module students will be able to;</vt:lpstr>
      <vt:lpstr>Assessment</vt:lpstr>
      <vt:lpstr>Module Delivery</vt:lpstr>
      <vt:lpstr>So far.....</vt:lpstr>
      <vt:lpstr>How is it going? </vt:lpstr>
      <vt:lpstr>Mid Module Review</vt:lpstr>
      <vt:lpstr>What has been the best aspect of the module so far?  </vt:lpstr>
      <vt:lpstr>How could the module be improved? </vt:lpstr>
      <vt:lpstr>Unexpected Consequences of delivering the module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 prehabilitation and rehabilitation for people living with cancer module </dc:title>
  <dc:creator>McNamara, Joanna</dc:creator>
  <cp:lastModifiedBy>McNamara, Joanna</cp:lastModifiedBy>
  <cp:revision>3</cp:revision>
  <dcterms:created xsi:type="dcterms:W3CDTF">2022-05-31T09:17:14Z</dcterms:created>
  <dcterms:modified xsi:type="dcterms:W3CDTF">2022-05-31T13:05:01Z</dcterms:modified>
</cp:coreProperties>
</file>