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327" r:id="rId3"/>
    <p:sldId id="375" r:id="rId4"/>
    <p:sldId id="350" r:id="rId5"/>
    <p:sldId id="344" r:id="rId6"/>
    <p:sldId id="347" r:id="rId7"/>
    <p:sldId id="346" r:id="rId8"/>
    <p:sldId id="376" r:id="rId9"/>
    <p:sldId id="367" r:id="rId10"/>
    <p:sldId id="3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7AFDAF-CDA8-474D-BEAD-6A207B028E45}">
          <p14:sldIdLst>
            <p14:sldId id="272"/>
            <p14:sldId id="327"/>
            <p14:sldId id="375"/>
            <p14:sldId id="350"/>
            <p14:sldId id="344"/>
            <p14:sldId id="347"/>
            <p14:sldId id="346"/>
            <p14:sldId id="37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 Collins" initials="JC" lastIdx="7" clrIdx="0">
    <p:extLst>
      <p:ext uri="{19B8F6BF-5375-455C-9EA6-DF929625EA0E}">
        <p15:presenceInfo xmlns:p15="http://schemas.microsoft.com/office/powerpoint/2012/main" userId="Jon Colli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3893"/>
    <a:srgbClr val="FF0066"/>
    <a:srgbClr val="46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487" autoAdjust="0"/>
  </p:normalViewPr>
  <p:slideViewPr>
    <p:cSldViewPr snapToGrid="0">
      <p:cViewPr varScale="1">
        <p:scale>
          <a:sx n="53" d="100"/>
          <a:sy n="53" d="100"/>
        </p:scale>
        <p:origin x="114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1520077019949E-2"/>
          <c:y val="1.7159823071115216E-2"/>
          <c:w val="0.93676581131537973"/>
          <c:h val="0.83954065372833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Sheet1!$A$2:$A$15</c:f>
              <c:strCache>
                <c:ptCount val="14"/>
                <c:pt idx="0">
                  <c:v>Allied Health Professional </c:v>
                </c:pt>
                <c:pt idx="1">
                  <c:v>Nursing and Midwifery </c:v>
                </c:pt>
                <c:pt idx="2">
                  <c:v>Additional Clinical Services</c:v>
                </c:pt>
                <c:pt idx="3">
                  <c:v>Health </c:v>
                </c:pt>
                <c:pt idx="4">
                  <c:v>Students</c:v>
                </c:pt>
                <c:pt idx="5">
                  <c:v>Medical (GMC) and Dental (GDC)</c:v>
                </c:pt>
                <c:pt idx="6">
                  <c:v>Community </c:v>
                </c:pt>
                <c:pt idx="7">
                  <c:v>Admin &amp; Clerical </c:v>
                </c:pt>
                <c:pt idx="8">
                  <c:v>Education </c:v>
                </c:pt>
                <c:pt idx="9">
                  <c:v>Unknown</c:v>
                </c:pt>
                <c:pt idx="10">
                  <c:v>Social Care sector </c:v>
                </c:pt>
                <c:pt idx="11">
                  <c:v>Add Professional, Scientific </c:v>
                </c:pt>
                <c:pt idx="12">
                  <c:v>Healthcare Scientists </c:v>
                </c:pt>
                <c:pt idx="13">
                  <c:v>Travel and Leisure 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225</c:v>
                </c:pt>
                <c:pt idx="1">
                  <c:v>87</c:v>
                </c:pt>
                <c:pt idx="2">
                  <c:v>51</c:v>
                </c:pt>
                <c:pt idx="3">
                  <c:v>40</c:v>
                </c:pt>
                <c:pt idx="4">
                  <c:v>31</c:v>
                </c:pt>
                <c:pt idx="5">
                  <c:v>22</c:v>
                </c:pt>
                <c:pt idx="6">
                  <c:v>19</c:v>
                </c:pt>
                <c:pt idx="7">
                  <c:v>21</c:v>
                </c:pt>
                <c:pt idx="8">
                  <c:v>24</c:v>
                </c:pt>
                <c:pt idx="9">
                  <c:v>15</c:v>
                </c:pt>
                <c:pt idx="10">
                  <c:v>5</c:v>
                </c:pt>
                <c:pt idx="11">
                  <c:v>15</c:v>
                </c:pt>
                <c:pt idx="12">
                  <c:v>1</c:v>
                </c:pt>
                <c:pt idx="13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0-4F5D-BC03-91D69D85B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78399"/>
        <c:axId val="95283391"/>
      </c:barChart>
      <c:catAx>
        <c:axId val="95278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83391"/>
        <c:crosses val="autoZero"/>
        <c:auto val="1"/>
        <c:lblAlgn val="ctr"/>
        <c:lblOffset val="100"/>
        <c:noMultiLvlLbl val="0"/>
      </c:catAx>
      <c:valAx>
        <c:axId val="9528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7839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8</c:v>
                </c:pt>
                <c:pt idx="8">
                  <c:v>21</c:v>
                </c:pt>
                <c:pt idx="9">
                  <c:v>14</c:v>
                </c:pt>
                <c:pt idx="1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0-48FB-815A-4F412077C99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826462944"/>
        <c:axId val="826465440"/>
      </c:barChart>
      <c:catAx>
        <c:axId val="826462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465440"/>
        <c:crosses val="autoZero"/>
        <c:auto val="1"/>
        <c:lblAlgn val="ctr"/>
        <c:lblOffset val="100"/>
        <c:noMultiLvlLbl val="0"/>
      </c:catAx>
      <c:valAx>
        <c:axId val="82646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Response</a:t>
                </a:r>
                <a:r>
                  <a:rPr lang="en-GB" baseline="0" dirty="0"/>
                  <a:t> %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46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1F153-9B18-4CB9-8BB4-7089CFC14599}" type="datetimeFigureOut">
              <a:rPr lang="en-GB" smtClean="0"/>
              <a:t>28/05/2022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E67B9-1BF2-485D-86E6-DB04980EA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1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67B9-1BF2-485D-86E6-DB04980EA3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0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 – 57% Pass rate</a:t>
            </a:r>
          </a:p>
          <a:p>
            <a:r>
              <a:rPr lang="en-GB" dirty="0"/>
              <a:t>Prehab in cancer care – 79% Pass rate</a:t>
            </a:r>
          </a:p>
          <a:p>
            <a:r>
              <a:rPr lang="en-GB" dirty="0"/>
              <a:t>Rehab across the cancer pathway – 76% Pass rate</a:t>
            </a:r>
          </a:p>
          <a:p>
            <a:r>
              <a:rPr lang="en-GB" dirty="0"/>
              <a:t>Comp of personalised care - 44% pass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Approaches to prehabilitation screening, assessment and interventions – 70%</a:t>
            </a:r>
          </a:p>
          <a:p>
            <a:r>
              <a:rPr lang="en-GB" dirty="0"/>
              <a:t>Cancer Rehab cluster 1 – 83% pass rate</a:t>
            </a:r>
          </a:p>
          <a:p>
            <a:r>
              <a:rPr lang="en-GB" dirty="0"/>
              <a:t>Cancer Rehab cluster 2 – 98% pass rate </a:t>
            </a:r>
          </a:p>
          <a:p>
            <a:r>
              <a:rPr lang="en-GB" dirty="0"/>
              <a:t>Cancer Rehab cluster 3 – 70% pass rate </a:t>
            </a:r>
          </a:p>
          <a:p>
            <a:endParaRPr lang="en-GB" dirty="0"/>
          </a:p>
          <a:p>
            <a:r>
              <a:rPr lang="en-GB" dirty="0"/>
              <a:t>Evaluation stats</a:t>
            </a:r>
          </a:p>
          <a:p>
            <a:r>
              <a:rPr lang="en-GB" dirty="0"/>
              <a:t>Launches 	151</a:t>
            </a:r>
          </a:p>
          <a:p>
            <a:r>
              <a:rPr lang="en-GB" dirty="0"/>
              <a:t>Users	123</a:t>
            </a:r>
          </a:p>
          <a:p>
            <a:r>
              <a:rPr lang="en-GB" dirty="0"/>
              <a:t>Completions 	96</a:t>
            </a:r>
          </a:p>
          <a:p>
            <a:r>
              <a:rPr lang="en-GB" dirty="0"/>
              <a:t>Completion percentage 78%</a:t>
            </a:r>
          </a:p>
          <a:p>
            <a:r>
              <a:rPr lang="en-GB" dirty="0"/>
              <a:t>Evaluation Survey – 72% Completion rate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67B9-1BF2-485D-86E6-DB04980EA3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0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67B9-1BF2-485D-86E6-DB04980EA3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6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67B9-1BF2-485D-86E6-DB04980EA3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9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67B9-1BF2-485D-86E6-DB04980EA3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95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feedback scores are collected after a user completes the session in the portal. </a:t>
            </a:r>
          </a:p>
          <a:p>
            <a:endParaRPr lang="en-GB" dirty="0"/>
          </a:p>
          <a:p>
            <a:r>
              <a:rPr lang="en-GB" dirty="0"/>
              <a:t>They have then the option to give some real time feedback. </a:t>
            </a:r>
          </a:p>
          <a:p>
            <a:endParaRPr lang="en-GB" dirty="0"/>
          </a:p>
          <a:p>
            <a:r>
              <a:rPr lang="en-GB" dirty="0"/>
              <a:t>Scoring is from 1-5 with 5 being outstanding/excellent. </a:t>
            </a:r>
          </a:p>
          <a:p>
            <a:endParaRPr lang="en-GB" dirty="0"/>
          </a:p>
          <a:p>
            <a:r>
              <a:rPr lang="en-GB" dirty="0"/>
              <a:t>Average scores are currently 4.5-4.7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67B9-1BF2-485D-86E6-DB04980EA3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4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feedback scores are collected after a user completes the session in the portal. </a:t>
            </a:r>
          </a:p>
          <a:p>
            <a:endParaRPr lang="en-GB" dirty="0"/>
          </a:p>
          <a:p>
            <a:r>
              <a:rPr lang="en-GB" dirty="0"/>
              <a:t>They have then the option to give some real time feedback. </a:t>
            </a:r>
          </a:p>
          <a:p>
            <a:endParaRPr lang="en-GB" dirty="0"/>
          </a:p>
          <a:p>
            <a:r>
              <a:rPr lang="en-GB" dirty="0"/>
              <a:t>Scoring is from 1-5 with 5 being outstanding/excellent. </a:t>
            </a:r>
          </a:p>
          <a:p>
            <a:endParaRPr lang="en-GB" dirty="0"/>
          </a:p>
          <a:p>
            <a:r>
              <a:rPr lang="en-GB" dirty="0"/>
              <a:t>Average scores are currently 4.5-4.7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67B9-1BF2-485D-86E6-DB04980EA3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72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67B9-1BF2-485D-86E6-DB04980EA3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0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How likely are you to recommend the session to a colleague, on a scale of 0 to 10, where 0 = not at all likely and 10 = extremely likely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67B9-1BF2-485D-86E6-DB04980EA3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2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48FB-16C7-4B6A-8F13-AD79D61F9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20EF4-9DE1-40CF-B2D4-8F2698652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6B025-F11C-428D-994D-86BAF5A6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79017-FE2F-4CE6-9146-59D0590F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1458B-137C-4775-B32B-C02B1DE0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B183-7319-4174-9895-0E0CEBB5E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1615C-6848-423E-88F2-290575CDF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5E255-549E-4E60-B402-98BBEA27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F2591-A336-4CD8-B8C9-A130B462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9808-B381-4023-A681-944D2ABB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0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2F4C6-2025-4F51-B156-30819FA60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56C8C-DBA0-478C-AEED-491785821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CBCA-1B92-421A-B6D6-A592B7D4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C853-54E3-4A2F-82AA-47B0774B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CDFD-3EA2-4A30-A37B-8EDE53A7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38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77BA-BBE0-48A9-8F12-FCCD4327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8F390-784C-4694-B2A2-3F43DC214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8B562-1584-4B6B-9889-4707B3B3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108D5-5C19-4AF0-978B-3FD14C5A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F88D9-FAFE-4896-91A5-73AB27B3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9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020C-805D-4808-9F41-D416F9D3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08FBD-A327-48CA-B224-1BB704DF0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5171F-8E44-405D-89BD-E8602992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B096-F16E-4C7D-BED7-2F311CBB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8458F-F326-4C53-822D-100644E3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76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2B705-1269-47DD-9183-AFA8164D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4F022-9DF4-44F3-B485-0F6FBE8E0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3BD90-3629-4427-A962-04DFCBFB4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ABFD5-16EE-4B07-8668-CD64776B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C4578-5F3E-4CA7-B349-5C764358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030F7-E3F6-4D0C-AA87-BBA35BDC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80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4C16-5510-4D0C-B9B2-1B2B7106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334D8-C21B-4822-9517-E39F01A6A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8F0D7-F3DC-43EF-8D94-4CB4ABA56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83A3A-A1D2-477C-A6E7-0B0918DE2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5EE8E-C03C-4AC7-BF6B-94968B507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83115-CA1B-43BF-9F7D-C92E2FD1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5EAAC-2765-4DCB-B0D4-1F50015C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56E22-297F-4AF4-B778-7C1C45B9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20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0785-D12C-41A2-86DC-610F9E72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7CA25-24A6-4D68-BDE8-DCED1BBA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7AE20-51B7-4F8A-A4A0-B041771F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E5573-964D-4B8C-9727-CD0ACC45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00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3AFB2-1B5E-44C0-B53C-3DC29499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0CAB1-54C6-44BD-9367-4284EF1F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30877-37DC-41D7-83A5-2C71D158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80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FB6F-CC7C-4E8A-A897-22B72663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91FB5-3F3C-4507-9120-A729612E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DCEA5-081B-42E2-9042-47A059F9B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F719F-2AE7-4F8F-B853-78287380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BA47A-4725-4D3C-BFA3-31013D24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3AE1-A653-4500-8FF3-A9CC27F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03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7C70-94E7-483A-97A9-9CA66D48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FBCD9-F683-43C3-9ADE-777B9BD20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35800-AD07-423D-A2F5-4842AE765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28F78-189E-411B-A306-0ADE93DB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BC73-D9B1-47BF-A792-BAA3EC9E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93378-6A49-4037-AB61-E92ABDF6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33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F92C68-0E67-4888-AEA3-87B29A4D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46648-A258-4197-BA39-0432EBFD8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F3526-442E-4058-9D70-0B6D685FB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6A37-476E-4602-B02A-491427980F96}" type="datetimeFigureOut">
              <a:rPr lang="en-GB" smtClean="0"/>
              <a:t>28/05/2022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FACD0-4E00-479B-8047-3E8BC2D21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1C8F5-0D95-4D56-8CCF-40B0EB27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2B358-DE9C-4F80-BF27-7694045AB3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94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65AF4F-8298-4208-851B-DFAACF211D7B}"/>
              </a:ext>
            </a:extLst>
          </p:cNvPr>
          <p:cNvSpPr txBox="1"/>
          <p:nvPr/>
        </p:nvSpPr>
        <p:spPr>
          <a:xfrm>
            <a:off x="398493" y="1903010"/>
            <a:ext cx="4813742" cy="20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PRosPer</a:t>
            </a:r>
            <a:endParaRPr lang="en-US" sz="32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stats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27.05.22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9B14FA-B654-4385-A0F0-D62A94F01485}"/>
              </a:ext>
            </a:extLst>
          </p:cNvPr>
          <p:cNvSpPr txBox="1"/>
          <p:nvPr/>
        </p:nvSpPr>
        <p:spPr>
          <a:xfrm>
            <a:off x="1020878" y="5142553"/>
            <a:ext cx="1015024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survey feedback and performance stats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1797A-5AAA-4E4B-9F42-651307C69602}"/>
              </a:ext>
            </a:extLst>
          </p:cNvPr>
          <p:cNvSpPr/>
          <p:nvPr/>
        </p:nvSpPr>
        <p:spPr>
          <a:xfrm>
            <a:off x="0" y="6227379"/>
            <a:ext cx="12192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464647"/>
              </a:solidFill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rgbClr val="464647"/>
                </a:solidFill>
                <a:latin typeface="Arial"/>
                <a:cs typeface="Arial"/>
              </a:rPr>
              <a:t>@NHS_HealthEdEng                        @HEE_TEL                        #HEETEL</a:t>
            </a:r>
            <a:endParaRPr lang="en-US" dirty="0">
              <a:ea typeface="+mn-lt"/>
              <a:cs typeface="+mn-lt"/>
            </a:endParaRP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01897D-AA3B-4D95-AE30-394EC406E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288"/>
            <a:ext cx="12192000" cy="25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D6BA0F-5E49-4103-84DB-D15DE9066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2" y="239533"/>
            <a:ext cx="3157141" cy="615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3431F3-35F9-4BA5-A812-4DB083567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288"/>
            <a:ext cx="12192000" cy="254000"/>
          </a:xfrm>
          <a:prstGeom prst="rect">
            <a:avLst/>
          </a:prstGeom>
        </p:spPr>
      </p:pic>
      <p:pic>
        <p:nvPicPr>
          <p:cNvPr id="14" name="Picture 2" descr=".gif">
            <a:extLst>
              <a:ext uri="{FF2B5EF4-FFF2-40B4-BE49-F238E27FC236}">
                <a16:creationId xmlns:a16="http://schemas.microsoft.com/office/drawing/2014/main" id="{150A9994-4434-4B3F-A1D3-637FCEE5C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0" y="12640"/>
            <a:ext cx="2743200" cy="1453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ADBF22-54FE-45FC-8BCD-63CFD89743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061"/>
          <a:stretch/>
        </p:blipFill>
        <p:spPr>
          <a:xfrm>
            <a:off x="5212235" y="1899132"/>
            <a:ext cx="6428140" cy="32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1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2BEFD0-EC49-4705-B4FB-E4EA72878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607591"/>
              </p:ext>
            </p:extLst>
          </p:nvPr>
        </p:nvGraphicFramePr>
        <p:xfrm>
          <a:off x="1501421" y="742244"/>
          <a:ext cx="8726311" cy="583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26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0BB2F-CA34-4A23-A2D5-73AFC2ADB8C9}"/>
              </a:ext>
            </a:extLst>
          </p:cNvPr>
          <p:cNvSpPr/>
          <p:nvPr/>
        </p:nvSpPr>
        <p:spPr>
          <a:xfrm>
            <a:off x="0" y="6227379"/>
            <a:ext cx="12192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0A6CE6-A388-4D9A-9D26-F4E763EF1616}"/>
              </a:ext>
            </a:extLst>
          </p:cNvPr>
          <p:cNvSpPr txBox="1">
            <a:spLocks/>
          </p:cNvSpPr>
          <p:nvPr/>
        </p:nvSpPr>
        <p:spPr>
          <a:xfrm>
            <a:off x="1504717" y="3205473"/>
            <a:ext cx="9182566" cy="42383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Tableau Reporting statistics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272F2-18E2-4416-B901-6D35F7BA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2" y="239533"/>
            <a:ext cx="3157141" cy="615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8A3F71-0F77-461E-89C1-3AC3899123BD}"/>
              </a:ext>
            </a:extLst>
          </p:cNvPr>
          <p:cNvCxnSpPr/>
          <p:nvPr/>
        </p:nvCxnSpPr>
        <p:spPr>
          <a:xfrm>
            <a:off x="2141517" y="3992088"/>
            <a:ext cx="7908966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1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C5AFE-6D15-4B66-BA36-82B1743AD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2" y="239533"/>
            <a:ext cx="3157141" cy="6156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CBFA4A-5CE9-404C-BFBA-D2B7CA9FEFF0}"/>
              </a:ext>
            </a:extLst>
          </p:cNvPr>
          <p:cNvSpPr/>
          <p:nvPr/>
        </p:nvSpPr>
        <p:spPr>
          <a:xfrm>
            <a:off x="103013" y="1823153"/>
            <a:ext cx="2889955" cy="2099733"/>
          </a:xfrm>
          <a:prstGeom prst="rect">
            <a:avLst/>
          </a:prstGeom>
          <a:solidFill>
            <a:schemeClr val="bg1"/>
          </a:solidFill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40F81-DF94-4776-8A98-5B2853CB04A2}"/>
              </a:ext>
            </a:extLst>
          </p:cNvPr>
          <p:cNvSpPr/>
          <p:nvPr/>
        </p:nvSpPr>
        <p:spPr>
          <a:xfrm>
            <a:off x="9160934" y="4053633"/>
            <a:ext cx="2889955" cy="2099733"/>
          </a:xfrm>
          <a:prstGeom prst="rect">
            <a:avLst/>
          </a:prstGeom>
          <a:solidFill>
            <a:schemeClr val="bg1"/>
          </a:solidFill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F8ACA-2AFE-4202-A293-B913F1C166D8}"/>
              </a:ext>
            </a:extLst>
          </p:cNvPr>
          <p:cNvSpPr/>
          <p:nvPr/>
        </p:nvSpPr>
        <p:spPr>
          <a:xfrm>
            <a:off x="3107268" y="1823154"/>
            <a:ext cx="2889955" cy="2099733"/>
          </a:xfrm>
          <a:prstGeom prst="rect">
            <a:avLst/>
          </a:prstGeom>
          <a:solidFill>
            <a:schemeClr val="bg1"/>
          </a:solidFill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3678A-7064-45AE-8B9C-906114D90550}"/>
              </a:ext>
            </a:extLst>
          </p:cNvPr>
          <p:cNvSpPr/>
          <p:nvPr/>
        </p:nvSpPr>
        <p:spPr>
          <a:xfrm>
            <a:off x="6156679" y="1823153"/>
            <a:ext cx="2889955" cy="2099733"/>
          </a:xfrm>
          <a:prstGeom prst="rect">
            <a:avLst/>
          </a:prstGeom>
          <a:solidFill>
            <a:schemeClr val="bg1"/>
          </a:solidFill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C607A6-641D-4E5B-944D-3C174803ED68}"/>
              </a:ext>
            </a:extLst>
          </p:cNvPr>
          <p:cNvSpPr txBox="1"/>
          <p:nvPr/>
        </p:nvSpPr>
        <p:spPr>
          <a:xfrm>
            <a:off x="141111" y="1919111"/>
            <a:ext cx="3176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A00054"/>
                </a:solidFill>
              </a:rPr>
              <a:t>Introduction to prehabilitation, rehabilitation and personalised </a:t>
            </a:r>
          </a:p>
          <a:p>
            <a:r>
              <a:rPr lang="en-GB" sz="1600" dirty="0">
                <a:solidFill>
                  <a:srgbClr val="A00054"/>
                </a:solidFill>
              </a:rPr>
              <a:t>care</a:t>
            </a:r>
          </a:p>
          <a:p>
            <a:endParaRPr lang="en-GB" sz="1600" dirty="0">
              <a:solidFill>
                <a:srgbClr val="A00054"/>
              </a:solidFill>
            </a:endParaRPr>
          </a:p>
          <a:p>
            <a:r>
              <a:rPr lang="en-GB" sz="1600" dirty="0">
                <a:solidFill>
                  <a:srgbClr val="A00054"/>
                </a:solidFill>
              </a:rPr>
              <a:t>Launches		1111</a:t>
            </a:r>
          </a:p>
          <a:p>
            <a:r>
              <a:rPr lang="en-GB" sz="1600" dirty="0">
                <a:solidFill>
                  <a:srgbClr val="A00054"/>
                </a:solidFill>
              </a:rPr>
              <a:t>Unique users	539</a:t>
            </a:r>
          </a:p>
          <a:p>
            <a:r>
              <a:rPr lang="en-GB" sz="1600" dirty="0">
                <a:solidFill>
                  <a:srgbClr val="A00054"/>
                </a:solidFill>
              </a:rPr>
              <a:t>Completed		308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ECB207-B887-470E-88D1-C005ACE12DEF}"/>
              </a:ext>
            </a:extLst>
          </p:cNvPr>
          <p:cNvSpPr txBox="1"/>
          <p:nvPr/>
        </p:nvSpPr>
        <p:spPr>
          <a:xfrm>
            <a:off x="3136898" y="1919111"/>
            <a:ext cx="3176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A00054"/>
                </a:solidFill>
              </a:rPr>
              <a:t>Prehabilitation in Cancer Care</a:t>
            </a:r>
          </a:p>
          <a:p>
            <a:endParaRPr lang="en-GB" sz="1600" dirty="0">
              <a:solidFill>
                <a:srgbClr val="A00054"/>
              </a:solidFill>
            </a:endParaRPr>
          </a:p>
          <a:p>
            <a:endParaRPr lang="en-GB" sz="1600" dirty="0">
              <a:solidFill>
                <a:srgbClr val="A00054"/>
              </a:solidFill>
            </a:endParaRPr>
          </a:p>
          <a:p>
            <a:endParaRPr lang="en-GB" sz="1600" dirty="0">
              <a:solidFill>
                <a:srgbClr val="A00054"/>
              </a:solidFill>
            </a:endParaRPr>
          </a:p>
          <a:p>
            <a:r>
              <a:rPr lang="en-GB" sz="1600" dirty="0">
                <a:solidFill>
                  <a:srgbClr val="A00054"/>
                </a:solidFill>
              </a:rPr>
              <a:t>Launches		542	</a:t>
            </a:r>
          </a:p>
          <a:p>
            <a:r>
              <a:rPr lang="en-GB" sz="1600" dirty="0">
                <a:solidFill>
                  <a:srgbClr val="A00054"/>
                </a:solidFill>
              </a:rPr>
              <a:t>Unique users	298</a:t>
            </a:r>
          </a:p>
          <a:p>
            <a:r>
              <a:rPr lang="en-GB" sz="1600" dirty="0">
                <a:solidFill>
                  <a:srgbClr val="A00054"/>
                </a:solidFill>
              </a:rPr>
              <a:t>Completed		234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128B73-D2B3-49C1-881C-A5CEDB2AAC29}"/>
              </a:ext>
            </a:extLst>
          </p:cNvPr>
          <p:cNvSpPr txBox="1"/>
          <p:nvPr/>
        </p:nvSpPr>
        <p:spPr>
          <a:xfrm>
            <a:off x="6239933" y="1919111"/>
            <a:ext cx="3176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A00054"/>
                </a:solidFill>
              </a:rPr>
              <a:t>Rehabilitation across the cancer pathway</a:t>
            </a:r>
          </a:p>
          <a:p>
            <a:endParaRPr lang="en-GB" sz="1600" dirty="0">
              <a:solidFill>
                <a:srgbClr val="A00054"/>
              </a:solidFill>
            </a:endParaRPr>
          </a:p>
          <a:p>
            <a:endParaRPr lang="en-GB" sz="1600" dirty="0">
              <a:solidFill>
                <a:srgbClr val="A00054"/>
              </a:solidFill>
            </a:endParaRPr>
          </a:p>
          <a:p>
            <a:r>
              <a:rPr lang="en-GB" sz="1600" dirty="0">
                <a:solidFill>
                  <a:srgbClr val="A00054"/>
                </a:solidFill>
              </a:rPr>
              <a:t>Launches		388</a:t>
            </a:r>
          </a:p>
          <a:p>
            <a:r>
              <a:rPr lang="en-GB" sz="1600" dirty="0">
                <a:solidFill>
                  <a:srgbClr val="A00054"/>
                </a:solidFill>
              </a:rPr>
              <a:t>Unique users	207</a:t>
            </a:r>
          </a:p>
          <a:p>
            <a:r>
              <a:rPr lang="en-GB" sz="1600" dirty="0">
                <a:solidFill>
                  <a:srgbClr val="A00054"/>
                </a:solidFill>
              </a:rPr>
              <a:t>Completed		158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CEE5E-CCBF-08CC-17D4-1BA18A4D2C66}"/>
              </a:ext>
            </a:extLst>
          </p:cNvPr>
          <p:cNvSpPr/>
          <p:nvPr/>
        </p:nvSpPr>
        <p:spPr>
          <a:xfrm>
            <a:off x="9160934" y="1823152"/>
            <a:ext cx="2889955" cy="2099733"/>
          </a:xfrm>
          <a:prstGeom prst="rect">
            <a:avLst/>
          </a:prstGeom>
          <a:solidFill>
            <a:schemeClr val="bg1"/>
          </a:solidFill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25852-F777-49DC-37D3-FC8FCB3AC1DC}"/>
              </a:ext>
            </a:extLst>
          </p:cNvPr>
          <p:cNvSpPr/>
          <p:nvPr/>
        </p:nvSpPr>
        <p:spPr>
          <a:xfrm>
            <a:off x="103012" y="4078826"/>
            <a:ext cx="2889955" cy="2099733"/>
          </a:xfrm>
          <a:prstGeom prst="rect">
            <a:avLst/>
          </a:prstGeom>
          <a:solidFill>
            <a:schemeClr val="bg1"/>
          </a:solidFill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84267F-426B-5D96-EBC6-941E40F813FD}"/>
              </a:ext>
            </a:extLst>
          </p:cNvPr>
          <p:cNvSpPr/>
          <p:nvPr/>
        </p:nvSpPr>
        <p:spPr>
          <a:xfrm>
            <a:off x="3107267" y="4078826"/>
            <a:ext cx="2889955" cy="2099733"/>
          </a:xfrm>
          <a:prstGeom prst="rect">
            <a:avLst/>
          </a:prstGeom>
          <a:solidFill>
            <a:schemeClr val="bg1"/>
          </a:solidFill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B6E64-2939-8097-CB2A-C84F14E424D3}"/>
              </a:ext>
            </a:extLst>
          </p:cNvPr>
          <p:cNvSpPr/>
          <p:nvPr/>
        </p:nvSpPr>
        <p:spPr>
          <a:xfrm>
            <a:off x="6156678" y="4053632"/>
            <a:ext cx="2889955" cy="2099733"/>
          </a:xfrm>
          <a:prstGeom prst="rect">
            <a:avLst/>
          </a:prstGeom>
          <a:solidFill>
            <a:schemeClr val="bg1"/>
          </a:solidFill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F6340-065E-BF43-FEF6-7C34F55A8871}"/>
              </a:ext>
            </a:extLst>
          </p:cNvPr>
          <p:cNvSpPr txBox="1"/>
          <p:nvPr/>
        </p:nvSpPr>
        <p:spPr>
          <a:xfrm>
            <a:off x="3136898" y="4127195"/>
            <a:ext cx="3176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A00054"/>
                </a:solidFill>
              </a:rPr>
              <a:t>Cancer rehabilitation and </a:t>
            </a:r>
          </a:p>
          <a:p>
            <a:r>
              <a:rPr lang="en-GB" sz="1600" dirty="0">
                <a:solidFill>
                  <a:srgbClr val="A00054"/>
                </a:solidFill>
              </a:rPr>
              <a:t>symptom management Cluster 1</a:t>
            </a:r>
          </a:p>
          <a:p>
            <a:endParaRPr lang="en-GB" sz="1600" dirty="0">
              <a:solidFill>
                <a:srgbClr val="A00054"/>
              </a:solidFill>
            </a:endParaRPr>
          </a:p>
          <a:p>
            <a:endParaRPr lang="en-GB" sz="1600" dirty="0">
              <a:solidFill>
                <a:srgbClr val="A00054"/>
              </a:solidFill>
            </a:endParaRPr>
          </a:p>
          <a:p>
            <a:r>
              <a:rPr lang="en-GB" sz="1600" dirty="0">
                <a:solidFill>
                  <a:srgbClr val="A00054"/>
                </a:solidFill>
              </a:rPr>
              <a:t>Launches		87</a:t>
            </a:r>
          </a:p>
          <a:p>
            <a:r>
              <a:rPr lang="en-GB" sz="1600" dirty="0">
                <a:solidFill>
                  <a:srgbClr val="A00054"/>
                </a:solidFill>
              </a:rPr>
              <a:t>Unique users	53</a:t>
            </a:r>
          </a:p>
          <a:p>
            <a:r>
              <a:rPr lang="en-GB" sz="1600" dirty="0">
                <a:solidFill>
                  <a:srgbClr val="A00054"/>
                </a:solidFill>
              </a:rPr>
              <a:t>Completed		44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A2AD4-2C9F-C1E3-D00E-638E27912834}"/>
              </a:ext>
            </a:extLst>
          </p:cNvPr>
          <p:cNvSpPr txBox="1"/>
          <p:nvPr/>
        </p:nvSpPr>
        <p:spPr>
          <a:xfrm>
            <a:off x="9177977" y="1919111"/>
            <a:ext cx="3176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A00054"/>
                </a:solidFill>
              </a:rPr>
              <a:t>Components of personalised care and planning support </a:t>
            </a:r>
          </a:p>
          <a:p>
            <a:endParaRPr lang="en-GB" sz="1600" dirty="0">
              <a:solidFill>
                <a:srgbClr val="A00054"/>
              </a:solidFill>
            </a:endParaRPr>
          </a:p>
          <a:p>
            <a:endParaRPr lang="en-GB" sz="1600" dirty="0">
              <a:solidFill>
                <a:srgbClr val="A00054"/>
              </a:solidFill>
            </a:endParaRPr>
          </a:p>
          <a:p>
            <a:r>
              <a:rPr lang="en-GB" sz="1600" dirty="0">
                <a:solidFill>
                  <a:srgbClr val="A00054"/>
                </a:solidFill>
              </a:rPr>
              <a:t>Launches		193</a:t>
            </a:r>
          </a:p>
          <a:p>
            <a:r>
              <a:rPr lang="en-GB" sz="1600" dirty="0">
                <a:solidFill>
                  <a:srgbClr val="A00054"/>
                </a:solidFill>
              </a:rPr>
              <a:t>Unique users	102</a:t>
            </a:r>
          </a:p>
          <a:p>
            <a:r>
              <a:rPr lang="en-GB" sz="1600" dirty="0">
                <a:solidFill>
                  <a:srgbClr val="A00054"/>
                </a:solidFill>
              </a:rPr>
              <a:t>Completed		45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E158B1-FF92-1579-90AA-69F15FE96AE4}"/>
              </a:ext>
            </a:extLst>
          </p:cNvPr>
          <p:cNvSpPr txBox="1"/>
          <p:nvPr/>
        </p:nvSpPr>
        <p:spPr>
          <a:xfrm>
            <a:off x="6167971" y="4127195"/>
            <a:ext cx="3176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A00054"/>
                </a:solidFill>
              </a:rPr>
              <a:t>Cancer rehabilitation and </a:t>
            </a:r>
          </a:p>
          <a:p>
            <a:r>
              <a:rPr lang="en-GB" sz="1600" dirty="0">
                <a:solidFill>
                  <a:srgbClr val="A00054"/>
                </a:solidFill>
              </a:rPr>
              <a:t>symptom management Cluster 2</a:t>
            </a:r>
          </a:p>
          <a:p>
            <a:endParaRPr lang="en-GB" sz="1600" dirty="0">
              <a:solidFill>
                <a:srgbClr val="A00054"/>
              </a:solidFill>
            </a:endParaRPr>
          </a:p>
          <a:p>
            <a:endParaRPr lang="en-GB" sz="1600" dirty="0">
              <a:solidFill>
                <a:srgbClr val="A00054"/>
              </a:solidFill>
            </a:endParaRPr>
          </a:p>
          <a:p>
            <a:r>
              <a:rPr lang="en-GB" sz="1600" dirty="0">
                <a:solidFill>
                  <a:srgbClr val="A00054"/>
                </a:solidFill>
              </a:rPr>
              <a:t>Launches		88</a:t>
            </a:r>
          </a:p>
          <a:p>
            <a:r>
              <a:rPr lang="en-GB" sz="1600" dirty="0">
                <a:solidFill>
                  <a:srgbClr val="A00054"/>
                </a:solidFill>
              </a:rPr>
              <a:t>Unique users	45</a:t>
            </a:r>
          </a:p>
          <a:p>
            <a:r>
              <a:rPr lang="en-GB" sz="1600" dirty="0">
                <a:solidFill>
                  <a:srgbClr val="A00054"/>
                </a:solidFill>
              </a:rPr>
              <a:t>Completed		46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DCE274-2562-1EF3-8434-3A7A34C3773C}"/>
              </a:ext>
            </a:extLst>
          </p:cNvPr>
          <p:cNvSpPr txBox="1"/>
          <p:nvPr/>
        </p:nvSpPr>
        <p:spPr>
          <a:xfrm>
            <a:off x="9177977" y="4105978"/>
            <a:ext cx="3176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A00054"/>
                </a:solidFill>
              </a:rPr>
              <a:t>Cancer rehabilitation and </a:t>
            </a:r>
          </a:p>
          <a:p>
            <a:r>
              <a:rPr lang="en-GB" sz="1600" dirty="0">
                <a:solidFill>
                  <a:srgbClr val="A00054"/>
                </a:solidFill>
              </a:rPr>
              <a:t>symptom management Cluster 3</a:t>
            </a:r>
          </a:p>
          <a:p>
            <a:endParaRPr lang="en-GB" sz="1600" dirty="0">
              <a:solidFill>
                <a:srgbClr val="A00054"/>
              </a:solidFill>
            </a:endParaRPr>
          </a:p>
          <a:p>
            <a:endParaRPr lang="en-GB" sz="1600" dirty="0">
              <a:solidFill>
                <a:srgbClr val="A00054"/>
              </a:solidFill>
            </a:endParaRPr>
          </a:p>
          <a:p>
            <a:r>
              <a:rPr lang="en-GB" sz="1600" dirty="0">
                <a:solidFill>
                  <a:srgbClr val="A00054"/>
                </a:solidFill>
              </a:rPr>
              <a:t>Launches		82</a:t>
            </a:r>
          </a:p>
          <a:p>
            <a:r>
              <a:rPr lang="en-GB" sz="1600" dirty="0">
                <a:solidFill>
                  <a:srgbClr val="A00054"/>
                </a:solidFill>
              </a:rPr>
              <a:t>Unique users	60</a:t>
            </a:r>
          </a:p>
          <a:p>
            <a:r>
              <a:rPr lang="en-GB" sz="1600" dirty="0">
                <a:solidFill>
                  <a:srgbClr val="A00054"/>
                </a:solidFill>
              </a:rPr>
              <a:t>Completed		42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66CC18-955A-4998-A92F-D65338D6E51C}"/>
              </a:ext>
            </a:extLst>
          </p:cNvPr>
          <p:cNvSpPr txBox="1"/>
          <p:nvPr/>
        </p:nvSpPr>
        <p:spPr>
          <a:xfrm>
            <a:off x="141111" y="4127195"/>
            <a:ext cx="28067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A00054"/>
                </a:solidFill>
              </a:rPr>
              <a:t>Approaches to prehabilitation screening, assessment and interventions</a:t>
            </a:r>
          </a:p>
          <a:p>
            <a:endParaRPr lang="en-GB" sz="1600" dirty="0">
              <a:solidFill>
                <a:srgbClr val="A00054"/>
              </a:solidFill>
            </a:endParaRPr>
          </a:p>
          <a:p>
            <a:r>
              <a:rPr lang="en-GB" sz="1600" dirty="0">
                <a:solidFill>
                  <a:srgbClr val="A00054"/>
                </a:solidFill>
              </a:rPr>
              <a:t>Launches		105</a:t>
            </a:r>
          </a:p>
          <a:p>
            <a:r>
              <a:rPr lang="en-GB" sz="1600" dirty="0">
                <a:solidFill>
                  <a:srgbClr val="A00054"/>
                </a:solidFill>
              </a:rPr>
              <a:t>Unique users	61</a:t>
            </a:r>
          </a:p>
          <a:p>
            <a:r>
              <a:rPr lang="en-GB" sz="1600" dirty="0">
                <a:solidFill>
                  <a:srgbClr val="A00054"/>
                </a:solidFill>
              </a:rPr>
              <a:t>Completions	43</a:t>
            </a:r>
          </a:p>
        </p:txBody>
      </p:sp>
    </p:spTree>
    <p:extLst>
      <p:ext uri="{BB962C8B-B14F-4D97-AF65-F5344CB8AC3E}">
        <p14:creationId xmlns:p14="http://schemas.microsoft.com/office/powerpoint/2010/main" val="281454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C01AF1-D354-4181-A099-6C65548ED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2" y="239533"/>
            <a:ext cx="3157141" cy="615696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FD1ACF6-443F-4FA1-B11B-8848CAE5D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739128"/>
              </p:ext>
            </p:extLst>
          </p:nvPr>
        </p:nvGraphicFramePr>
        <p:xfrm>
          <a:off x="1" y="1659466"/>
          <a:ext cx="12112978" cy="472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3121180-0256-4546-9A1F-652C7DAEC3D5}"/>
              </a:ext>
            </a:extLst>
          </p:cNvPr>
          <p:cNvSpPr txBox="1"/>
          <p:nvPr/>
        </p:nvSpPr>
        <p:spPr>
          <a:xfrm>
            <a:off x="1371600" y="8552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accessing the sessions</a:t>
            </a:r>
          </a:p>
        </p:txBody>
      </p:sp>
    </p:spTree>
    <p:extLst>
      <p:ext uri="{BB962C8B-B14F-4D97-AF65-F5344CB8AC3E}">
        <p14:creationId xmlns:p14="http://schemas.microsoft.com/office/powerpoint/2010/main" val="334485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D44F7-006B-4B0B-8ED3-91D3839FA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2" y="239533"/>
            <a:ext cx="3157141" cy="615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2DFE7-66FF-43D7-B2A5-889BBB12EFB5}"/>
              </a:ext>
            </a:extLst>
          </p:cNvPr>
          <p:cNvSpPr txBox="1"/>
          <p:nvPr/>
        </p:nvSpPr>
        <p:spPr>
          <a:xfrm>
            <a:off x="6012872" y="1299762"/>
            <a:ext cx="61791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Launches by location</a:t>
            </a:r>
          </a:p>
          <a:p>
            <a:endParaRPr lang="en-US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		2243	82%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Scotland		96	3%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		229	8%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Wales			135	5%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	45	2%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u="sng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			2748**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launches made from a single </a:t>
            </a:r>
          </a:p>
          <a:p>
            <a:r>
              <a:rPr lang="en-US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– 504 (265 hours) </a:t>
            </a:r>
          </a:p>
          <a:p>
            <a:r>
              <a:rPr lang="en-US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Does include evaluation launches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49C2E-9EDB-1AE0-F4D3-98A7CBC14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83" y="348554"/>
            <a:ext cx="5797977" cy="61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0BB2F-CA34-4A23-A2D5-73AFC2ADB8C9}"/>
              </a:ext>
            </a:extLst>
          </p:cNvPr>
          <p:cNvSpPr/>
          <p:nvPr/>
        </p:nvSpPr>
        <p:spPr>
          <a:xfrm>
            <a:off x="0" y="6227379"/>
            <a:ext cx="12192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0A6CE6-A388-4D9A-9D26-F4E763EF1616}"/>
              </a:ext>
            </a:extLst>
          </p:cNvPr>
          <p:cNvSpPr txBox="1">
            <a:spLocks/>
          </p:cNvSpPr>
          <p:nvPr/>
        </p:nvSpPr>
        <p:spPr>
          <a:xfrm>
            <a:off x="1504717" y="3205473"/>
            <a:ext cx="9182566" cy="42383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Tableau statistics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272F2-18E2-4416-B901-6D35F7BA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2" y="239533"/>
            <a:ext cx="3157141" cy="615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8A3F71-0F77-461E-89C1-3AC3899123BD}"/>
              </a:ext>
            </a:extLst>
          </p:cNvPr>
          <p:cNvCxnSpPr/>
          <p:nvPr/>
        </p:nvCxnSpPr>
        <p:spPr>
          <a:xfrm>
            <a:off x="2141517" y="3992088"/>
            <a:ext cx="7908966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99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D44F7-006B-4B0B-8ED3-91D3839FA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2" y="239533"/>
            <a:ext cx="3157141" cy="615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2DFE7-66FF-43D7-B2A5-889BBB12EFB5}"/>
              </a:ext>
            </a:extLst>
          </p:cNvPr>
          <p:cNvSpPr txBox="1"/>
          <p:nvPr/>
        </p:nvSpPr>
        <p:spPr>
          <a:xfrm>
            <a:off x="76954" y="1387511"/>
            <a:ext cx="245087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 to prehab, 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</a:t>
            </a:r>
            <a:r>
              <a:rPr lang="en-US" sz="20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 care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	4.8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Interactivity	4.8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	4.7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assess	4.8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rating	4.8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078997-5919-4DCF-B72D-E9B6A70A6C13}"/>
              </a:ext>
            </a:extLst>
          </p:cNvPr>
          <p:cNvSpPr/>
          <p:nvPr/>
        </p:nvSpPr>
        <p:spPr>
          <a:xfrm>
            <a:off x="2503763" y="1387511"/>
            <a:ext cx="2359378" cy="4985980"/>
          </a:xfrm>
          <a:prstGeom prst="rect">
            <a:avLst/>
          </a:prstGeom>
          <a:noFill/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8EBB8-984D-4DEA-8F9A-99D946895709}"/>
              </a:ext>
            </a:extLst>
          </p:cNvPr>
          <p:cNvSpPr/>
          <p:nvPr/>
        </p:nvSpPr>
        <p:spPr>
          <a:xfrm>
            <a:off x="4942368" y="1387511"/>
            <a:ext cx="2359378" cy="4985980"/>
          </a:xfrm>
          <a:prstGeom prst="rect">
            <a:avLst/>
          </a:prstGeom>
          <a:noFill/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29EBD-EECD-469F-947B-6118C47623B1}"/>
              </a:ext>
            </a:extLst>
          </p:cNvPr>
          <p:cNvSpPr/>
          <p:nvPr/>
        </p:nvSpPr>
        <p:spPr>
          <a:xfrm>
            <a:off x="7357527" y="1387511"/>
            <a:ext cx="2359378" cy="4985980"/>
          </a:xfrm>
          <a:prstGeom prst="rect">
            <a:avLst/>
          </a:prstGeom>
          <a:noFill/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22284-D366-48D9-BB96-B398B9CFCBCD}"/>
              </a:ext>
            </a:extLst>
          </p:cNvPr>
          <p:cNvSpPr txBox="1"/>
          <p:nvPr/>
        </p:nvSpPr>
        <p:spPr>
          <a:xfrm>
            <a:off x="2491490" y="1403421"/>
            <a:ext cx="281093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Prehab in cancer care 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	4.9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Interactivity	4.6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	4.8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assess	4.8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rating	4.8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46DCC6-5E0B-45DC-8268-D6C0B728FA27}"/>
              </a:ext>
            </a:extLst>
          </p:cNvPr>
          <p:cNvSpPr txBox="1"/>
          <p:nvPr/>
        </p:nvSpPr>
        <p:spPr>
          <a:xfrm>
            <a:off x="4942368" y="1395886"/>
            <a:ext cx="281093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cancer pathway 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	4.9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Interactivity	4.9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	5.0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assess	4.6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rating	4.9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40727-3540-FA30-27CA-93165BC51030}"/>
              </a:ext>
            </a:extLst>
          </p:cNvPr>
          <p:cNvSpPr/>
          <p:nvPr/>
        </p:nvSpPr>
        <p:spPr>
          <a:xfrm>
            <a:off x="76953" y="1387511"/>
            <a:ext cx="2359378" cy="4985980"/>
          </a:xfrm>
          <a:prstGeom prst="rect">
            <a:avLst/>
          </a:prstGeom>
          <a:noFill/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051ED1-6D17-8544-F45C-29CD57EC2861}"/>
              </a:ext>
            </a:extLst>
          </p:cNvPr>
          <p:cNvSpPr txBox="1"/>
          <p:nvPr/>
        </p:nvSpPr>
        <p:spPr>
          <a:xfrm>
            <a:off x="7373987" y="1403421"/>
            <a:ext cx="281093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</a:t>
            </a:r>
            <a:r>
              <a:rPr lang="en-US" sz="20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and support 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 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	4.7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Interactivity	4.9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	5.0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assess	4.9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rating	4.9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AA8BA1-DF97-1E5D-72EB-9E8D59531CA7}"/>
              </a:ext>
            </a:extLst>
          </p:cNvPr>
          <p:cNvSpPr/>
          <p:nvPr/>
        </p:nvSpPr>
        <p:spPr>
          <a:xfrm>
            <a:off x="9779115" y="1387511"/>
            <a:ext cx="2359378" cy="4985980"/>
          </a:xfrm>
          <a:prstGeom prst="rect">
            <a:avLst/>
          </a:prstGeom>
          <a:noFill/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82C10-9FC2-45B1-C72A-1C9ACF846A61}"/>
              </a:ext>
            </a:extLst>
          </p:cNvPr>
          <p:cNvSpPr txBox="1"/>
          <p:nvPr/>
        </p:nvSpPr>
        <p:spPr>
          <a:xfrm>
            <a:off x="9752624" y="1387510"/>
            <a:ext cx="281093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 to </a:t>
            </a:r>
            <a:r>
              <a:rPr lang="en-US" sz="20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prehabilitation</a:t>
            </a:r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screening, assessment and interventions 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	5.0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Interactivity	4.4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	4.8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assess	4.8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rating	4.8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5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D44F7-006B-4B0B-8ED3-91D3839FA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2" y="239533"/>
            <a:ext cx="3157141" cy="615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2DFE7-66FF-43D7-B2A5-889BBB12EFB5}"/>
              </a:ext>
            </a:extLst>
          </p:cNvPr>
          <p:cNvSpPr txBox="1"/>
          <p:nvPr/>
        </p:nvSpPr>
        <p:spPr>
          <a:xfrm>
            <a:off x="76954" y="1387511"/>
            <a:ext cx="245087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rehabilitation and symptom management cluster 1 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	5.0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Interactivity	4.8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	5.0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assess	3.7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rating	4.6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078997-5919-4DCF-B72D-E9B6A70A6C13}"/>
              </a:ext>
            </a:extLst>
          </p:cNvPr>
          <p:cNvSpPr/>
          <p:nvPr/>
        </p:nvSpPr>
        <p:spPr>
          <a:xfrm>
            <a:off x="2503763" y="1387511"/>
            <a:ext cx="2359378" cy="4985980"/>
          </a:xfrm>
          <a:prstGeom prst="rect">
            <a:avLst/>
          </a:prstGeom>
          <a:noFill/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8EBB8-984D-4DEA-8F9A-99D946895709}"/>
              </a:ext>
            </a:extLst>
          </p:cNvPr>
          <p:cNvSpPr/>
          <p:nvPr/>
        </p:nvSpPr>
        <p:spPr>
          <a:xfrm>
            <a:off x="4942368" y="1387511"/>
            <a:ext cx="2359378" cy="4985980"/>
          </a:xfrm>
          <a:prstGeom prst="rect">
            <a:avLst/>
          </a:prstGeom>
          <a:noFill/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22284-D366-48D9-BB96-B398B9CFCBCD}"/>
              </a:ext>
            </a:extLst>
          </p:cNvPr>
          <p:cNvSpPr txBox="1"/>
          <p:nvPr/>
        </p:nvSpPr>
        <p:spPr>
          <a:xfrm>
            <a:off x="2491490" y="1403421"/>
            <a:ext cx="281093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and symptom management 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2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	4.8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Interactivity	4.6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	4.9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assess	4.3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rating	4.7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46DCC6-5E0B-45DC-8268-D6C0B728FA27}"/>
              </a:ext>
            </a:extLst>
          </p:cNvPr>
          <p:cNvSpPr txBox="1"/>
          <p:nvPr/>
        </p:nvSpPr>
        <p:spPr>
          <a:xfrm>
            <a:off x="4942368" y="1395886"/>
            <a:ext cx="281093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and symptom management 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3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	5.0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Interactivity	5.0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	5.0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assess	5.0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rating	5.0</a:t>
            </a: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40727-3540-FA30-27CA-93165BC51030}"/>
              </a:ext>
            </a:extLst>
          </p:cNvPr>
          <p:cNvSpPr/>
          <p:nvPr/>
        </p:nvSpPr>
        <p:spPr>
          <a:xfrm>
            <a:off x="76953" y="1387511"/>
            <a:ext cx="2359378" cy="4985980"/>
          </a:xfrm>
          <a:prstGeom prst="rect">
            <a:avLst/>
          </a:prstGeom>
          <a:noFill/>
          <a:ln w="381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3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0BB2F-CA34-4A23-A2D5-73AFC2ADB8C9}"/>
              </a:ext>
            </a:extLst>
          </p:cNvPr>
          <p:cNvSpPr/>
          <p:nvPr/>
        </p:nvSpPr>
        <p:spPr>
          <a:xfrm>
            <a:off x="0" y="6227379"/>
            <a:ext cx="12192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0A6CE6-A388-4D9A-9D26-F4E763EF1616}"/>
              </a:ext>
            </a:extLst>
          </p:cNvPr>
          <p:cNvSpPr txBox="1">
            <a:spLocks/>
          </p:cNvSpPr>
          <p:nvPr/>
        </p:nvSpPr>
        <p:spPr>
          <a:xfrm>
            <a:off x="161338" y="3216762"/>
            <a:ext cx="12192000" cy="42383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likely are you to recommend the programme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272F2-18E2-4416-B901-6D35F7BA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2" y="239533"/>
            <a:ext cx="3157141" cy="615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8A3F71-0F77-461E-89C1-3AC3899123BD}"/>
              </a:ext>
            </a:extLst>
          </p:cNvPr>
          <p:cNvCxnSpPr>
            <a:cxnSpLocks/>
          </p:cNvCxnSpPr>
          <p:nvPr/>
        </p:nvCxnSpPr>
        <p:spPr>
          <a:xfrm>
            <a:off x="1207911" y="3992088"/>
            <a:ext cx="10137422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31968</TotalTime>
  <Words>687</Words>
  <Application>Microsoft Office PowerPoint</Application>
  <PresentationFormat>Widescreen</PresentationFormat>
  <Paragraphs>230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Guy</dc:creator>
  <cp:lastModifiedBy>June F. Davis</cp:lastModifiedBy>
  <cp:revision>117</cp:revision>
  <dcterms:created xsi:type="dcterms:W3CDTF">2021-02-05T14:44:20Z</dcterms:created>
  <dcterms:modified xsi:type="dcterms:W3CDTF">2022-05-28T15:55:33Z</dcterms:modified>
</cp:coreProperties>
</file>