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259" r:id="rId5"/>
    <p:sldId id="257" r:id="rId6"/>
    <p:sldId id="260" r:id="rId7"/>
    <p:sldId id="268" r:id="rId8"/>
    <p:sldId id="265" r:id="rId9"/>
    <p:sldId id="267" r:id="rId10"/>
    <p:sldId id="269" r:id="rId11"/>
    <p:sldId id="256" r:id="rId12"/>
    <p:sldId id="258" r:id="rId13"/>
    <p:sldId id="273" r:id="rId14"/>
    <p:sldId id="272" r:id="rId15"/>
    <p:sldId id="271" r:id="rId16"/>
    <p:sldId id="26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34641-B45F-4A16-AA59-BDEF5BB9C557}">
          <p14:sldIdLst>
            <p14:sldId id="259"/>
            <p14:sldId id="257"/>
            <p14:sldId id="260"/>
            <p14:sldId id="268"/>
            <p14:sldId id="265"/>
            <p14:sldId id="267"/>
            <p14:sldId id="269"/>
            <p14:sldId id="256"/>
            <p14:sldId id="258"/>
            <p14:sldId id="273"/>
            <p14:sldId id="272"/>
            <p14:sldId id="271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7D42D-90B9-47A7-BB0B-9E331563424E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528B990-C6D8-459F-8EF3-C05EFFC8754B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What is it?</a:t>
          </a:r>
        </a:p>
      </dgm:t>
    </dgm:pt>
    <dgm:pt modelId="{13005286-B835-486C-81C1-83C80D05A5AF}" type="parTrans" cxnId="{94FCD13B-9D3E-449F-A724-DE7635BC551E}">
      <dgm:prSet/>
      <dgm:spPr/>
      <dgm:t>
        <a:bodyPr/>
        <a:lstStyle/>
        <a:p>
          <a:endParaRPr lang="en-US"/>
        </a:p>
      </dgm:t>
    </dgm:pt>
    <dgm:pt modelId="{0C98A831-7859-4D48-BDFA-F18DFDE29DC7}" type="sibTrans" cxnId="{94FCD13B-9D3E-449F-A724-DE7635BC551E}">
      <dgm:prSet/>
      <dgm:spPr/>
      <dgm:t>
        <a:bodyPr/>
        <a:lstStyle/>
        <a:p>
          <a:endParaRPr lang="en-US"/>
        </a:p>
      </dgm:t>
    </dgm:pt>
    <dgm:pt modelId="{F0AA179C-E632-49F5-A2C0-70DB07DD41D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How can you identify it? </a:t>
          </a:r>
        </a:p>
      </dgm:t>
    </dgm:pt>
    <dgm:pt modelId="{C636473D-5E19-4B04-98F7-0A27C940D067}" type="parTrans" cxnId="{F57F66B8-F46C-4567-9304-2085A94A4233}">
      <dgm:prSet/>
      <dgm:spPr/>
      <dgm:t>
        <a:bodyPr/>
        <a:lstStyle/>
        <a:p>
          <a:endParaRPr lang="en-US"/>
        </a:p>
      </dgm:t>
    </dgm:pt>
    <dgm:pt modelId="{46C73F7C-2DCF-4BDA-99AA-19FD6BF592C9}" type="sibTrans" cxnId="{F57F66B8-F46C-4567-9304-2085A94A4233}">
      <dgm:prSet/>
      <dgm:spPr/>
      <dgm:t>
        <a:bodyPr/>
        <a:lstStyle/>
        <a:p>
          <a:endParaRPr lang="en-US"/>
        </a:p>
      </dgm:t>
    </dgm:pt>
    <dgm:pt modelId="{D38F4F4F-8103-42ED-A312-7DC8AB462148}" type="pres">
      <dgm:prSet presAssocID="{47B7D42D-90B9-47A7-BB0B-9E331563424E}" presName="linear" presStyleCnt="0">
        <dgm:presLayoutVars>
          <dgm:dir/>
          <dgm:animLvl val="lvl"/>
          <dgm:resizeHandles val="exact"/>
        </dgm:presLayoutVars>
      </dgm:prSet>
      <dgm:spPr/>
    </dgm:pt>
    <dgm:pt modelId="{AA2573EF-3F3F-4FC8-B390-25F73CB21911}" type="pres">
      <dgm:prSet presAssocID="{A528B990-C6D8-459F-8EF3-C05EFFC8754B}" presName="parentLin" presStyleCnt="0"/>
      <dgm:spPr/>
    </dgm:pt>
    <dgm:pt modelId="{A77BA234-B8B0-483E-BEBC-590BAAF3984C}" type="pres">
      <dgm:prSet presAssocID="{A528B990-C6D8-459F-8EF3-C05EFFC8754B}" presName="parentLeftMargin" presStyleLbl="node1" presStyleIdx="0" presStyleCnt="2"/>
      <dgm:spPr/>
    </dgm:pt>
    <dgm:pt modelId="{3052E40C-FA80-4595-9373-22528ABF1971}" type="pres">
      <dgm:prSet presAssocID="{A528B990-C6D8-459F-8EF3-C05EFFC875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6E108F-BE3C-4BB3-9E44-695AA4B75337}" type="pres">
      <dgm:prSet presAssocID="{A528B990-C6D8-459F-8EF3-C05EFFC8754B}" presName="negativeSpace" presStyleCnt="0"/>
      <dgm:spPr/>
    </dgm:pt>
    <dgm:pt modelId="{246890AB-EF82-4D4B-B945-B31EF4D04EEB}" type="pres">
      <dgm:prSet presAssocID="{A528B990-C6D8-459F-8EF3-C05EFFC8754B}" presName="childText" presStyleLbl="conFgAcc1" presStyleIdx="0" presStyleCnt="2">
        <dgm:presLayoutVars>
          <dgm:bulletEnabled val="1"/>
        </dgm:presLayoutVars>
      </dgm:prSet>
      <dgm:spPr/>
    </dgm:pt>
    <dgm:pt modelId="{E95869EA-1BBB-4C16-BD26-1A753B3FCC35}" type="pres">
      <dgm:prSet presAssocID="{0C98A831-7859-4D48-BDFA-F18DFDE29DC7}" presName="spaceBetweenRectangles" presStyleCnt="0"/>
      <dgm:spPr/>
    </dgm:pt>
    <dgm:pt modelId="{94271DF9-60CF-47D4-BC68-E243A7B26231}" type="pres">
      <dgm:prSet presAssocID="{F0AA179C-E632-49F5-A2C0-70DB07DD41D0}" presName="parentLin" presStyleCnt="0"/>
      <dgm:spPr/>
    </dgm:pt>
    <dgm:pt modelId="{D7439D0E-00D0-4F2D-8B09-DCEAEA1CA971}" type="pres">
      <dgm:prSet presAssocID="{F0AA179C-E632-49F5-A2C0-70DB07DD41D0}" presName="parentLeftMargin" presStyleLbl="node1" presStyleIdx="0" presStyleCnt="2"/>
      <dgm:spPr/>
    </dgm:pt>
    <dgm:pt modelId="{1015A882-42AD-4ABE-AC93-A764461B5536}" type="pres">
      <dgm:prSet presAssocID="{F0AA179C-E632-49F5-A2C0-70DB07DD41D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8CF8AE-3D2B-4688-964C-A36AEB5DE222}" type="pres">
      <dgm:prSet presAssocID="{F0AA179C-E632-49F5-A2C0-70DB07DD41D0}" presName="negativeSpace" presStyleCnt="0"/>
      <dgm:spPr/>
    </dgm:pt>
    <dgm:pt modelId="{BC45FED4-F072-448F-90F5-9E4EB2BD1D4B}" type="pres">
      <dgm:prSet presAssocID="{F0AA179C-E632-49F5-A2C0-70DB07DD41D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FCD13B-9D3E-449F-A724-DE7635BC551E}" srcId="{47B7D42D-90B9-47A7-BB0B-9E331563424E}" destId="{A528B990-C6D8-459F-8EF3-C05EFFC8754B}" srcOrd="0" destOrd="0" parTransId="{13005286-B835-486C-81C1-83C80D05A5AF}" sibTransId="{0C98A831-7859-4D48-BDFA-F18DFDE29DC7}"/>
    <dgm:cxn modelId="{A27E313D-DA17-45A4-9A4B-49943DAF9E75}" type="presOf" srcId="{47B7D42D-90B9-47A7-BB0B-9E331563424E}" destId="{D38F4F4F-8103-42ED-A312-7DC8AB462148}" srcOrd="0" destOrd="0" presId="urn:microsoft.com/office/officeart/2005/8/layout/list1"/>
    <dgm:cxn modelId="{0136395F-12E3-4A75-ACE5-F51A3012D5E6}" type="presOf" srcId="{A528B990-C6D8-459F-8EF3-C05EFFC8754B}" destId="{3052E40C-FA80-4595-9373-22528ABF1971}" srcOrd="1" destOrd="0" presId="urn:microsoft.com/office/officeart/2005/8/layout/list1"/>
    <dgm:cxn modelId="{6CED0573-26AC-43A6-B268-96723EEBB3F8}" type="presOf" srcId="{A528B990-C6D8-459F-8EF3-C05EFFC8754B}" destId="{A77BA234-B8B0-483E-BEBC-590BAAF3984C}" srcOrd="0" destOrd="0" presId="urn:microsoft.com/office/officeart/2005/8/layout/list1"/>
    <dgm:cxn modelId="{C718709F-B126-407F-B88B-CB2AF951D397}" type="presOf" srcId="{F0AA179C-E632-49F5-A2C0-70DB07DD41D0}" destId="{D7439D0E-00D0-4F2D-8B09-DCEAEA1CA971}" srcOrd="0" destOrd="0" presId="urn:microsoft.com/office/officeart/2005/8/layout/list1"/>
    <dgm:cxn modelId="{55DDD7A6-2B06-4843-A71A-0EF387E99107}" type="presOf" srcId="{F0AA179C-E632-49F5-A2C0-70DB07DD41D0}" destId="{1015A882-42AD-4ABE-AC93-A764461B5536}" srcOrd="1" destOrd="0" presId="urn:microsoft.com/office/officeart/2005/8/layout/list1"/>
    <dgm:cxn modelId="{F57F66B8-F46C-4567-9304-2085A94A4233}" srcId="{47B7D42D-90B9-47A7-BB0B-9E331563424E}" destId="{F0AA179C-E632-49F5-A2C0-70DB07DD41D0}" srcOrd="1" destOrd="0" parTransId="{C636473D-5E19-4B04-98F7-0A27C940D067}" sibTransId="{46C73F7C-2DCF-4BDA-99AA-19FD6BF592C9}"/>
    <dgm:cxn modelId="{1B9784AD-6BAB-46FB-8486-A4010D05833E}" type="presParOf" srcId="{D38F4F4F-8103-42ED-A312-7DC8AB462148}" destId="{AA2573EF-3F3F-4FC8-B390-25F73CB21911}" srcOrd="0" destOrd="0" presId="urn:microsoft.com/office/officeart/2005/8/layout/list1"/>
    <dgm:cxn modelId="{9B5F3F62-B4A5-4026-9041-21304E0735DF}" type="presParOf" srcId="{AA2573EF-3F3F-4FC8-B390-25F73CB21911}" destId="{A77BA234-B8B0-483E-BEBC-590BAAF3984C}" srcOrd="0" destOrd="0" presId="urn:microsoft.com/office/officeart/2005/8/layout/list1"/>
    <dgm:cxn modelId="{E905EBFE-D82E-497D-A37D-850AF579F159}" type="presParOf" srcId="{AA2573EF-3F3F-4FC8-B390-25F73CB21911}" destId="{3052E40C-FA80-4595-9373-22528ABF1971}" srcOrd="1" destOrd="0" presId="urn:microsoft.com/office/officeart/2005/8/layout/list1"/>
    <dgm:cxn modelId="{AA92B940-99C2-4F38-99D2-8FE6E5F1C8DB}" type="presParOf" srcId="{D38F4F4F-8103-42ED-A312-7DC8AB462148}" destId="{5C6E108F-BE3C-4BB3-9E44-695AA4B75337}" srcOrd="1" destOrd="0" presId="urn:microsoft.com/office/officeart/2005/8/layout/list1"/>
    <dgm:cxn modelId="{FE4285CF-B66F-432C-A40A-F065CE19F7F0}" type="presParOf" srcId="{D38F4F4F-8103-42ED-A312-7DC8AB462148}" destId="{246890AB-EF82-4D4B-B945-B31EF4D04EEB}" srcOrd="2" destOrd="0" presId="urn:microsoft.com/office/officeart/2005/8/layout/list1"/>
    <dgm:cxn modelId="{524DD8B6-9285-4DA6-AA20-BEC6F828E49C}" type="presParOf" srcId="{D38F4F4F-8103-42ED-A312-7DC8AB462148}" destId="{E95869EA-1BBB-4C16-BD26-1A753B3FCC35}" srcOrd="3" destOrd="0" presId="urn:microsoft.com/office/officeart/2005/8/layout/list1"/>
    <dgm:cxn modelId="{EAA08F9A-5740-4D24-8CBF-AB645D7E22CE}" type="presParOf" srcId="{D38F4F4F-8103-42ED-A312-7DC8AB462148}" destId="{94271DF9-60CF-47D4-BC68-E243A7B26231}" srcOrd="4" destOrd="0" presId="urn:microsoft.com/office/officeart/2005/8/layout/list1"/>
    <dgm:cxn modelId="{7A43B5A5-07C2-45B6-9170-B60BD6BA6967}" type="presParOf" srcId="{94271DF9-60CF-47D4-BC68-E243A7B26231}" destId="{D7439D0E-00D0-4F2D-8B09-DCEAEA1CA971}" srcOrd="0" destOrd="0" presId="urn:microsoft.com/office/officeart/2005/8/layout/list1"/>
    <dgm:cxn modelId="{386C42BA-C51E-44CE-B23B-05F6F63EC546}" type="presParOf" srcId="{94271DF9-60CF-47D4-BC68-E243A7B26231}" destId="{1015A882-42AD-4ABE-AC93-A764461B5536}" srcOrd="1" destOrd="0" presId="urn:microsoft.com/office/officeart/2005/8/layout/list1"/>
    <dgm:cxn modelId="{6C4F7D79-3868-4C55-A58F-95C03FC16369}" type="presParOf" srcId="{D38F4F4F-8103-42ED-A312-7DC8AB462148}" destId="{C98CF8AE-3D2B-4688-964C-A36AEB5DE222}" srcOrd="5" destOrd="0" presId="urn:microsoft.com/office/officeart/2005/8/layout/list1"/>
    <dgm:cxn modelId="{A5860055-0EAF-4B6C-B739-8B3F1E70E204}" type="presParOf" srcId="{D38F4F4F-8103-42ED-A312-7DC8AB462148}" destId="{BC45FED4-F072-448F-90F5-9E4EB2BD1D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96E063-3F84-4E96-8C76-308CAF6CC3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66061-81C3-4756-BA8D-803991A883C3}">
      <dgm:prSet/>
      <dgm:spPr/>
      <dgm:t>
        <a:bodyPr/>
        <a:lstStyle/>
        <a:p>
          <a:r>
            <a:rPr lang="en-GB" dirty="0"/>
            <a:t>Break down effects of tumour and inflammation</a:t>
          </a:r>
          <a:endParaRPr lang="en-US" dirty="0"/>
        </a:p>
      </dgm:t>
    </dgm:pt>
    <dgm:pt modelId="{0A943927-A00D-4556-87F4-22E9319D8400}" type="parTrans" cxnId="{EED53A10-CF88-44CF-A396-0CB96B786DC6}">
      <dgm:prSet/>
      <dgm:spPr/>
      <dgm:t>
        <a:bodyPr/>
        <a:lstStyle/>
        <a:p>
          <a:endParaRPr lang="en-US"/>
        </a:p>
      </dgm:t>
    </dgm:pt>
    <dgm:pt modelId="{CFD0C526-F096-469B-85D9-8171597D27D5}" type="sibTrans" cxnId="{EED53A10-CF88-44CF-A396-0CB96B786DC6}">
      <dgm:prSet/>
      <dgm:spPr/>
      <dgm:t>
        <a:bodyPr/>
        <a:lstStyle/>
        <a:p>
          <a:endParaRPr lang="en-US"/>
        </a:p>
      </dgm:t>
    </dgm:pt>
    <dgm:pt modelId="{B187A4F2-B8AE-4806-A4E5-65294D7BFEC3}">
      <dgm:prSet/>
      <dgm:spPr/>
      <dgm:t>
        <a:bodyPr/>
        <a:lstStyle/>
        <a:p>
          <a:r>
            <a:rPr lang="en-GB" dirty="0"/>
            <a:t>Changes in the way the body uses protein, carbs, and fat</a:t>
          </a:r>
          <a:endParaRPr lang="en-US" dirty="0"/>
        </a:p>
      </dgm:t>
    </dgm:pt>
    <dgm:pt modelId="{3584A438-2F94-4F1A-9CCA-837BCFBF9F4C}" type="parTrans" cxnId="{31111EB1-C8DA-450E-933F-371D19D8953B}">
      <dgm:prSet/>
      <dgm:spPr/>
      <dgm:t>
        <a:bodyPr/>
        <a:lstStyle/>
        <a:p>
          <a:endParaRPr lang="en-US"/>
        </a:p>
      </dgm:t>
    </dgm:pt>
    <dgm:pt modelId="{688236EC-2D13-411B-B2C9-4CD3803250BC}" type="sibTrans" cxnId="{31111EB1-C8DA-450E-933F-371D19D8953B}">
      <dgm:prSet/>
      <dgm:spPr/>
      <dgm:t>
        <a:bodyPr/>
        <a:lstStyle/>
        <a:p>
          <a:endParaRPr lang="en-US"/>
        </a:p>
      </dgm:t>
    </dgm:pt>
    <dgm:pt modelId="{53E8F381-E4FB-451F-B499-10E03B80BE45}">
      <dgm:prSet/>
      <dgm:spPr/>
      <dgm:t>
        <a:bodyPr/>
        <a:lstStyle/>
        <a:p>
          <a:r>
            <a:rPr lang="en-GB"/>
            <a:t>Inadequate intakes due poor appetite</a:t>
          </a:r>
          <a:endParaRPr lang="en-US"/>
        </a:p>
      </dgm:t>
    </dgm:pt>
    <dgm:pt modelId="{254D063B-B5D8-485E-9005-E5AA57B8D7A6}" type="parTrans" cxnId="{D206D559-383A-4A7E-B058-7A3484BA09EE}">
      <dgm:prSet/>
      <dgm:spPr/>
      <dgm:t>
        <a:bodyPr/>
        <a:lstStyle/>
        <a:p>
          <a:endParaRPr lang="en-US"/>
        </a:p>
      </dgm:t>
    </dgm:pt>
    <dgm:pt modelId="{67A947AD-340D-46FC-B583-9CB12371C58F}" type="sibTrans" cxnId="{D206D559-383A-4A7E-B058-7A3484BA09EE}">
      <dgm:prSet/>
      <dgm:spPr/>
      <dgm:t>
        <a:bodyPr/>
        <a:lstStyle/>
        <a:p>
          <a:endParaRPr lang="en-US"/>
        </a:p>
      </dgm:t>
    </dgm:pt>
    <dgm:pt modelId="{52B142E5-3FF4-4999-9E1E-7540404973C9}">
      <dgm:prSet/>
      <dgm:spPr/>
      <dgm:t>
        <a:bodyPr/>
        <a:lstStyle/>
        <a:p>
          <a:r>
            <a:rPr lang="en-GB"/>
            <a:t>Reduced intakes due to side effects of treatment</a:t>
          </a:r>
          <a:endParaRPr lang="en-US"/>
        </a:p>
      </dgm:t>
    </dgm:pt>
    <dgm:pt modelId="{0B03AECE-F6E8-40E2-B83A-D96B2E1A2A01}" type="parTrans" cxnId="{9AC3D675-19F8-408B-B252-A57839DCAECE}">
      <dgm:prSet/>
      <dgm:spPr/>
      <dgm:t>
        <a:bodyPr/>
        <a:lstStyle/>
        <a:p>
          <a:endParaRPr lang="en-US"/>
        </a:p>
      </dgm:t>
    </dgm:pt>
    <dgm:pt modelId="{1CC39868-E606-4201-AB16-71B85FDE3E48}" type="sibTrans" cxnId="{9AC3D675-19F8-408B-B252-A57839DCAECE}">
      <dgm:prSet/>
      <dgm:spPr/>
      <dgm:t>
        <a:bodyPr/>
        <a:lstStyle/>
        <a:p>
          <a:endParaRPr lang="en-US"/>
        </a:p>
      </dgm:t>
    </dgm:pt>
    <dgm:pt modelId="{2B47760B-1443-4778-A6F5-7B5194F95850}">
      <dgm:prSet/>
      <dgm:spPr/>
      <dgm:t>
        <a:bodyPr/>
        <a:lstStyle/>
        <a:p>
          <a:r>
            <a:rPr lang="en-GB"/>
            <a:t>Pain, anxiety, depression</a:t>
          </a:r>
          <a:endParaRPr lang="en-US"/>
        </a:p>
      </dgm:t>
    </dgm:pt>
    <dgm:pt modelId="{CD9D8FB3-3DEF-4E2E-844A-575EBEE61B76}" type="parTrans" cxnId="{88A4A998-ADCD-4052-AA76-848007F35960}">
      <dgm:prSet/>
      <dgm:spPr/>
      <dgm:t>
        <a:bodyPr/>
        <a:lstStyle/>
        <a:p>
          <a:endParaRPr lang="en-US"/>
        </a:p>
      </dgm:t>
    </dgm:pt>
    <dgm:pt modelId="{C96C17F8-38BD-46E8-9640-F46F60B3D799}" type="sibTrans" cxnId="{88A4A998-ADCD-4052-AA76-848007F35960}">
      <dgm:prSet/>
      <dgm:spPr/>
      <dgm:t>
        <a:bodyPr/>
        <a:lstStyle/>
        <a:p>
          <a:endParaRPr lang="en-US"/>
        </a:p>
      </dgm:t>
    </dgm:pt>
    <dgm:pt modelId="{34B9F663-835F-475D-A35A-9AB541BE31A1}" type="pres">
      <dgm:prSet presAssocID="{4496E063-3F84-4E96-8C76-308CAF6CC3AD}" presName="diagram" presStyleCnt="0">
        <dgm:presLayoutVars>
          <dgm:dir/>
          <dgm:resizeHandles val="exact"/>
        </dgm:presLayoutVars>
      </dgm:prSet>
      <dgm:spPr/>
    </dgm:pt>
    <dgm:pt modelId="{B029C127-5DEA-446D-A447-50E9FA5C9E53}" type="pres">
      <dgm:prSet presAssocID="{5A266061-81C3-4756-BA8D-803991A883C3}" presName="node" presStyleLbl="node1" presStyleIdx="0" presStyleCnt="5">
        <dgm:presLayoutVars>
          <dgm:bulletEnabled val="1"/>
        </dgm:presLayoutVars>
      </dgm:prSet>
      <dgm:spPr/>
    </dgm:pt>
    <dgm:pt modelId="{9B683278-402A-44EA-AE3A-FD5EE428DCC7}" type="pres">
      <dgm:prSet presAssocID="{CFD0C526-F096-469B-85D9-8171597D27D5}" presName="sibTrans" presStyleCnt="0"/>
      <dgm:spPr/>
    </dgm:pt>
    <dgm:pt modelId="{9CCC427A-2376-4FFC-BF9C-0AFA2DA9EAA3}" type="pres">
      <dgm:prSet presAssocID="{B187A4F2-B8AE-4806-A4E5-65294D7BFEC3}" presName="node" presStyleLbl="node1" presStyleIdx="1" presStyleCnt="5">
        <dgm:presLayoutVars>
          <dgm:bulletEnabled val="1"/>
        </dgm:presLayoutVars>
      </dgm:prSet>
      <dgm:spPr/>
    </dgm:pt>
    <dgm:pt modelId="{CA1A348F-B042-4167-A843-75B954490565}" type="pres">
      <dgm:prSet presAssocID="{688236EC-2D13-411B-B2C9-4CD3803250BC}" presName="sibTrans" presStyleCnt="0"/>
      <dgm:spPr/>
    </dgm:pt>
    <dgm:pt modelId="{31199A6A-BAE8-47D1-A889-4BFA5332E957}" type="pres">
      <dgm:prSet presAssocID="{53E8F381-E4FB-451F-B499-10E03B80BE45}" presName="node" presStyleLbl="node1" presStyleIdx="2" presStyleCnt="5">
        <dgm:presLayoutVars>
          <dgm:bulletEnabled val="1"/>
        </dgm:presLayoutVars>
      </dgm:prSet>
      <dgm:spPr/>
    </dgm:pt>
    <dgm:pt modelId="{2777800D-B812-45A6-992A-14B70F1F6704}" type="pres">
      <dgm:prSet presAssocID="{67A947AD-340D-46FC-B583-9CB12371C58F}" presName="sibTrans" presStyleCnt="0"/>
      <dgm:spPr/>
    </dgm:pt>
    <dgm:pt modelId="{DC374BB6-A226-440B-AA3D-F7CD7917E506}" type="pres">
      <dgm:prSet presAssocID="{52B142E5-3FF4-4999-9E1E-7540404973C9}" presName="node" presStyleLbl="node1" presStyleIdx="3" presStyleCnt="5">
        <dgm:presLayoutVars>
          <dgm:bulletEnabled val="1"/>
        </dgm:presLayoutVars>
      </dgm:prSet>
      <dgm:spPr/>
    </dgm:pt>
    <dgm:pt modelId="{6E09DE31-B260-4803-BA7B-5EF9F01CFCED}" type="pres">
      <dgm:prSet presAssocID="{1CC39868-E606-4201-AB16-71B85FDE3E48}" presName="sibTrans" presStyleCnt="0"/>
      <dgm:spPr/>
    </dgm:pt>
    <dgm:pt modelId="{F4F45CD6-166E-4F9C-B630-C545D1A6639C}" type="pres">
      <dgm:prSet presAssocID="{2B47760B-1443-4778-A6F5-7B5194F95850}" presName="node" presStyleLbl="node1" presStyleIdx="4" presStyleCnt="5">
        <dgm:presLayoutVars>
          <dgm:bulletEnabled val="1"/>
        </dgm:presLayoutVars>
      </dgm:prSet>
      <dgm:spPr/>
    </dgm:pt>
  </dgm:ptLst>
  <dgm:cxnLst>
    <dgm:cxn modelId="{EED53A10-CF88-44CF-A396-0CB96B786DC6}" srcId="{4496E063-3F84-4E96-8C76-308CAF6CC3AD}" destId="{5A266061-81C3-4756-BA8D-803991A883C3}" srcOrd="0" destOrd="0" parTransId="{0A943927-A00D-4556-87F4-22E9319D8400}" sibTransId="{CFD0C526-F096-469B-85D9-8171597D27D5}"/>
    <dgm:cxn modelId="{E916A411-62C6-4F33-8DCA-355137DAC021}" type="presOf" srcId="{2B47760B-1443-4778-A6F5-7B5194F95850}" destId="{F4F45CD6-166E-4F9C-B630-C545D1A6639C}" srcOrd="0" destOrd="0" presId="urn:microsoft.com/office/officeart/2005/8/layout/default"/>
    <dgm:cxn modelId="{0B54F515-6F5C-431D-9CDB-03F445A47847}" type="presOf" srcId="{4496E063-3F84-4E96-8C76-308CAF6CC3AD}" destId="{34B9F663-835F-475D-A35A-9AB541BE31A1}" srcOrd="0" destOrd="0" presId="urn:microsoft.com/office/officeart/2005/8/layout/default"/>
    <dgm:cxn modelId="{E65FC532-363C-490D-A88D-9E29AF58612B}" type="presOf" srcId="{B187A4F2-B8AE-4806-A4E5-65294D7BFEC3}" destId="{9CCC427A-2376-4FFC-BF9C-0AFA2DA9EAA3}" srcOrd="0" destOrd="0" presId="urn:microsoft.com/office/officeart/2005/8/layout/default"/>
    <dgm:cxn modelId="{9AC3D675-19F8-408B-B252-A57839DCAECE}" srcId="{4496E063-3F84-4E96-8C76-308CAF6CC3AD}" destId="{52B142E5-3FF4-4999-9E1E-7540404973C9}" srcOrd="3" destOrd="0" parTransId="{0B03AECE-F6E8-40E2-B83A-D96B2E1A2A01}" sibTransId="{1CC39868-E606-4201-AB16-71B85FDE3E48}"/>
    <dgm:cxn modelId="{D04BDC56-E036-4092-BA33-4FD80229CB08}" type="presOf" srcId="{53E8F381-E4FB-451F-B499-10E03B80BE45}" destId="{31199A6A-BAE8-47D1-A889-4BFA5332E957}" srcOrd="0" destOrd="0" presId="urn:microsoft.com/office/officeart/2005/8/layout/default"/>
    <dgm:cxn modelId="{D206D559-383A-4A7E-B058-7A3484BA09EE}" srcId="{4496E063-3F84-4E96-8C76-308CAF6CC3AD}" destId="{53E8F381-E4FB-451F-B499-10E03B80BE45}" srcOrd="2" destOrd="0" parTransId="{254D063B-B5D8-485E-9005-E5AA57B8D7A6}" sibTransId="{67A947AD-340D-46FC-B583-9CB12371C58F}"/>
    <dgm:cxn modelId="{88A4A998-ADCD-4052-AA76-848007F35960}" srcId="{4496E063-3F84-4E96-8C76-308CAF6CC3AD}" destId="{2B47760B-1443-4778-A6F5-7B5194F95850}" srcOrd="4" destOrd="0" parTransId="{CD9D8FB3-3DEF-4E2E-844A-575EBEE61B76}" sibTransId="{C96C17F8-38BD-46E8-9640-F46F60B3D799}"/>
    <dgm:cxn modelId="{43048BA3-FF29-47D4-9684-75A429F110A7}" type="presOf" srcId="{52B142E5-3FF4-4999-9E1E-7540404973C9}" destId="{DC374BB6-A226-440B-AA3D-F7CD7917E506}" srcOrd="0" destOrd="0" presId="urn:microsoft.com/office/officeart/2005/8/layout/default"/>
    <dgm:cxn modelId="{31111EB1-C8DA-450E-933F-371D19D8953B}" srcId="{4496E063-3F84-4E96-8C76-308CAF6CC3AD}" destId="{B187A4F2-B8AE-4806-A4E5-65294D7BFEC3}" srcOrd="1" destOrd="0" parTransId="{3584A438-2F94-4F1A-9CCA-837BCFBF9F4C}" sibTransId="{688236EC-2D13-411B-B2C9-4CD3803250BC}"/>
    <dgm:cxn modelId="{592690F7-C406-49EA-9977-E8F2B667D025}" type="presOf" srcId="{5A266061-81C3-4756-BA8D-803991A883C3}" destId="{B029C127-5DEA-446D-A447-50E9FA5C9E53}" srcOrd="0" destOrd="0" presId="urn:microsoft.com/office/officeart/2005/8/layout/default"/>
    <dgm:cxn modelId="{DF8032B8-02AF-468B-811C-496E027F86AB}" type="presParOf" srcId="{34B9F663-835F-475D-A35A-9AB541BE31A1}" destId="{B029C127-5DEA-446D-A447-50E9FA5C9E53}" srcOrd="0" destOrd="0" presId="urn:microsoft.com/office/officeart/2005/8/layout/default"/>
    <dgm:cxn modelId="{BBAE58D3-4C0E-4BC6-9352-D878045BDA7A}" type="presParOf" srcId="{34B9F663-835F-475D-A35A-9AB541BE31A1}" destId="{9B683278-402A-44EA-AE3A-FD5EE428DCC7}" srcOrd="1" destOrd="0" presId="urn:microsoft.com/office/officeart/2005/8/layout/default"/>
    <dgm:cxn modelId="{70DD1589-BE05-4EEA-9462-213104E99CC5}" type="presParOf" srcId="{34B9F663-835F-475D-A35A-9AB541BE31A1}" destId="{9CCC427A-2376-4FFC-BF9C-0AFA2DA9EAA3}" srcOrd="2" destOrd="0" presId="urn:microsoft.com/office/officeart/2005/8/layout/default"/>
    <dgm:cxn modelId="{01985C95-09BF-46A4-AFE5-1C469A4BC55C}" type="presParOf" srcId="{34B9F663-835F-475D-A35A-9AB541BE31A1}" destId="{CA1A348F-B042-4167-A843-75B954490565}" srcOrd="3" destOrd="0" presId="urn:microsoft.com/office/officeart/2005/8/layout/default"/>
    <dgm:cxn modelId="{53570778-2D12-4D20-8EA5-C32EDB74B715}" type="presParOf" srcId="{34B9F663-835F-475D-A35A-9AB541BE31A1}" destId="{31199A6A-BAE8-47D1-A889-4BFA5332E957}" srcOrd="4" destOrd="0" presId="urn:microsoft.com/office/officeart/2005/8/layout/default"/>
    <dgm:cxn modelId="{B856A589-AF89-4D3F-B071-71BDA199F88C}" type="presParOf" srcId="{34B9F663-835F-475D-A35A-9AB541BE31A1}" destId="{2777800D-B812-45A6-992A-14B70F1F6704}" srcOrd="5" destOrd="0" presId="urn:microsoft.com/office/officeart/2005/8/layout/default"/>
    <dgm:cxn modelId="{62123C35-BC88-496F-A8DE-154E37CE4E16}" type="presParOf" srcId="{34B9F663-835F-475D-A35A-9AB541BE31A1}" destId="{DC374BB6-A226-440B-AA3D-F7CD7917E506}" srcOrd="6" destOrd="0" presId="urn:microsoft.com/office/officeart/2005/8/layout/default"/>
    <dgm:cxn modelId="{773A1B88-93C9-429D-B7AA-036A9DAD6283}" type="presParOf" srcId="{34B9F663-835F-475D-A35A-9AB541BE31A1}" destId="{6E09DE31-B260-4803-BA7B-5EF9F01CFCED}" srcOrd="7" destOrd="0" presId="urn:microsoft.com/office/officeart/2005/8/layout/default"/>
    <dgm:cxn modelId="{F4D1BEB8-01F5-46B6-B4D3-676CEE767FC3}" type="presParOf" srcId="{34B9F663-835F-475D-A35A-9AB541BE31A1}" destId="{F4F45CD6-166E-4F9C-B630-C545D1A663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76D6E-8115-4151-BE0A-BF0F855CC51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16B036F1-7F10-495E-AA6F-3E961D4F631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Tell your medical team if you lose weight or don’t feel like eating.</a:t>
          </a:r>
          <a:endParaRPr lang="en-US"/>
        </a:p>
      </dgm:t>
    </dgm:pt>
    <dgm:pt modelId="{926772A7-234D-4049-AFB1-B26B245B5ACC}" type="parTrans" cxnId="{A8AA9794-C028-4A3F-B186-C636A0E1358C}">
      <dgm:prSet/>
      <dgm:spPr/>
      <dgm:t>
        <a:bodyPr/>
        <a:lstStyle/>
        <a:p>
          <a:endParaRPr lang="en-US"/>
        </a:p>
      </dgm:t>
    </dgm:pt>
    <dgm:pt modelId="{24DE2572-BB1B-4769-B103-76B6D2F4B56F}" type="sibTrans" cxnId="{A8AA9794-C028-4A3F-B186-C636A0E135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7ADF8E-2BF5-49B0-AE4D-7322A0BCB3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See a registered dietitian who can help you establish a healthy diet and offer tips for what to do if your appetite flags.</a:t>
          </a:r>
          <a:endParaRPr lang="en-US"/>
        </a:p>
      </dgm:t>
    </dgm:pt>
    <dgm:pt modelId="{21D22854-E793-44B7-B409-A7410C9C48F3}" type="parTrans" cxnId="{E6C79165-6878-41DF-902A-65B22F3F3027}">
      <dgm:prSet/>
      <dgm:spPr/>
      <dgm:t>
        <a:bodyPr/>
        <a:lstStyle/>
        <a:p>
          <a:endParaRPr lang="en-US"/>
        </a:p>
      </dgm:t>
    </dgm:pt>
    <dgm:pt modelId="{6BE9F52E-7DC0-4F5B-B1DD-543C04829089}" type="sibTrans" cxnId="{E6C79165-6878-41DF-902A-65B22F3F30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DB485B-CFAD-458A-A4F7-6DDE7251DB0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Stay active—it can help improve your sleep, mood and fatigue, and it may help keep cachexia from advancing.</a:t>
          </a:r>
          <a:endParaRPr lang="en-US"/>
        </a:p>
      </dgm:t>
    </dgm:pt>
    <dgm:pt modelId="{3D9A10BA-58C3-44F5-A36B-DF146CBF7899}" type="parTrans" cxnId="{91B9E206-A0A1-46B1-8865-E819F5D31326}">
      <dgm:prSet/>
      <dgm:spPr/>
      <dgm:t>
        <a:bodyPr/>
        <a:lstStyle/>
        <a:p>
          <a:endParaRPr lang="en-US"/>
        </a:p>
      </dgm:t>
    </dgm:pt>
    <dgm:pt modelId="{FF4D9F1B-2271-4CBC-B528-6B90A6E36B44}" type="sibTrans" cxnId="{91B9E206-A0A1-46B1-8865-E819F5D3132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44D50F-A9B8-4A6D-B352-2C0C59CCE45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Be patient with loved ones who urge you to eat more. Cachexia is hard to watch from the sidelines.</a:t>
          </a:r>
          <a:endParaRPr lang="en-US"/>
        </a:p>
      </dgm:t>
    </dgm:pt>
    <dgm:pt modelId="{5242562D-20AB-489C-965A-DBD31E3DF042}" type="parTrans" cxnId="{385A7EAD-69C1-42E9-90EF-6480B8231C98}">
      <dgm:prSet/>
      <dgm:spPr/>
      <dgm:t>
        <a:bodyPr/>
        <a:lstStyle/>
        <a:p>
          <a:endParaRPr lang="en-US"/>
        </a:p>
      </dgm:t>
    </dgm:pt>
    <dgm:pt modelId="{6BE43C26-5DFD-4008-A52A-289A2A84A3C5}" type="sibTrans" cxnId="{385A7EAD-69C1-42E9-90EF-6480B8231C98}">
      <dgm:prSet/>
      <dgm:spPr/>
      <dgm:t>
        <a:bodyPr/>
        <a:lstStyle/>
        <a:p>
          <a:endParaRPr lang="en-US"/>
        </a:p>
      </dgm:t>
    </dgm:pt>
    <dgm:pt modelId="{3E21DA4F-0A4D-49AC-AF76-AA06BDE2AA4F}" type="pres">
      <dgm:prSet presAssocID="{7F776D6E-8115-4151-BE0A-BF0F855CC515}" presName="root" presStyleCnt="0">
        <dgm:presLayoutVars>
          <dgm:dir/>
          <dgm:resizeHandles val="exact"/>
        </dgm:presLayoutVars>
      </dgm:prSet>
      <dgm:spPr/>
    </dgm:pt>
    <dgm:pt modelId="{AFA4FD07-7B1E-4525-92FE-5DFF43B25B2C}" type="pres">
      <dgm:prSet presAssocID="{7F776D6E-8115-4151-BE0A-BF0F855CC515}" presName="container" presStyleCnt="0">
        <dgm:presLayoutVars>
          <dgm:dir/>
          <dgm:resizeHandles val="exact"/>
        </dgm:presLayoutVars>
      </dgm:prSet>
      <dgm:spPr/>
    </dgm:pt>
    <dgm:pt modelId="{7F37BAA6-54D3-45DF-BF8F-E9C30F9D694F}" type="pres">
      <dgm:prSet presAssocID="{16B036F1-7F10-495E-AA6F-3E961D4F6319}" presName="compNode" presStyleCnt="0"/>
      <dgm:spPr/>
    </dgm:pt>
    <dgm:pt modelId="{17D4C2D5-1787-4CCA-874B-E2F999630B8E}" type="pres">
      <dgm:prSet presAssocID="{16B036F1-7F10-495E-AA6F-3E961D4F6319}" presName="iconBgRect" presStyleLbl="bgShp" presStyleIdx="0" presStyleCnt="4"/>
      <dgm:spPr/>
    </dgm:pt>
    <dgm:pt modelId="{3756B1B8-AB0F-4484-BE6E-D86F5DD96A49}" type="pres">
      <dgm:prSet presAssocID="{16B036F1-7F10-495E-AA6F-3E961D4F63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FAB712C1-5228-4287-9A85-831B7137D368}" type="pres">
      <dgm:prSet presAssocID="{16B036F1-7F10-495E-AA6F-3E961D4F6319}" presName="spaceRect" presStyleCnt="0"/>
      <dgm:spPr/>
    </dgm:pt>
    <dgm:pt modelId="{F73606AB-5DF1-4058-B634-9FAF024CE24B}" type="pres">
      <dgm:prSet presAssocID="{16B036F1-7F10-495E-AA6F-3E961D4F6319}" presName="textRect" presStyleLbl="revTx" presStyleIdx="0" presStyleCnt="4">
        <dgm:presLayoutVars>
          <dgm:chMax val="1"/>
          <dgm:chPref val="1"/>
        </dgm:presLayoutVars>
      </dgm:prSet>
      <dgm:spPr/>
    </dgm:pt>
    <dgm:pt modelId="{20D6EC2E-BE8E-497C-AEA9-A488A193ABE8}" type="pres">
      <dgm:prSet presAssocID="{24DE2572-BB1B-4769-B103-76B6D2F4B56F}" presName="sibTrans" presStyleLbl="sibTrans2D1" presStyleIdx="0" presStyleCnt="0"/>
      <dgm:spPr/>
    </dgm:pt>
    <dgm:pt modelId="{9D3F0126-5E41-4265-A9E6-7E5A1A29A69F}" type="pres">
      <dgm:prSet presAssocID="{507ADF8E-2BF5-49B0-AE4D-7322A0BCB3AA}" presName="compNode" presStyleCnt="0"/>
      <dgm:spPr/>
    </dgm:pt>
    <dgm:pt modelId="{A6527150-6AAC-4BE7-AF6D-911BC25509FD}" type="pres">
      <dgm:prSet presAssocID="{507ADF8E-2BF5-49B0-AE4D-7322A0BCB3AA}" presName="iconBgRect" presStyleLbl="bgShp" presStyleIdx="1" presStyleCnt="4"/>
      <dgm:spPr/>
    </dgm:pt>
    <dgm:pt modelId="{C04B8134-154F-4885-B876-78EF88FD4417}" type="pres">
      <dgm:prSet presAssocID="{507ADF8E-2BF5-49B0-AE4D-7322A0BCB3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DF8C963C-88FD-4457-86A8-4E5F26EFBF6B}" type="pres">
      <dgm:prSet presAssocID="{507ADF8E-2BF5-49B0-AE4D-7322A0BCB3AA}" presName="spaceRect" presStyleCnt="0"/>
      <dgm:spPr/>
    </dgm:pt>
    <dgm:pt modelId="{23F458EC-8AE1-45FD-A8C9-032BA39DF051}" type="pres">
      <dgm:prSet presAssocID="{507ADF8E-2BF5-49B0-AE4D-7322A0BCB3AA}" presName="textRect" presStyleLbl="revTx" presStyleIdx="1" presStyleCnt="4">
        <dgm:presLayoutVars>
          <dgm:chMax val="1"/>
          <dgm:chPref val="1"/>
        </dgm:presLayoutVars>
      </dgm:prSet>
      <dgm:spPr/>
    </dgm:pt>
    <dgm:pt modelId="{D2911CEF-3876-496C-A113-E27AB56D427D}" type="pres">
      <dgm:prSet presAssocID="{6BE9F52E-7DC0-4F5B-B1DD-543C04829089}" presName="sibTrans" presStyleLbl="sibTrans2D1" presStyleIdx="0" presStyleCnt="0"/>
      <dgm:spPr/>
    </dgm:pt>
    <dgm:pt modelId="{23F59143-1B67-4A88-B2DB-6C29774261C2}" type="pres">
      <dgm:prSet presAssocID="{A0DB485B-CFAD-458A-A4F7-6DDE7251DB02}" presName="compNode" presStyleCnt="0"/>
      <dgm:spPr/>
    </dgm:pt>
    <dgm:pt modelId="{C1BAADAE-B30C-4965-A976-05EB8CC1E85A}" type="pres">
      <dgm:prSet presAssocID="{A0DB485B-CFAD-458A-A4F7-6DDE7251DB02}" presName="iconBgRect" presStyleLbl="bgShp" presStyleIdx="2" presStyleCnt="4"/>
      <dgm:spPr/>
    </dgm:pt>
    <dgm:pt modelId="{917B106F-3DD9-4D92-9712-15D03A22F50E}" type="pres">
      <dgm:prSet presAssocID="{A0DB485B-CFAD-458A-A4F7-6DDE7251DB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C8EFAE5B-9B3B-4D23-9101-E846BF64B80C}" type="pres">
      <dgm:prSet presAssocID="{A0DB485B-CFAD-458A-A4F7-6DDE7251DB02}" presName="spaceRect" presStyleCnt="0"/>
      <dgm:spPr/>
    </dgm:pt>
    <dgm:pt modelId="{287072A4-AC94-4883-A83B-89076CD4B1AB}" type="pres">
      <dgm:prSet presAssocID="{A0DB485B-CFAD-458A-A4F7-6DDE7251DB02}" presName="textRect" presStyleLbl="revTx" presStyleIdx="2" presStyleCnt="4">
        <dgm:presLayoutVars>
          <dgm:chMax val="1"/>
          <dgm:chPref val="1"/>
        </dgm:presLayoutVars>
      </dgm:prSet>
      <dgm:spPr/>
    </dgm:pt>
    <dgm:pt modelId="{00628187-BA96-4C99-8907-2506881DDC1D}" type="pres">
      <dgm:prSet presAssocID="{FF4D9F1B-2271-4CBC-B528-6B90A6E36B44}" presName="sibTrans" presStyleLbl="sibTrans2D1" presStyleIdx="0" presStyleCnt="0"/>
      <dgm:spPr/>
    </dgm:pt>
    <dgm:pt modelId="{389F07DA-B762-4334-96B6-07C19EFA1931}" type="pres">
      <dgm:prSet presAssocID="{8744D50F-A9B8-4A6D-B352-2C0C59CCE455}" presName="compNode" presStyleCnt="0"/>
      <dgm:spPr/>
    </dgm:pt>
    <dgm:pt modelId="{9C704B16-093C-49D7-98A1-B9E90B7D6C71}" type="pres">
      <dgm:prSet presAssocID="{8744D50F-A9B8-4A6D-B352-2C0C59CCE455}" presName="iconBgRect" presStyleLbl="bgShp" presStyleIdx="3" presStyleCnt="4"/>
      <dgm:spPr/>
    </dgm:pt>
    <dgm:pt modelId="{E8DC5639-7A82-482F-9708-C75A70A4D1E2}" type="pres">
      <dgm:prSet presAssocID="{8744D50F-A9B8-4A6D-B352-2C0C59CCE4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B089409-F742-4705-BB07-03146E80184A}" type="pres">
      <dgm:prSet presAssocID="{8744D50F-A9B8-4A6D-B352-2C0C59CCE455}" presName="spaceRect" presStyleCnt="0"/>
      <dgm:spPr/>
    </dgm:pt>
    <dgm:pt modelId="{CFA4653C-354C-4517-B956-26E9633B41FB}" type="pres">
      <dgm:prSet presAssocID="{8744D50F-A9B8-4A6D-B352-2C0C59CCE4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0A55706-AB7B-496A-81C4-C6F3F89F0D7B}" type="presOf" srcId="{7F776D6E-8115-4151-BE0A-BF0F855CC515}" destId="{3E21DA4F-0A4D-49AC-AF76-AA06BDE2AA4F}" srcOrd="0" destOrd="0" presId="urn:microsoft.com/office/officeart/2018/2/layout/IconCircleList"/>
    <dgm:cxn modelId="{91B9E206-A0A1-46B1-8865-E819F5D31326}" srcId="{7F776D6E-8115-4151-BE0A-BF0F855CC515}" destId="{A0DB485B-CFAD-458A-A4F7-6DDE7251DB02}" srcOrd="2" destOrd="0" parTransId="{3D9A10BA-58C3-44F5-A36B-DF146CBF7899}" sibTransId="{FF4D9F1B-2271-4CBC-B528-6B90A6E36B44}"/>
    <dgm:cxn modelId="{FF42412E-829C-4DED-82CA-7A2CE2ADB434}" type="presOf" srcId="{FF4D9F1B-2271-4CBC-B528-6B90A6E36B44}" destId="{00628187-BA96-4C99-8907-2506881DDC1D}" srcOrd="0" destOrd="0" presId="urn:microsoft.com/office/officeart/2018/2/layout/IconCircleList"/>
    <dgm:cxn modelId="{C72C2D35-BFB1-4F1C-A44B-A22066A367B5}" type="presOf" srcId="{16B036F1-7F10-495E-AA6F-3E961D4F6319}" destId="{F73606AB-5DF1-4058-B634-9FAF024CE24B}" srcOrd="0" destOrd="0" presId="urn:microsoft.com/office/officeart/2018/2/layout/IconCircleList"/>
    <dgm:cxn modelId="{E6C79165-6878-41DF-902A-65B22F3F3027}" srcId="{7F776D6E-8115-4151-BE0A-BF0F855CC515}" destId="{507ADF8E-2BF5-49B0-AE4D-7322A0BCB3AA}" srcOrd="1" destOrd="0" parTransId="{21D22854-E793-44B7-B409-A7410C9C48F3}" sibTransId="{6BE9F52E-7DC0-4F5B-B1DD-543C04829089}"/>
    <dgm:cxn modelId="{CE58BC8B-1485-4ECA-B5B9-B8E2A14B709C}" type="presOf" srcId="{24DE2572-BB1B-4769-B103-76B6D2F4B56F}" destId="{20D6EC2E-BE8E-497C-AEA9-A488A193ABE8}" srcOrd="0" destOrd="0" presId="urn:microsoft.com/office/officeart/2018/2/layout/IconCircleList"/>
    <dgm:cxn modelId="{A8AA9794-C028-4A3F-B186-C636A0E1358C}" srcId="{7F776D6E-8115-4151-BE0A-BF0F855CC515}" destId="{16B036F1-7F10-495E-AA6F-3E961D4F6319}" srcOrd="0" destOrd="0" parTransId="{926772A7-234D-4049-AFB1-B26B245B5ACC}" sibTransId="{24DE2572-BB1B-4769-B103-76B6D2F4B56F}"/>
    <dgm:cxn modelId="{1C1F889B-7D27-4B06-81DB-CAA3A7C89C9A}" type="presOf" srcId="{6BE9F52E-7DC0-4F5B-B1DD-543C04829089}" destId="{D2911CEF-3876-496C-A113-E27AB56D427D}" srcOrd="0" destOrd="0" presId="urn:microsoft.com/office/officeart/2018/2/layout/IconCircleList"/>
    <dgm:cxn modelId="{5F4F4CA7-CD49-4702-9E36-88A0664399F9}" type="presOf" srcId="{507ADF8E-2BF5-49B0-AE4D-7322A0BCB3AA}" destId="{23F458EC-8AE1-45FD-A8C9-032BA39DF051}" srcOrd="0" destOrd="0" presId="urn:microsoft.com/office/officeart/2018/2/layout/IconCircleList"/>
    <dgm:cxn modelId="{385A7EAD-69C1-42E9-90EF-6480B8231C98}" srcId="{7F776D6E-8115-4151-BE0A-BF0F855CC515}" destId="{8744D50F-A9B8-4A6D-B352-2C0C59CCE455}" srcOrd="3" destOrd="0" parTransId="{5242562D-20AB-489C-965A-DBD31E3DF042}" sibTransId="{6BE43C26-5DFD-4008-A52A-289A2A84A3C5}"/>
    <dgm:cxn modelId="{5B50BBAE-4F3A-483E-B3B1-5FE4639BF4D4}" type="presOf" srcId="{8744D50F-A9B8-4A6D-B352-2C0C59CCE455}" destId="{CFA4653C-354C-4517-B956-26E9633B41FB}" srcOrd="0" destOrd="0" presId="urn:microsoft.com/office/officeart/2018/2/layout/IconCircleList"/>
    <dgm:cxn modelId="{333E04BB-C938-4F2F-90B8-17F8FC0FDA52}" type="presOf" srcId="{A0DB485B-CFAD-458A-A4F7-6DDE7251DB02}" destId="{287072A4-AC94-4883-A83B-89076CD4B1AB}" srcOrd="0" destOrd="0" presId="urn:microsoft.com/office/officeart/2018/2/layout/IconCircleList"/>
    <dgm:cxn modelId="{150E3393-4638-4A48-991A-DDE5ECF5FFBC}" type="presParOf" srcId="{3E21DA4F-0A4D-49AC-AF76-AA06BDE2AA4F}" destId="{AFA4FD07-7B1E-4525-92FE-5DFF43B25B2C}" srcOrd="0" destOrd="0" presId="urn:microsoft.com/office/officeart/2018/2/layout/IconCircleList"/>
    <dgm:cxn modelId="{F3DB4E79-FC2E-408E-9222-BF35DC01D9FC}" type="presParOf" srcId="{AFA4FD07-7B1E-4525-92FE-5DFF43B25B2C}" destId="{7F37BAA6-54D3-45DF-BF8F-E9C30F9D694F}" srcOrd="0" destOrd="0" presId="urn:microsoft.com/office/officeart/2018/2/layout/IconCircleList"/>
    <dgm:cxn modelId="{58255546-A238-4722-8857-9C439791745D}" type="presParOf" srcId="{7F37BAA6-54D3-45DF-BF8F-E9C30F9D694F}" destId="{17D4C2D5-1787-4CCA-874B-E2F999630B8E}" srcOrd="0" destOrd="0" presId="urn:microsoft.com/office/officeart/2018/2/layout/IconCircleList"/>
    <dgm:cxn modelId="{A0C72EF2-A480-4074-BD6E-01995C963EA0}" type="presParOf" srcId="{7F37BAA6-54D3-45DF-BF8F-E9C30F9D694F}" destId="{3756B1B8-AB0F-4484-BE6E-D86F5DD96A49}" srcOrd="1" destOrd="0" presId="urn:microsoft.com/office/officeart/2018/2/layout/IconCircleList"/>
    <dgm:cxn modelId="{52883EFE-E95D-4B9F-8197-3D8F7E3219DA}" type="presParOf" srcId="{7F37BAA6-54D3-45DF-BF8F-E9C30F9D694F}" destId="{FAB712C1-5228-4287-9A85-831B7137D368}" srcOrd="2" destOrd="0" presId="urn:microsoft.com/office/officeart/2018/2/layout/IconCircleList"/>
    <dgm:cxn modelId="{E77574DC-AE77-429A-9B4E-3885DC4444B1}" type="presParOf" srcId="{7F37BAA6-54D3-45DF-BF8F-E9C30F9D694F}" destId="{F73606AB-5DF1-4058-B634-9FAF024CE24B}" srcOrd="3" destOrd="0" presId="urn:microsoft.com/office/officeart/2018/2/layout/IconCircleList"/>
    <dgm:cxn modelId="{5EFFFDAB-F522-4932-BE75-4AC913AB4DCC}" type="presParOf" srcId="{AFA4FD07-7B1E-4525-92FE-5DFF43B25B2C}" destId="{20D6EC2E-BE8E-497C-AEA9-A488A193ABE8}" srcOrd="1" destOrd="0" presId="urn:microsoft.com/office/officeart/2018/2/layout/IconCircleList"/>
    <dgm:cxn modelId="{749BBA39-FB4F-45F5-8C84-4E308CCB82B7}" type="presParOf" srcId="{AFA4FD07-7B1E-4525-92FE-5DFF43B25B2C}" destId="{9D3F0126-5E41-4265-A9E6-7E5A1A29A69F}" srcOrd="2" destOrd="0" presId="urn:microsoft.com/office/officeart/2018/2/layout/IconCircleList"/>
    <dgm:cxn modelId="{ED1BE279-3887-42FA-8809-E21B5BC15832}" type="presParOf" srcId="{9D3F0126-5E41-4265-A9E6-7E5A1A29A69F}" destId="{A6527150-6AAC-4BE7-AF6D-911BC25509FD}" srcOrd="0" destOrd="0" presId="urn:microsoft.com/office/officeart/2018/2/layout/IconCircleList"/>
    <dgm:cxn modelId="{35E83741-65DD-45AF-B24C-E0019A1CBEDB}" type="presParOf" srcId="{9D3F0126-5E41-4265-A9E6-7E5A1A29A69F}" destId="{C04B8134-154F-4885-B876-78EF88FD4417}" srcOrd="1" destOrd="0" presId="urn:microsoft.com/office/officeart/2018/2/layout/IconCircleList"/>
    <dgm:cxn modelId="{EC179FEC-3AA3-4E88-A3AF-1A9E171CDDCB}" type="presParOf" srcId="{9D3F0126-5E41-4265-A9E6-7E5A1A29A69F}" destId="{DF8C963C-88FD-4457-86A8-4E5F26EFBF6B}" srcOrd="2" destOrd="0" presId="urn:microsoft.com/office/officeart/2018/2/layout/IconCircleList"/>
    <dgm:cxn modelId="{86AE2718-D4B6-44CA-8B48-AA33A3421530}" type="presParOf" srcId="{9D3F0126-5E41-4265-A9E6-7E5A1A29A69F}" destId="{23F458EC-8AE1-45FD-A8C9-032BA39DF051}" srcOrd="3" destOrd="0" presId="urn:microsoft.com/office/officeart/2018/2/layout/IconCircleList"/>
    <dgm:cxn modelId="{88BBDB87-461F-4CC5-B647-739CCA601562}" type="presParOf" srcId="{AFA4FD07-7B1E-4525-92FE-5DFF43B25B2C}" destId="{D2911CEF-3876-496C-A113-E27AB56D427D}" srcOrd="3" destOrd="0" presId="urn:microsoft.com/office/officeart/2018/2/layout/IconCircleList"/>
    <dgm:cxn modelId="{21D41A02-9AFF-4CDC-9EDC-7B47FC9BA00B}" type="presParOf" srcId="{AFA4FD07-7B1E-4525-92FE-5DFF43B25B2C}" destId="{23F59143-1B67-4A88-B2DB-6C29774261C2}" srcOrd="4" destOrd="0" presId="urn:microsoft.com/office/officeart/2018/2/layout/IconCircleList"/>
    <dgm:cxn modelId="{8388D816-BE3C-4682-8F4B-4C66B6A637EC}" type="presParOf" srcId="{23F59143-1B67-4A88-B2DB-6C29774261C2}" destId="{C1BAADAE-B30C-4965-A976-05EB8CC1E85A}" srcOrd="0" destOrd="0" presId="urn:microsoft.com/office/officeart/2018/2/layout/IconCircleList"/>
    <dgm:cxn modelId="{B3D030E9-5CDF-48C1-99FC-17819D5E64B8}" type="presParOf" srcId="{23F59143-1B67-4A88-B2DB-6C29774261C2}" destId="{917B106F-3DD9-4D92-9712-15D03A22F50E}" srcOrd="1" destOrd="0" presId="urn:microsoft.com/office/officeart/2018/2/layout/IconCircleList"/>
    <dgm:cxn modelId="{90D4B173-4217-42C1-82AA-D6B1C91B90DE}" type="presParOf" srcId="{23F59143-1B67-4A88-B2DB-6C29774261C2}" destId="{C8EFAE5B-9B3B-4D23-9101-E846BF64B80C}" srcOrd="2" destOrd="0" presId="urn:microsoft.com/office/officeart/2018/2/layout/IconCircleList"/>
    <dgm:cxn modelId="{EC83BD39-075B-4942-9806-F54CAF398470}" type="presParOf" srcId="{23F59143-1B67-4A88-B2DB-6C29774261C2}" destId="{287072A4-AC94-4883-A83B-89076CD4B1AB}" srcOrd="3" destOrd="0" presId="urn:microsoft.com/office/officeart/2018/2/layout/IconCircleList"/>
    <dgm:cxn modelId="{FF9C8F5D-FF7F-4F8D-9B0B-E6924514FCC3}" type="presParOf" srcId="{AFA4FD07-7B1E-4525-92FE-5DFF43B25B2C}" destId="{00628187-BA96-4C99-8907-2506881DDC1D}" srcOrd="5" destOrd="0" presId="urn:microsoft.com/office/officeart/2018/2/layout/IconCircleList"/>
    <dgm:cxn modelId="{840E70C8-6B7C-4DCF-BD5E-91B6F535A224}" type="presParOf" srcId="{AFA4FD07-7B1E-4525-92FE-5DFF43B25B2C}" destId="{389F07DA-B762-4334-96B6-07C19EFA1931}" srcOrd="6" destOrd="0" presId="urn:microsoft.com/office/officeart/2018/2/layout/IconCircleList"/>
    <dgm:cxn modelId="{BEABDA6B-3478-4608-AA87-22DDAB267169}" type="presParOf" srcId="{389F07DA-B762-4334-96B6-07C19EFA1931}" destId="{9C704B16-093C-49D7-98A1-B9E90B7D6C71}" srcOrd="0" destOrd="0" presId="urn:microsoft.com/office/officeart/2018/2/layout/IconCircleList"/>
    <dgm:cxn modelId="{32E4CC51-BA1F-4059-80B2-A5E2AA211F0D}" type="presParOf" srcId="{389F07DA-B762-4334-96B6-07C19EFA1931}" destId="{E8DC5639-7A82-482F-9708-C75A70A4D1E2}" srcOrd="1" destOrd="0" presId="urn:microsoft.com/office/officeart/2018/2/layout/IconCircleList"/>
    <dgm:cxn modelId="{74BC99A2-C71C-4563-B7C1-45AD737EFF49}" type="presParOf" srcId="{389F07DA-B762-4334-96B6-07C19EFA1931}" destId="{EB089409-F742-4705-BB07-03146E80184A}" srcOrd="2" destOrd="0" presId="urn:microsoft.com/office/officeart/2018/2/layout/IconCircleList"/>
    <dgm:cxn modelId="{8D15F1A7-3ACC-4792-BE86-563D3471AF4A}" type="presParOf" srcId="{389F07DA-B762-4334-96B6-07C19EFA1931}" destId="{CFA4653C-354C-4517-B956-26E9633B41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890AB-EF82-4D4B-B945-B31EF4D04EEB}">
      <dsp:nvSpPr>
        <dsp:cNvPr id="0" name=""/>
        <dsp:cNvSpPr/>
      </dsp:nvSpPr>
      <dsp:spPr>
        <a:xfrm>
          <a:off x="0" y="1138886"/>
          <a:ext cx="671355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2E40C-FA80-4595-9373-22528ABF1971}">
      <dsp:nvSpPr>
        <dsp:cNvPr id="0" name=""/>
        <dsp:cNvSpPr/>
      </dsp:nvSpPr>
      <dsp:spPr>
        <a:xfrm>
          <a:off x="335677" y="651805"/>
          <a:ext cx="4699486" cy="97416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it?</a:t>
          </a:r>
        </a:p>
      </dsp:txBody>
      <dsp:txXfrm>
        <a:off x="383232" y="699360"/>
        <a:ext cx="4604376" cy="879050"/>
      </dsp:txXfrm>
    </dsp:sp>
    <dsp:sp modelId="{BC45FED4-F072-448F-90F5-9E4EB2BD1D4B}">
      <dsp:nvSpPr>
        <dsp:cNvPr id="0" name=""/>
        <dsp:cNvSpPr/>
      </dsp:nvSpPr>
      <dsp:spPr>
        <a:xfrm>
          <a:off x="0" y="2635766"/>
          <a:ext cx="671355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A882-42AD-4ABE-AC93-A764461B5536}">
      <dsp:nvSpPr>
        <dsp:cNvPr id="0" name=""/>
        <dsp:cNvSpPr/>
      </dsp:nvSpPr>
      <dsp:spPr>
        <a:xfrm>
          <a:off x="335677" y="2148686"/>
          <a:ext cx="4699486" cy="97416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can you identify it? </a:t>
          </a:r>
        </a:p>
      </dsp:txBody>
      <dsp:txXfrm>
        <a:off x="383232" y="2196241"/>
        <a:ext cx="4604376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C127-5DEA-446D-A447-50E9FA5C9E53}">
      <dsp:nvSpPr>
        <dsp:cNvPr id="0" name=""/>
        <dsp:cNvSpPr/>
      </dsp:nvSpPr>
      <dsp:spPr>
        <a:xfrm>
          <a:off x="659666" y="2363"/>
          <a:ext cx="1839930" cy="110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Break down effects of tumour and inflammation</a:t>
          </a:r>
          <a:endParaRPr lang="en-US" sz="1700" kern="1200" dirty="0"/>
        </a:p>
      </dsp:txBody>
      <dsp:txXfrm>
        <a:off x="659666" y="2363"/>
        <a:ext cx="1839930" cy="1103958"/>
      </dsp:txXfrm>
    </dsp:sp>
    <dsp:sp modelId="{9CCC427A-2376-4FFC-BF9C-0AFA2DA9EAA3}">
      <dsp:nvSpPr>
        <dsp:cNvPr id="0" name=""/>
        <dsp:cNvSpPr/>
      </dsp:nvSpPr>
      <dsp:spPr>
        <a:xfrm>
          <a:off x="2683590" y="2363"/>
          <a:ext cx="1839930" cy="110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Changes in the way the body uses protein, carbs, and fat</a:t>
          </a:r>
          <a:endParaRPr lang="en-US" sz="1700" kern="1200" dirty="0"/>
        </a:p>
      </dsp:txBody>
      <dsp:txXfrm>
        <a:off x="2683590" y="2363"/>
        <a:ext cx="1839930" cy="1103958"/>
      </dsp:txXfrm>
    </dsp:sp>
    <dsp:sp modelId="{31199A6A-BAE8-47D1-A889-4BFA5332E957}">
      <dsp:nvSpPr>
        <dsp:cNvPr id="0" name=""/>
        <dsp:cNvSpPr/>
      </dsp:nvSpPr>
      <dsp:spPr>
        <a:xfrm>
          <a:off x="659666" y="1290314"/>
          <a:ext cx="1839930" cy="110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Inadequate intakes due poor appetite</a:t>
          </a:r>
          <a:endParaRPr lang="en-US" sz="1700" kern="1200"/>
        </a:p>
      </dsp:txBody>
      <dsp:txXfrm>
        <a:off x="659666" y="1290314"/>
        <a:ext cx="1839930" cy="1103958"/>
      </dsp:txXfrm>
    </dsp:sp>
    <dsp:sp modelId="{DC374BB6-A226-440B-AA3D-F7CD7917E506}">
      <dsp:nvSpPr>
        <dsp:cNvPr id="0" name=""/>
        <dsp:cNvSpPr/>
      </dsp:nvSpPr>
      <dsp:spPr>
        <a:xfrm>
          <a:off x="2683590" y="1290314"/>
          <a:ext cx="1839930" cy="110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Reduced intakes due to side effects of treatment</a:t>
          </a:r>
          <a:endParaRPr lang="en-US" sz="1700" kern="1200"/>
        </a:p>
      </dsp:txBody>
      <dsp:txXfrm>
        <a:off x="2683590" y="1290314"/>
        <a:ext cx="1839930" cy="1103958"/>
      </dsp:txXfrm>
    </dsp:sp>
    <dsp:sp modelId="{F4F45CD6-166E-4F9C-B630-C545D1A6639C}">
      <dsp:nvSpPr>
        <dsp:cNvPr id="0" name=""/>
        <dsp:cNvSpPr/>
      </dsp:nvSpPr>
      <dsp:spPr>
        <a:xfrm>
          <a:off x="1671628" y="2578266"/>
          <a:ext cx="1839930" cy="110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Pain, anxiety, depression</a:t>
          </a:r>
          <a:endParaRPr lang="en-US" sz="1700" kern="1200"/>
        </a:p>
      </dsp:txBody>
      <dsp:txXfrm>
        <a:off x="1671628" y="2578266"/>
        <a:ext cx="1839930" cy="110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4C2D5-1787-4CCA-874B-E2F999630B8E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6B1B8-AB0F-4484-BE6E-D86F5DD96A49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06AB-5DF1-4058-B634-9FAF024CE24B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Tell your medical team if you lose weight or don’t feel like eating.</a:t>
          </a:r>
          <a:endParaRPr lang="en-US" sz="1900" kern="1200"/>
        </a:p>
      </dsp:txBody>
      <dsp:txXfrm>
        <a:off x="1834517" y="470390"/>
        <a:ext cx="3148942" cy="1335915"/>
      </dsp:txXfrm>
    </dsp:sp>
    <dsp:sp modelId="{A6527150-6AAC-4BE7-AF6D-911BC25509FD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B8134-154F-4885-B876-78EF88FD4417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458EC-8AE1-45FD-A8C9-032BA39DF051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See a registered dietitian who can help you establish a healthy diet and offer tips for what to do if your appetite flags.</a:t>
          </a:r>
          <a:endParaRPr lang="en-US" sz="1900" kern="1200"/>
        </a:p>
      </dsp:txBody>
      <dsp:txXfrm>
        <a:off x="7154322" y="470390"/>
        <a:ext cx="3148942" cy="1335915"/>
      </dsp:txXfrm>
    </dsp:sp>
    <dsp:sp modelId="{C1BAADAE-B30C-4965-A976-05EB8CC1E85A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106F-3DD9-4D92-9712-15D03A22F50E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072A4-AC94-4883-A83B-89076CD4B1AB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Stay active—it can help improve your sleep, mood and fatigue, and it may help keep cachexia from advancing.</a:t>
          </a:r>
          <a:endParaRPr lang="en-US" sz="1900" kern="1200"/>
        </a:p>
      </dsp:txBody>
      <dsp:txXfrm>
        <a:off x="1834517" y="2546238"/>
        <a:ext cx="3148942" cy="1335915"/>
      </dsp:txXfrm>
    </dsp:sp>
    <dsp:sp modelId="{9C704B16-093C-49D7-98A1-B9E90B7D6C71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C5639-7A82-482F-9708-C75A70A4D1E2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4653C-354C-4517-B956-26E9633B41FB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Be patient with loved ones who urge you to eat more. Cachexia is hard to watch from the sidelines.</a:t>
          </a:r>
          <a:endParaRPr lang="en-US" sz="1900" kern="1200"/>
        </a:p>
      </dsp:txBody>
      <dsp:txXfrm>
        <a:off x="7154322" y="2546238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E9A6-11CF-43BE-8854-556A1BC76628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907D-E5B5-4FE8-B03D-93418D202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Furthermore, cancer cachexia is associated with psychosocial effects impacting on both patients and their families/carers, including loss of independence, conflict with family members/carers over food, social isolation, and a range of negative feelings including failure, helplessness, anxiety, distress and a loss of a sense of self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907D-E5B5-4FE8-B03D-93418D202B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3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Proxima Nova"/>
              </a:rPr>
              <a:t>Unintended weight loss.  They lose weight because they eat less due to a variety of reasons. At the same time, their metabolism changes, which causes their body to break down too much muscle. Both inflammation and substances created by </a:t>
            </a:r>
            <a:r>
              <a:rPr lang="en-GB" b="0" i="0" dirty="0" err="1">
                <a:solidFill>
                  <a:srgbClr val="231F20"/>
                </a:solidFill>
                <a:effectLst/>
                <a:latin typeface="Proxima Nova"/>
              </a:rPr>
              <a:t>tumors</a:t>
            </a:r>
            <a:r>
              <a:rPr lang="en-GB" b="0" i="0" dirty="0">
                <a:solidFill>
                  <a:srgbClr val="231F20"/>
                </a:solidFill>
                <a:effectLst/>
                <a:latin typeface="Proxima Nova"/>
              </a:rPr>
              <a:t> can affect appetite and cause the body to burn calories more quickly than usual.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907D-E5B5-4FE8-B03D-93418D202B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3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907D-E5B5-4FE8-B03D-93418D202B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7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 for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907D-E5B5-4FE8-B03D-93418D202B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D113-4FCE-479F-AFE8-EADDAA30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25267-6DCC-491C-B700-E4863545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1B39-8784-47A3-9712-5BCB997A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57557-B6EE-4761-86D6-40FEDF56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C7000-2F92-4633-9738-C77E70AA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6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52FF-8194-4906-95B9-BAFDD104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D0DE6-2F72-45B4-AFB3-73ADC8A8D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0373D-9C04-42C0-9648-23098F9B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7B64-507E-4CCD-A903-254CDBD1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FD58-FD0D-4D94-9412-3402D269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9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C1489-FE47-4379-A15F-455BF2CBB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41945-C3A4-4744-A7D5-543DAA3DC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7958F-E5DB-48B6-9AEB-0A80EB63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91A6A-70C7-401C-847A-4CB2A128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DFBD9-3C21-41C0-8E3A-A66AD373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3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AB42-45BA-4221-BD80-25FD6461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D94F-2BC7-4763-98C8-0FB1C2032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50B1C-9A28-43DF-B2C2-7165B20D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9C34-F8A7-41D9-AA98-22D894C8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43820-0408-4B14-8680-3C4A8D1F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4611-EB54-4C4C-BF7B-BA40516A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CD5A-4AB8-49E2-AA2B-79CFD76D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B70A-C199-4C8E-92BB-00B80983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5A080-1343-4705-910E-8DFD521E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C5B3-DBD9-499C-AC8B-8B9DEC02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1A16-8E2D-4DDC-8F2B-A476F556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6737-3F37-46EB-9530-D746DF505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EDA70-A5DF-4E1E-AFE8-DB213032D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A1255-A98D-4961-80D5-4C134AB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46744-152C-4B8C-B015-469EB28B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81502-AD86-47A2-85E0-F923413C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6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A45A-E566-4E58-BB9F-4D9E97C8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32C60-D6E4-45F9-AFC5-D72156E7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A61A4-2E6E-422C-986E-23E2BBD08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A64FC-7C24-4055-89A5-DE2B6E10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03B8B-E88E-4233-A262-C2BD82102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8D350-F7D2-460E-B52A-10CBD0DA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9DFF0-356C-42DE-A898-2363BCA0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9DD71-536F-46AD-99F3-1457A94E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6F13-22EB-46F6-9414-6CCD4781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FDEC2-E41B-4F5D-8D98-6D973F6A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1741C-6D63-4D50-8D11-6BAAEB02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B8667-073C-4B34-932D-F1D05AF2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13BCC-B4C8-494D-A946-094AB3CF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38B44-6F8F-42C1-B434-F52052A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E0144-FC45-4D98-87BB-16657026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4E19-3B6F-407B-82F9-FD7CF79D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4ECB9-5881-469D-BF03-AA56CB26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A578D-1742-4DC3-A979-AC9BA59CF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8790C-108E-4489-94FD-51F772AA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45B67-487F-47C8-BB52-20336377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2B302-5F07-4CC2-AC0F-7E372D59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4ABD-8401-4051-BF82-44F54415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15EBE-0E29-44CC-8AE4-4EC5F0A79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7685B-AA20-4641-922A-7B1C600E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A90F0-9202-40F5-855C-588D3DF0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E6C39-EFE2-4C79-888C-AB4CD0A6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E5630-E928-49B4-AE10-326BDE62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6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03BE8-DDD7-43FF-A5B5-F1696CFD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FE5B8-ED1C-43DF-AA84-A522FF7C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7ABE-4A18-4D49-A8A9-4D43ADD7E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73BF-BF15-4BF7-9639-C009E4CD24D0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0DFDE-2AFC-40E5-9CD3-6EAB66E38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24C1-B35A-493E-85ED-52DEC4172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1013-C15B-48BC-81BF-F48628470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ved=2ahUKEwiomfiggt_jAhWLy4UKHd7ZBhcQjRx6BAgBEAU&amp;url=https://www.youtube.com/watch?v%3DoktkFTwA39w&amp;psig=AOvVaw1pKRhdoQLHZxcj5_UA93MC&amp;ust=156465761880913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izr5KIgN_jAhUGqxoKHbg2BmwQjRx6BAgBEAU&amp;url=https://www.tesco.com/groceries/en-GB/products/299585016&amp;psig=AOvVaw3cG-CIAhpwFNV6yDrhnkv5&amp;ust=1564657046545155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url?sa=i&amp;rct=j&amp;q=&amp;esrc=s&amp;source=images&amp;cd=&amp;ved=2ahUKEwj3n9fu_97jAhXNzoUKHbbPB1AQjRx6BAgBEAU&amp;url=https://www.tesco.com/groceries/en-GB/shop/food-cupboard/desserts/condensed-evaporated-dried-milk-and-cream&amp;psig=AOvVaw3cG-CIAhpwFNV6yDrhnkv5&amp;ust=1564657046545155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png"/><Relationship Id="rId10" Type="http://schemas.openxmlformats.org/officeDocument/2006/relationships/hyperlink" Target="https://www.google.com/url?sa=i&amp;rct=j&amp;q=&amp;esrc=s&amp;source=images&amp;cd=&amp;ved=2ahUKEwjvvZ2XgN_jAhXFxoUKHaVwCI0QjRx6BAgBEAU&amp;url=https://groceries.asda.com/product/syrups-whiteners/asda-dried-skimmed-milk-powder/19246&amp;psig=AOvVaw0sDBlB9_N2s1JbqqjIod4k&amp;ust=1564657132110479" TargetMode="External"/><Relationship Id="rId4" Type="http://schemas.openxmlformats.org/officeDocument/2006/relationships/hyperlink" Target="https://www.google.com/url?sa=i&amp;rct=j&amp;q=&amp;esrc=s&amp;source=images&amp;cd=&amp;ved=2ahUKEwi4lMLXgN_jAhWExoUKHXDTD7kQjRx6BAgBEAU&amp;url=https://www.express.co.uk/life-style/health/420474/How-a-daily-drink-of-hot-chocolate-can-ward-off-dementia&amp;psig=AOvVaw0PLsrUxl7Equ-WIDx6vC6S&amp;ust=1564657199470387" TargetMode="Externa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2020.igem.org/Team:Corne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2ahUKEwjXtIXjg9_jAhXBxYUKHVHKBjoQjRx6BAgBEAU&amp;url=/url?sa%3Di%26rct%3Dj%26q%3D%26esrc%3Ds%26source%3Dimages%26cd%3D%26ved%3D2ahUKEwjYqt_eg9_jAhVEWxoKHaOLCssQjRx6BAgBEAU%26url%3Dhttps://www.foodstandards.gov.scot/consumers/healthy-eating/eatwell/eatwell-everyday/tuna-and-sweetcorn-baked-potato%26psig%3DAOvVaw3UFJ2pTXO3t3YJtTULBK-3%26ust%3D1564657977704043&amp;psig=AOvVaw3UFJ2pTXO3t3YJtTULBK-3&amp;ust=1564657977704043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ved=2ahUKEwjO6IrQgt_jAhUMqxoKHV3ZCjQQjRx6BAgBEAU&amp;url=https://avocadosfrommexico.com/recipe/breakfasts/avocado-toast-with-cheese/&amp;psig=AOvVaw1MZezBeXxoKEh22YAT3jIO&amp;ust=15646577647755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n-US" sz="5400"/>
              <a:t>Maintaining Weight Throughout Cancer Treatment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/>
              <a:t>Jennifer Van Zant MCN RD</a:t>
            </a:r>
          </a:p>
          <a:p>
            <a:r>
              <a:rPr lang="en-US" sz="1300"/>
              <a:t>Senior Dietitian in Oncology</a:t>
            </a:r>
          </a:p>
          <a:p>
            <a:r>
              <a:rPr lang="en-US" sz="1300"/>
              <a:t>Isle of Wight NHS Trust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gle image of orange slices">
            <a:extLst>
              <a:ext uri="{FF2B5EF4-FFF2-40B4-BE49-F238E27FC236}">
                <a16:creationId xmlns:a16="http://schemas.microsoft.com/office/drawing/2014/main" id="{50BE938B-89F1-4F19-8725-C3C24CF7D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41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31C3F1-AF4C-44CA-9AA1-79D32495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163079"/>
            <a:ext cx="7769330" cy="1181100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/>
              </a:rPr>
              <a:t>Food Fortification: Food Boosters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2A77CD-CFF4-4CAF-85FE-52448059763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80245206"/>
              </p:ext>
            </p:extLst>
          </p:nvPr>
        </p:nvGraphicFramePr>
        <p:xfrm>
          <a:off x="805543" y="1692026"/>
          <a:ext cx="10755240" cy="48181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00388">
                  <a:extLst>
                    <a:ext uri="{9D8B030D-6E8A-4147-A177-3AD203B41FA5}">
                      <a16:colId xmlns:a16="http://schemas.microsoft.com/office/drawing/2014/main" val="3702141898"/>
                    </a:ext>
                  </a:extLst>
                </a:gridCol>
                <a:gridCol w="2286769">
                  <a:extLst>
                    <a:ext uri="{9D8B030D-6E8A-4147-A177-3AD203B41FA5}">
                      <a16:colId xmlns:a16="http://schemas.microsoft.com/office/drawing/2014/main" val="135787386"/>
                    </a:ext>
                  </a:extLst>
                </a:gridCol>
                <a:gridCol w="1238594">
                  <a:extLst>
                    <a:ext uri="{9D8B030D-6E8A-4147-A177-3AD203B41FA5}">
                      <a16:colId xmlns:a16="http://schemas.microsoft.com/office/drawing/2014/main" val="285643308"/>
                    </a:ext>
                  </a:extLst>
                </a:gridCol>
                <a:gridCol w="5129489">
                  <a:extLst>
                    <a:ext uri="{9D8B030D-6E8A-4147-A177-3AD203B41FA5}">
                      <a16:colId xmlns:a16="http://schemas.microsoft.com/office/drawing/2014/main" val="1854970551"/>
                    </a:ext>
                  </a:extLst>
                </a:gridCol>
              </a:tblGrid>
              <a:tr h="4660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Booster   </a:t>
                      </a:r>
                      <a:endParaRPr lang="en-GB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Portion Size</a:t>
                      </a:r>
                      <a:endParaRPr lang="en-GB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Calories</a:t>
                      </a:r>
                      <a:endParaRPr lang="en-GB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to..</a:t>
                      </a:r>
                      <a:endParaRPr lang="en-GB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05403"/>
                  </a:ext>
                </a:extLst>
              </a:tr>
              <a:tr h="9401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cream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tablespoons (30ml)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potato, puddings, sauces, soups, fruit salad,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milky drinks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722939"/>
                  </a:ext>
                </a:extLst>
              </a:tr>
              <a:tr h="4660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Matchbox size (30g)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potato, vegetables, crackers, crumpets,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sandwiches, toast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035353"/>
                  </a:ext>
                </a:extLst>
              </a:tr>
              <a:tr h="4741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teaspoon (10g)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71366"/>
                  </a:ext>
                </a:extLst>
              </a:tr>
              <a:tr h="56553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tablespoon (15ml)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Pasta, salad dressing, mashed potato, use for frying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4043074"/>
                  </a:ext>
                </a:extLst>
              </a:tr>
              <a:tr h="4660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Peanut butter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tablespoon  (15g)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Crumpets, toast, sandwiches, banana, rice cakes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415123"/>
                  </a:ext>
                </a:extLst>
              </a:tr>
              <a:tr h="4660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Jam/Honey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tablespoon  (15g)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Crumpets, toast, porridge, rice pudding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9089311"/>
                  </a:ext>
                </a:extLst>
              </a:tr>
              <a:tr h="4660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fat mayonnaise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tablespoon (15g)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Sandwiches, salad, vegetables, potatoes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867682"/>
                  </a:ext>
                </a:extLst>
              </a:tr>
              <a:tr h="5081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 powder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tablespoon (10g)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into yoghurt, custard, milk, milky puddings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3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9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6427B9-1C87-4356-A449-58645CD6478B}"/>
              </a:ext>
            </a:extLst>
          </p:cNvPr>
          <p:cNvSpPr/>
          <p:nvPr/>
        </p:nvSpPr>
        <p:spPr>
          <a:xfrm>
            <a:off x="0" y="-2157"/>
            <a:ext cx="4806321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294C8-E7EC-415F-9AEE-AF8E952B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93" y="-2157"/>
            <a:ext cx="10899547" cy="10452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Fortification: One to Two Snacks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EFC936-5CED-413C-BA46-B430BDE98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17772"/>
              </p:ext>
            </p:extLst>
          </p:nvPr>
        </p:nvGraphicFramePr>
        <p:xfrm>
          <a:off x="5552172" y="951628"/>
          <a:ext cx="5865668" cy="57232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17854">
                  <a:extLst>
                    <a:ext uri="{9D8B030D-6E8A-4147-A177-3AD203B41FA5}">
                      <a16:colId xmlns:a16="http://schemas.microsoft.com/office/drawing/2014/main" val="209200254"/>
                    </a:ext>
                  </a:extLst>
                </a:gridCol>
                <a:gridCol w="1686193">
                  <a:extLst>
                    <a:ext uri="{9D8B030D-6E8A-4147-A177-3AD203B41FA5}">
                      <a16:colId xmlns:a16="http://schemas.microsoft.com/office/drawing/2014/main" val="20187305"/>
                    </a:ext>
                  </a:extLst>
                </a:gridCol>
                <a:gridCol w="2461621">
                  <a:extLst>
                    <a:ext uri="{9D8B030D-6E8A-4147-A177-3AD203B41FA5}">
                      <a16:colId xmlns:a16="http://schemas.microsoft.com/office/drawing/2014/main" val="561001675"/>
                    </a:ext>
                  </a:extLst>
                </a:gridCol>
              </a:tblGrid>
              <a:tr h="951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400" cap="none" spc="6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About 100-150 calories </a:t>
                      </a:r>
                    </a:p>
                  </a:txBody>
                  <a:tcPr marL="64441" marR="64441" marT="64441" marB="322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400" cap="none" spc="6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About 200 calories </a:t>
                      </a:r>
                    </a:p>
                  </a:txBody>
                  <a:tcPr marL="64441" marR="64441" marT="64441" marB="3222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400" cap="none" spc="6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About 300 calories</a:t>
                      </a:r>
                    </a:p>
                  </a:txBody>
                  <a:tcPr marL="64441" marR="64441" marT="64441" marB="32221" anchor="ctr"/>
                </a:tc>
                <a:extLst>
                  <a:ext uri="{0D108BD9-81ED-4DB2-BD59-A6C34878D82A}">
                    <a16:rowId xmlns:a16="http://schemas.microsoft.com/office/drawing/2014/main" val="1155067922"/>
                  </a:ext>
                </a:extLst>
              </a:tr>
              <a:tr h="613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Small packet of crisps (25g)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30g Cheese with 3 crackers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Pitta bread with 50g houmous*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2845079727"/>
                  </a:ext>
                </a:extLst>
              </a:tr>
              <a:tr h="35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Mini sausage rolls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¼ Quiche (100g</a:t>
                      </a:r>
                      <a:endParaRPr lang="en-GB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Small bag (50g) peanuts**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18397096"/>
                  </a:ext>
                </a:extLst>
              </a:tr>
              <a:tr h="555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Scoops (90g) dairy ice-cream </a:t>
                      </a:r>
                      <a:endParaRPr lang="en-GB" sz="160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½ Avocado on 1 slice of toast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40g Pâté on 2 slices toast</a:t>
                      </a:r>
                      <a:endParaRPr lang="en-GB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3885998264"/>
                  </a:ext>
                </a:extLst>
              </a:tr>
              <a:tr h="751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Boiled egg with 1 tbsp. mayo*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Slice of cake </a:t>
                      </a:r>
                      <a:endParaRPr lang="en-GB" sz="160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Sandwich (2 slices bread, butter, meat / cheese / egg)</a:t>
                      </a:r>
                      <a:endParaRPr lang="en-GB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1505750907"/>
                  </a:ext>
                </a:extLst>
              </a:tr>
              <a:tr h="608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Digestive biscuits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Crumpet with butter &amp; jam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Slices smoked salmon + 60g </a:t>
                      </a:r>
                    </a:p>
                    <a:p>
                      <a:pPr marL="0" marR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cream cheese</a:t>
                      </a:r>
                      <a:endParaRPr lang="en-GB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2958265238"/>
                  </a:ext>
                </a:extLst>
              </a:tr>
              <a:tr h="555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150g Pot of rice pudding*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150g Full fat yoghurt</a:t>
                      </a:r>
                      <a:endParaRPr lang="en-GB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Scotch egg (113g)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2905847626"/>
                  </a:ext>
                </a:extLst>
              </a:tr>
              <a:tr h="35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Cocktail sausages*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145g Pot of trifle </a:t>
                      </a:r>
                      <a:endParaRPr lang="en-GB" sz="1600" kern="14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Scone with butter &amp; jam </a:t>
                      </a:r>
                      <a:endParaRPr lang="en-GB" sz="1600" kern="14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41" marR="64441" marT="64441" marB="32221"/>
                </a:tc>
                <a:extLst>
                  <a:ext uri="{0D108BD9-81ED-4DB2-BD59-A6C34878D82A}">
                    <a16:rowId xmlns:a16="http://schemas.microsoft.com/office/drawing/2014/main" val="305485011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9C4C5-9C83-4556-9382-64286187A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654" y="802606"/>
            <a:ext cx="4806321" cy="1788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>
                  <a:noFill/>
                </a:ln>
                <a:solidFill>
                  <a:schemeClr val="tx1"/>
                </a:solidFill>
                <a:effectLst/>
              </a:rPr>
              <a:t>Have </a:t>
            </a:r>
            <a:r>
              <a:rPr lang="en-US" sz="2000" b="1" dirty="0">
                <a:ln>
                  <a:noFill/>
                </a:ln>
                <a:solidFill>
                  <a:schemeClr val="tx1"/>
                </a:solidFill>
                <a:effectLst/>
              </a:rPr>
              <a:t>1-2 nourishing snacks 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effectLst/>
              </a:rPr>
              <a:t>each day between meals or before bed.</a:t>
            </a:r>
          </a:p>
          <a:p>
            <a:pPr marL="28575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Small, frequent meals and snacks </a:t>
            </a:r>
            <a:r>
              <a:rPr lang="en-US" sz="2000" dirty="0">
                <a:ln>
                  <a:noFill/>
                </a:ln>
                <a:solidFill>
                  <a:schemeClr val="tx1"/>
                </a:solidFill>
                <a:effectLst/>
              </a:rPr>
              <a:t>can help prevent weight </a:t>
            </a:r>
            <a:r>
              <a:rPr lang="en-US" sz="2000" dirty="0">
                <a:ln>
                  <a:noFill/>
                </a:ln>
                <a:effectLst/>
              </a:rPr>
              <a:t>loss and promote weight gain.</a:t>
            </a:r>
          </a:p>
        </p:txBody>
      </p:sp>
      <p:pic>
        <p:nvPicPr>
          <p:cNvPr id="8" name="Picture 18" descr="Image result for healthy high calorie snacks">
            <a:hlinkClick r:id="rId2"/>
            <a:extLst>
              <a:ext uri="{FF2B5EF4-FFF2-40B4-BE49-F238E27FC236}">
                <a16:creationId xmlns:a16="http://schemas.microsoft.com/office/drawing/2014/main" id="{0D8519BE-A7E3-4A58-88AC-A18C3D046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r="12650"/>
          <a:stretch/>
        </p:blipFill>
        <p:spPr bwMode="auto">
          <a:xfrm>
            <a:off x="819904" y="2537254"/>
            <a:ext cx="2106200" cy="2089317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3074" name="Picture 2" descr="The 12 Best High-Calorie Snacks for Weight Gain - Dakota Dietitians">
            <a:extLst>
              <a:ext uri="{FF2B5EF4-FFF2-40B4-BE49-F238E27FC236}">
                <a16:creationId xmlns:a16="http://schemas.microsoft.com/office/drawing/2014/main" id="{38E9FB38-C808-472B-994D-95E01972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3" y="4781650"/>
            <a:ext cx="2831918" cy="18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w Calorie Snacks That Fill You Up and Keep You Satisfied">
            <a:extLst>
              <a:ext uri="{FF2B5EF4-FFF2-40B4-BE49-F238E27FC236}">
                <a16:creationId xmlns:a16="http://schemas.microsoft.com/office/drawing/2014/main" id="{9D1111E0-C740-405F-BD74-BFC8484C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27" y="2776292"/>
            <a:ext cx="2137748" cy="11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anilla Cupcakes with Strawberries &amp; Whipped Cream – Curly's Cooking">
            <a:extLst>
              <a:ext uri="{FF2B5EF4-FFF2-40B4-BE49-F238E27FC236}">
                <a16:creationId xmlns:a16="http://schemas.microsoft.com/office/drawing/2014/main" id="{0EDD61E3-B3CA-4D64-ACDD-3E8C7CA6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02" y="408170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1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trawberry Banana Yogurt Smoothie - Craving Tasty">
            <a:extLst>
              <a:ext uri="{FF2B5EF4-FFF2-40B4-BE49-F238E27FC236}">
                <a16:creationId xmlns:a16="http://schemas.microsoft.com/office/drawing/2014/main" id="{35BA5F4F-66B9-4987-8F0E-0AC5F158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49" y="2687502"/>
            <a:ext cx="2007774" cy="2007774"/>
          </a:xfrm>
          <a:prstGeom prst="rect">
            <a:avLst/>
          </a:prstGeom>
          <a:ln>
            <a:noFill/>
          </a:ln>
          <a:effectLst>
            <a:glow rad="393700">
              <a:srgbClr val="FECACA">
                <a:alpha val="40000"/>
              </a:srgb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w To Make A Milkshake Without Ice Cream 6 Ways">
            <a:extLst>
              <a:ext uri="{FF2B5EF4-FFF2-40B4-BE49-F238E27FC236}">
                <a16:creationId xmlns:a16="http://schemas.microsoft.com/office/drawing/2014/main" id="{3EEAB943-05D3-490A-8CA0-737B90E8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24" y="2968111"/>
            <a:ext cx="2316774" cy="337551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F788B-CD6F-4C19-936A-D873D22D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92134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Homemade Nourishing Drinks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C8B979-CFF0-47D3-A28C-2D1CEC27C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82" y="1363303"/>
            <a:ext cx="5073621" cy="2595396"/>
          </a:xfrm>
        </p:spPr>
        <p:txBody>
          <a:bodyPr/>
          <a:lstStyle/>
          <a:p>
            <a:r>
              <a:rPr lang="en-GB" dirty="0"/>
              <a:t>Can provide energy and protein, even as much as prescribed nutrition supplements</a:t>
            </a:r>
          </a:p>
          <a:p>
            <a:r>
              <a:rPr lang="en-GB" dirty="0"/>
              <a:t>Hot chocolate, milky coffee, Horlicks, Ovaltine made with full fat milk </a:t>
            </a:r>
            <a:endParaRPr lang="en-US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ED9F2-70D8-4D0B-BCF8-759BE6155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974" y="695710"/>
            <a:ext cx="5181600" cy="20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Fortified Milk Recipe</a:t>
            </a:r>
          </a:p>
          <a:p>
            <a:pPr lvl="1"/>
            <a:r>
              <a:rPr lang="en-GB" dirty="0"/>
              <a:t>This can be used as normal milk.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GB" dirty="0"/>
              <a:t>1 pint of full fat milk + 4 tablespoons of dried skimmed milk powder</a:t>
            </a:r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pic>
        <p:nvPicPr>
          <p:cNvPr id="7" name="Picture 16" descr="Image result for hot drink">
            <a:hlinkClick r:id="rId4"/>
            <a:extLst>
              <a:ext uri="{FF2B5EF4-FFF2-40B4-BE49-F238E27FC236}">
                <a16:creationId xmlns:a16="http://schemas.microsoft.com/office/drawing/2014/main" id="{35414CA8-7EFE-4CF3-B2F1-5E5BCBB2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18" y="3918537"/>
            <a:ext cx="4375097" cy="2595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CE6988-8F33-4653-8469-78398C7B6C83}"/>
              </a:ext>
            </a:extLst>
          </p:cNvPr>
          <p:cNvGrpSpPr/>
          <p:nvPr/>
        </p:nvGrpSpPr>
        <p:grpSpPr>
          <a:xfrm>
            <a:off x="8204508" y="4128812"/>
            <a:ext cx="2316775" cy="2254785"/>
            <a:chOff x="5536668" y="4233771"/>
            <a:chExt cx="2522556" cy="2508308"/>
          </a:xfrm>
          <a:effectLst>
            <a:glow rad="342900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9" name="Picture 10" descr="Image result for tesco milk powder">
              <a:hlinkClick r:id="rId6"/>
              <a:extLst>
                <a:ext uri="{FF2B5EF4-FFF2-40B4-BE49-F238E27FC236}">
                  <a16:creationId xmlns:a16="http://schemas.microsoft.com/office/drawing/2014/main" id="{1864C158-3B7D-41BA-AC9D-5696B49AFD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r="19238"/>
            <a:stretch/>
          </p:blipFill>
          <p:spPr bwMode="auto">
            <a:xfrm>
              <a:off x="6300193" y="4233771"/>
              <a:ext cx="1038238" cy="166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Image result for tesco milk powder">
              <a:hlinkClick r:id="rId8"/>
              <a:extLst>
                <a:ext uri="{FF2B5EF4-FFF2-40B4-BE49-F238E27FC236}">
                  <a16:creationId xmlns:a16="http://schemas.microsoft.com/office/drawing/2014/main" id="{7C801C60-BB33-45EB-B48F-B8D5D58D7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3" r="13388"/>
            <a:stretch/>
          </p:blipFill>
          <p:spPr bwMode="auto">
            <a:xfrm>
              <a:off x="7020272" y="5341469"/>
              <a:ext cx="1038952" cy="140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Image result for asda milk powder">
              <a:hlinkClick r:id="rId10"/>
              <a:extLst>
                <a:ext uri="{FF2B5EF4-FFF2-40B4-BE49-F238E27FC236}">
                  <a16:creationId xmlns:a16="http://schemas.microsoft.com/office/drawing/2014/main" id="{44C55B67-739E-4C5F-B51C-40D48111E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3" r="21168"/>
            <a:stretch/>
          </p:blipFill>
          <p:spPr bwMode="auto">
            <a:xfrm>
              <a:off x="5536668" y="4835506"/>
              <a:ext cx="766618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47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alliative nutrition therapy">
            <a:extLst>
              <a:ext uri="{FF2B5EF4-FFF2-40B4-BE49-F238E27FC236}">
                <a16:creationId xmlns:a16="http://schemas.microsoft.com/office/drawing/2014/main" id="{FC041887-A56C-4ABB-8129-1542B71C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5" y="-1219"/>
            <a:ext cx="10084901" cy="68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6D874-EACB-4AB5-B0F4-B866512C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D667-EFB5-47F1-8619-2246F4340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089989" cy="50323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 If your appetite is better at certain times of the day, try and eat more at these times. </a:t>
            </a:r>
          </a:p>
          <a:p>
            <a:r>
              <a:rPr lang="en-GB" dirty="0"/>
              <a:t>Keep snacks that are ready to eat close to your chair, bed or in your pocket.</a:t>
            </a:r>
          </a:p>
          <a:p>
            <a:r>
              <a:rPr lang="en-GB" dirty="0"/>
              <a:t>Serve smaller portions of your meal on a smaller plate to prevent feeling overwhelmed – you can always have more.</a:t>
            </a:r>
          </a:p>
          <a:p>
            <a:r>
              <a:rPr lang="en-GB" dirty="0"/>
              <a:t>Try ready-made meals: they can be cooked quickly and do not take a lot of preparation.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67472-C242-4523-B404-6AAD17AF3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821146" cy="50323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Cook extra portions of meals in advance and freeze them for use another day.</a:t>
            </a:r>
          </a:p>
          <a:p>
            <a:r>
              <a:rPr lang="en-GB" dirty="0"/>
              <a:t>Keep a stock of ready made or tinned foods in case you cannot get to the shops.</a:t>
            </a:r>
          </a:p>
          <a:p>
            <a:r>
              <a:rPr lang="en-GB" dirty="0"/>
              <a:t>Have at least two nourishing drinks per day, e.g. milk, milky coffee, hot chocolate or malted drinks.</a:t>
            </a:r>
          </a:p>
          <a:p>
            <a:r>
              <a:rPr lang="en-GB" dirty="0"/>
              <a:t>If you are able to get outside, gentle exercise and fresh air can help stimulate your appetite.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6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5E721-C648-4837-8602-905B11D8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8" y="557187"/>
            <a:ext cx="10515600" cy="11334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5200" dirty="0"/>
              <a:t>Be Proactive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94647-16A5-4DB0-9330-EECE99A7F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6190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New science on the role of nutritional lipids in sarcopenia and cancer  cachexia">
            <a:extLst>
              <a:ext uri="{FF2B5EF4-FFF2-40B4-BE49-F238E27FC236}">
                <a16:creationId xmlns:a16="http://schemas.microsoft.com/office/drawing/2014/main" id="{B4C921BC-EBAB-4409-8836-5CE67C27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10" y="190487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lthcare Assistant Skills and Qualifications">
            <a:extLst>
              <a:ext uri="{FF2B5EF4-FFF2-40B4-BE49-F238E27FC236}">
                <a16:creationId xmlns:a16="http://schemas.microsoft.com/office/drawing/2014/main" id="{33E4BD8C-1078-47B1-845B-8F4EF1B7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32" y="2806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1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EEAEA-1578-4DBC-95C7-7A7F61D2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44682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86360-6C07-4575-8811-98808660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6" descr="Help">
            <a:extLst>
              <a:ext uri="{FF2B5EF4-FFF2-40B4-BE49-F238E27FC236}">
                <a16:creationId xmlns:a16="http://schemas.microsoft.com/office/drawing/2014/main" id="{A5CCC735-755F-4DE0-8721-FF71A95B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pic>
        <p:nvPicPr>
          <p:cNvPr id="1026" name="Picture 2" descr="Raise Those Hands High | Decker Communications">
            <a:extLst>
              <a:ext uri="{FF2B5EF4-FFF2-40B4-BE49-F238E27FC236}">
                <a16:creationId xmlns:a16="http://schemas.microsoft.com/office/drawing/2014/main" id="{37A96C60-087E-4BC8-9311-8DC3651B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2" y="4642402"/>
            <a:ext cx="3571810" cy="1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9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E2796-9BE0-412A-9B1C-0773F0A7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88E90-AD79-45F5-9291-657B3187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fontAlgn="base"/>
            <a:r>
              <a:rPr lang="en-US" sz="2000" b="0" i="0" u="none" strike="noStrike" dirty="0">
                <a:effectLst/>
              </a:rPr>
              <a:t>Managing weight throughout treatment</a:t>
            </a:r>
            <a:endParaRPr lang="en-US" sz="2000" b="0" i="0" dirty="0">
              <a:effectLst/>
            </a:endParaRPr>
          </a:p>
          <a:p>
            <a:pPr marL="342900" fontAlgn="base"/>
            <a:endParaRPr lang="en-US" sz="2000" b="0" i="0" dirty="0">
              <a:effectLst/>
            </a:endParaRPr>
          </a:p>
          <a:p>
            <a:pPr marL="342900" fontAlgn="base"/>
            <a:r>
              <a:rPr lang="en-US" sz="2000" dirty="0"/>
              <a:t>C</a:t>
            </a:r>
            <a:r>
              <a:rPr lang="en-US" sz="2000" b="0" i="0" u="none" strike="noStrike" dirty="0">
                <a:effectLst/>
              </a:rPr>
              <a:t>ancer cachexia</a:t>
            </a:r>
            <a:r>
              <a:rPr lang="en-US" sz="2000" b="0" i="0" dirty="0">
                <a:effectLst/>
              </a:rPr>
              <a:t>​</a:t>
            </a:r>
          </a:p>
          <a:p>
            <a:pPr marL="0" indent="0" fontAlgn="base">
              <a:buNone/>
            </a:pPr>
            <a:endParaRPr lang="en-US" sz="2000" b="0" i="0" dirty="0">
              <a:effectLst/>
            </a:endParaRPr>
          </a:p>
          <a:p>
            <a:pPr marL="342900" fontAlgn="base"/>
            <a:r>
              <a:rPr lang="en-US" sz="2000" b="0" i="0" u="none" strike="noStrike" dirty="0">
                <a:effectLst/>
              </a:rPr>
              <a:t>Food fortification</a:t>
            </a:r>
          </a:p>
          <a:p>
            <a:pPr marL="114300" indent="0" fontAlgn="base">
              <a:buNone/>
            </a:pPr>
            <a:endParaRPr lang="en-US" sz="2000" b="0" i="0" u="none" strike="noStrike" dirty="0">
              <a:effectLst/>
            </a:endParaRPr>
          </a:p>
          <a:p>
            <a:pPr marL="342900" fontAlgn="base"/>
            <a:r>
              <a:rPr lang="en-US" sz="2000" dirty="0"/>
              <a:t>General advice</a:t>
            </a:r>
            <a:endParaRPr lang="en-US" sz="2000" b="0" i="0" dirty="0">
              <a:effectLst/>
            </a:endParaRPr>
          </a:p>
          <a:p>
            <a:endParaRPr lang="en-US" sz="2000" dirty="0"/>
          </a:p>
        </p:txBody>
      </p:sp>
      <p:pic>
        <p:nvPicPr>
          <p:cNvPr id="8" name="Content Placeholder 7" descr="Table setting outline">
            <a:extLst>
              <a:ext uri="{FF2B5EF4-FFF2-40B4-BE49-F238E27FC236}">
                <a16:creationId xmlns:a16="http://schemas.microsoft.com/office/drawing/2014/main" id="{9F496959-BB19-4240-8851-CA1E3D5689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B48E-757B-4A14-A364-08807877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Cancer Cachexia </a:t>
            </a:r>
            <a:endParaRPr lang="en-US" sz="5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66CF70-7DF3-4526-81B5-A34A77301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8717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6" descr="Nutrition in cancer patients with cachexia: A role for the gut microbiota?  - ScienceDirect">
            <a:extLst>
              <a:ext uri="{FF2B5EF4-FFF2-40B4-BE49-F238E27FC236}">
                <a16:creationId xmlns:a16="http://schemas.microsoft.com/office/drawing/2014/main" id="{C8E36723-4D5E-4555-BD90-75CDEF6F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09" y="1672954"/>
            <a:ext cx="4397339" cy="43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5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cancer malnutrition&quot;">
            <a:extLst>
              <a:ext uri="{FF2B5EF4-FFF2-40B4-BE49-F238E27FC236}">
                <a16:creationId xmlns:a16="http://schemas.microsoft.com/office/drawing/2014/main" id="{757D0EF0-FBBC-4E6A-8C9D-396FAA28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12" y="4186238"/>
            <a:ext cx="4014940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03E3D-8749-4AC7-B9D5-6B7FAD0E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190" y="1273888"/>
            <a:ext cx="5157787" cy="557641"/>
          </a:xfrm>
        </p:spPr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17B9-559D-4F13-9CED-2FF5C2AB5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0" y="1886170"/>
            <a:ext cx="5157787" cy="2671762"/>
          </a:xfrm>
        </p:spPr>
        <p:txBody>
          <a:bodyPr>
            <a:normAutofit/>
          </a:bodyPr>
          <a:lstStyle/>
          <a:p>
            <a:r>
              <a:rPr lang="en-GB" dirty="0"/>
              <a:t>Many factors, including inflammation, poor appetite and tumour effects, contribute to muscle loss, and often fat loss.  Which leads to decreased functionality and quality of life.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21120-ABB4-4E53-8285-B167ABD53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3622" y="1273888"/>
            <a:ext cx="5183188" cy="640799"/>
          </a:xfrm>
        </p:spPr>
        <p:txBody>
          <a:bodyPr/>
          <a:lstStyle/>
          <a:p>
            <a:r>
              <a:rPr lang="en-GB" dirty="0"/>
              <a:t>What contributes to it?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5090EC6-3D3B-489D-BC8A-D18E856D08D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4261504"/>
              </p:ext>
            </p:extLst>
          </p:nvPr>
        </p:nvGraphicFramePr>
        <p:xfrm>
          <a:off x="6143622" y="2197218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B6D1542-2A96-4D17-9EED-0E9EC121FFD9}"/>
              </a:ext>
            </a:extLst>
          </p:cNvPr>
          <p:cNvSpPr/>
          <p:nvPr/>
        </p:nvSpPr>
        <p:spPr>
          <a:xfrm>
            <a:off x="1506381" y="350558"/>
            <a:ext cx="779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Cancer-associated cachexia</a:t>
            </a:r>
          </a:p>
        </p:txBody>
      </p:sp>
    </p:spTree>
    <p:extLst>
      <p:ext uri="{BB962C8B-B14F-4D97-AF65-F5344CB8AC3E}">
        <p14:creationId xmlns:p14="http://schemas.microsoft.com/office/powerpoint/2010/main" val="174246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22D54E-BBB7-4DF5-97F8-EFF9C6F5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053" y="457200"/>
            <a:ext cx="83418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564B-A804-4D25-BB4A-8DC89EADCF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Consequences of Malnutrition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DA5DB-7A92-4C1A-B019-8C647897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806498"/>
            <a:ext cx="5157787" cy="91440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sz="2400" dirty="0"/>
              <a:t>ecreased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A82F-920A-4115-BCE4-2064AFD3C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963" y="2836709"/>
            <a:ext cx="5157787" cy="3684588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Response to chemo</a:t>
            </a:r>
          </a:p>
          <a:p>
            <a:pPr lvl="1"/>
            <a:r>
              <a:rPr lang="en-GB" dirty="0"/>
              <a:t>Survival </a:t>
            </a:r>
          </a:p>
          <a:p>
            <a:pPr lvl="1"/>
            <a:r>
              <a:rPr lang="en-GB" dirty="0"/>
              <a:t>Performance status &amp; muscle function</a:t>
            </a:r>
          </a:p>
          <a:p>
            <a:pPr lvl="1"/>
            <a:r>
              <a:rPr lang="en-GB" dirty="0"/>
              <a:t>Quality of Life</a:t>
            </a:r>
          </a:p>
          <a:p>
            <a:pPr lvl="1"/>
            <a:r>
              <a:rPr lang="en-GB" dirty="0"/>
              <a:t>Immune function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DA30EF-9F66-451C-9E17-7E9764A5D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85969" y="2410814"/>
            <a:ext cx="5183188" cy="82391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GB" sz="2400" dirty="0"/>
              <a:t>Increased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45B88-FD1A-40F9-9BD3-09C3B5F5E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36220" y="2924641"/>
            <a:ext cx="5183188" cy="3684588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Complications</a:t>
            </a:r>
          </a:p>
          <a:p>
            <a:pPr lvl="1"/>
            <a:r>
              <a:rPr lang="en-GB" dirty="0"/>
              <a:t>Hospital stay or length of hospital stay</a:t>
            </a:r>
          </a:p>
          <a:p>
            <a:pPr lvl="1"/>
            <a:r>
              <a:rPr lang="en-GB" dirty="0"/>
              <a:t>Morbidity and Mortality</a:t>
            </a:r>
          </a:p>
          <a:p>
            <a:pPr lvl="1"/>
            <a:r>
              <a:rPr lang="en-GB" dirty="0"/>
              <a:t>Healthcare Costs </a:t>
            </a:r>
          </a:p>
        </p:txBody>
      </p:sp>
      <p:pic>
        <p:nvPicPr>
          <p:cNvPr id="1026" name="Picture 2" descr="Cachexia. What is cachexia? | by Isabella Amelia | Medium">
            <a:extLst>
              <a:ext uri="{FF2B5EF4-FFF2-40B4-BE49-F238E27FC236}">
                <a16:creationId xmlns:a16="http://schemas.microsoft.com/office/drawing/2014/main" id="{F44623A8-A705-4003-9763-7336C6C6F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10" y="579951"/>
            <a:ext cx="4276690" cy="2845942"/>
          </a:xfrm>
          <a:prstGeom prst="rect">
            <a:avLst/>
          </a:prstGeom>
          <a:ln>
            <a:noFill/>
          </a:ln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cer Cachexia: Symptoms, Diagnosis, and Treatments">
            <a:extLst>
              <a:ext uri="{FF2B5EF4-FFF2-40B4-BE49-F238E27FC236}">
                <a16:creationId xmlns:a16="http://schemas.microsoft.com/office/drawing/2014/main" id="{B1FC4E8C-295F-48F3-B795-90CF2D0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2" y="4814735"/>
            <a:ext cx="3278459" cy="20432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4B66-1758-4B3A-97A3-4D220C986C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en-GB" dirty="0"/>
              <a:t>Malnutrition: How can you help identify it? 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67885-4A64-4293-A9B5-BD9AA764DA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Ask. . . </a:t>
            </a:r>
            <a:endParaRPr lang="en-GB" dirty="0"/>
          </a:p>
          <a:p>
            <a:r>
              <a:rPr lang="en-GB" dirty="0"/>
              <a:t>Have you unintentionally lost weight?</a:t>
            </a:r>
          </a:p>
          <a:p>
            <a:r>
              <a:rPr lang="en-GB" dirty="0"/>
              <a:t>Have you been eating less than usual?</a:t>
            </a:r>
          </a:p>
          <a:p>
            <a:r>
              <a:rPr lang="en-GB" dirty="0"/>
              <a:t>Are your clothes/jewellery fitting more loosely?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12465-B5E2-4669-B5FC-422EB6410D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Look . . . </a:t>
            </a:r>
          </a:p>
          <a:p>
            <a:r>
              <a:rPr lang="en-GB" dirty="0"/>
              <a:t>Can you see obvious fat loss or muscle wasting (thinning)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27484017-E277-4DB4-8845-429AC5374F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351" y="2454910"/>
            <a:ext cx="4426449" cy="4426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FE9C7-EA31-47A4-B2A7-C7223576DF1E}"/>
              </a:ext>
            </a:extLst>
          </p:cNvPr>
          <p:cNvSpPr txBox="1"/>
          <p:nvPr/>
        </p:nvSpPr>
        <p:spPr>
          <a:xfrm>
            <a:off x="7553218" y="9289551"/>
            <a:ext cx="4426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2020.igem.org/Team:Cornel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2050" name="Picture 2" descr="Muscle Atrophy Types and Causes">
            <a:extLst>
              <a:ext uri="{FF2B5EF4-FFF2-40B4-BE49-F238E27FC236}">
                <a16:creationId xmlns:a16="http://schemas.microsoft.com/office/drawing/2014/main" id="{9F0F70B2-AE24-4088-8DC1-CD395A28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75" y="2999678"/>
            <a:ext cx="3586061" cy="2386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chexia: Definition, Treatment, and Relation to Cancer">
            <a:extLst>
              <a:ext uri="{FF2B5EF4-FFF2-40B4-BE49-F238E27FC236}">
                <a16:creationId xmlns:a16="http://schemas.microsoft.com/office/drawing/2014/main" id="{36C93002-EE44-4912-A4B8-09BB52F3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99" y="4308595"/>
            <a:ext cx="3007264" cy="22525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2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439DB2-22EB-474E-B867-F8D0E8D24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E8A6-5789-4913-9259-3647F73C4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50" y="2685408"/>
            <a:ext cx="7335749" cy="1692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Maintaining Weight: </a:t>
            </a:r>
            <a:br>
              <a:rPr lang="en-GB" sz="5200" dirty="0">
                <a:solidFill>
                  <a:srgbClr val="FFFFFF"/>
                </a:solidFill>
              </a:rPr>
            </a:br>
            <a:r>
              <a:rPr lang="en-GB" sz="5200" dirty="0">
                <a:solidFill>
                  <a:srgbClr val="FFFFFF"/>
                </a:solidFill>
              </a:rPr>
              <a:t>A Food-based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6CF2A-208C-43C7-B95D-E29D49A7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1404" y="3095427"/>
            <a:ext cx="5391424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 meals per day, even if smaller portions </a:t>
            </a:r>
            <a:r>
              <a:rPr lang="en-US" sz="2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1-2 snacks</a:t>
            </a:r>
            <a:r>
              <a:rPr lang="en-US" sz="2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 nourishing drink</a:t>
            </a:r>
            <a:endParaRPr lang="en-US" sz="22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3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31C3F1-AF4C-44CA-9AA1-79D32495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Fortification: Three meals per day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F9DF2-4509-46D8-83C2-E918D6D26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5551590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Choose foods high in energy and protein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noFill/>
                </a:ln>
                <a:effectLst/>
              </a:rPr>
              <a:t>Add food boosters to increase the energy &amp; protein content without increasing volume. </a:t>
            </a:r>
          </a:p>
          <a:p>
            <a:pPr marR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noFill/>
                </a:ln>
                <a:effectLst/>
              </a:rPr>
              <a:t>If larger portions are overwhelming, aim to have 3 smaller meals a day.</a:t>
            </a:r>
          </a:p>
          <a:p>
            <a:pPr marL="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n>
                <a:noFill/>
              </a:ln>
              <a:effectLst/>
            </a:endParaRPr>
          </a:p>
          <a:p>
            <a:pPr marL="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E24F49-0B1F-4480-AAB4-41DB4D69613B}"/>
              </a:ext>
            </a:extLst>
          </p:cNvPr>
          <p:cNvGrpSpPr/>
          <p:nvPr/>
        </p:nvGrpSpPr>
        <p:grpSpPr>
          <a:xfrm>
            <a:off x="6354105" y="640080"/>
            <a:ext cx="4948852" cy="5577839"/>
            <a:chOff x="205486" y="130264"/>
            <a:chExt cx="5263887" cy="5859826"/>
          </a:xfrm>
          <a:noFill/>
        </p:grpSpPr>
        <p:pic>
          <p:nvPicPr>
            <p:cNvPr id="9" name="Picture 23" descr="Related image">
              <a:hlinkClick r:id="rId2"/>
              <a:extLst>
                <a:ext uri="{FF2B5EF4-FFF2-40B4-BE49-F238E27FC236}">
                  <a16:creationId xmlns:a16="http://schemas.microsoft.com/office/drawing/2014/main" id="{44AF53FD-C1BD-4DE7-9D7D-78A1C8F4F7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2" r="13397"/>
            <a:stretch/>
          </p:blipFill>
          <p:spPr bwMode="auto">
            <a:xfrm>
              <a:off x="2731652" y="1987346"/>
              <a:ext cx="2737721" cy="275402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20" descr="Image result for cheese on toast">
              <a:hlinkClick r:id="rId4"/>
              <a:extLst>
                <a:ext uri="{FF2B5EF4-FFF2-40B4-BE49-F238E27FC236}">
                  <a16:creationId xmlns:a16="http://schemas.microsoft.com/office/drawing/2014/main" id="{64C6E3C2-7D8A-4103-B299-BDCEA3FCA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86" y="130264"/>
              <a:ext cx="2575814" cy="3002216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21">
              <a:extLst>
                <a:ext uri="{FF2B5EF4-FFF2-40B4-BE49-F238E27FC236}">
                  <a16:creationId xmlns:a16="http://schemas.microsoft.com/office/drawing/2014/main" id="{37F10AB4-B13F-40C3-B537-0E1C75276D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6" b="7336"/>
            <a:stretch/>
          </p:blipFill>
          <p:spPr bwMode="auto">
            <a:xfrm>
              <a:off x="296864" y="4569582"/>
              <a:ext cx="2160909" cy="1420508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323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A1C434E910648B716F1B8A4452C7C" ma:contentTypeVersion="15" ma:contentTypeDescription="Create a new document." ma:contentTypeScope="" ma:versionID="bc2f946b4e4089efca26f5461212f0fb">
  <xsd:schema xmlns:xsd="http://www.w3.org/2001/XMLSchema" xmlns:xs="http://www.w3.org/2001/XMLSchema" xmlns:p="http://schemas.microsoft.com/office/2006/metadata/properties" xmlns:ns1="http://schemas.microsoft.com/sharepoint/v3" xmlns:ns3="a8e734a9-52cf-49e3-bcde-90df6cef9c0a" xmlns:ns4="fc8c83e1-e4af-414a-b3b5-326eb82e57bc" targetNamespace="http://schemas.microsoft.com/office/2006/metadata/properties" ma:root="true" ma:fieldsID="3f72f879201a162f206a61db09942034" ns1:_="" ns3:_="" ns4:_="">
    <xsd:import namespace="http://schemas.microsoft.com/sharepoint/v3"/>
    <xsd:import namespace="a8e734a9-52cf-49e3-bcde-90df6cef9c0a"/>
    <xsd:import namespace="fc8c83e1-e4af-414a-b3b5-326eb82e57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734a9-52cf-49e3-bcde-90df6cef9c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c83e1-e4af-414a-b3b5-326eb82e5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A65ACC-9C0E-48BA-AA34-04D6B4F7D2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29D44-5528-43CD-88E5-134056FDC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e734a9-52cf-49e3-bcde-90df6cef9c0a"/>
    <ds:schemaRef ds:uri="fc8c83e1-e4af-414a-b3b5-326eb82e5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1A5AEB-B109-40DC-8F66-B937A2BDA114}">
  <ds:schemaRefs>
    <ds:schemaRef ds:uri="a8e734a9-52cf-49e3-bcde-90df6cef9c0a"/>
    <ds:schemaRef ds:uri="http://purl.org/dc/dcmitype/"/>
    <ds:schemaRef ds:uri="http://schemas.microsoft.com/sharepoint/v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fc8c83e1-e4af-414a-b3b5-326eb82e57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1030</Words>
  <Application>Microsoft Office PowerPoint</Application>
  <PresentationFormat>Widescreen</PresentationFormat>
  <Paragraphs>147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Proxima Nova</vt:lpstr>
      <vt:lpstr>Times New Roman</vt:lpstr>
      <vt:lpstr>Office Theme</vt:lpstr>
      <vt:lpstr>Maintaining Weight Throughout Cancer Treatment </vt:lpstr>
      <vt:lpstr>Objectives </vt:lpstr>
      <vt:lpstr>Cancer Cachexia </vt:lpstr>
      <vt:lpstr>PowerPoint Presentation</vt:lpstr>
      <vt:lpstr>PowerPoint Presentation</vt:lpstr>
      <vt:lpstr>Consequences of Malnutrition</vt:lpstr>
      <vt:lpstr>Malnutrition: How can you help identify it?  </vt:lpstr>
      <vt:lpstr>Maintaining Weight:  A Food-based approach</vt:lpstr>
      <vt:lpstr>Food Fortification: Three meals per day </vt:lpstr>
      <vt:lpstr>Food Fortification: Food Boosters</vt:lpstr>
      <vt:lpstr>Food Fortification: One to Two Snacks</vt:lpstr>
      <vt:lpstr>Homemade Nourishing Drinks</vt:lpstr>
      <vt:lpstr>Advice</vt:lpstr>
      <vt:lpstr>Be Proactive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Weight: Food-based approach</dc:title>
  <dc:creator>VAN-ZANT, Jennifer (ISLE OF WIGHT NHS TRUST)</dc:creator>
  <cp:lastModifiedBy>VAN-ZANT, Jennifer (ISLE OF WIGHT NHS TRUST)</cp:lastModifiedBy>
  <cp:revision>36</cp:revision>
  <dcterms:created xsi:type="dcterms:W3CDTF">2022-02-25T12:18:43Z</dcterms:created>
  <dcterms:modified xsi:type="dcterms:W3CDTF">2022-02-28T14:08:46Z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0x010100204A1C434E910648B716F1B8A4452C7C</vt:lpwstr>
  </property>
</Properties>
</file>