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FFC0-DB39-4796-ACC4-CF90C17BA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5D7F0-9907-41B6-93ED-FD187344F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77E09-3A3A-4CE4-A6AB-E4BFE0BA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7EC81-6C95-49E2-BC54-42713E3E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D6D6F-8859-4FD9-AECD-FDFD6875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0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7A756-653D-4F45-AD32-E56969D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EFFF7-AD79-4ECB-8339-74C846F9C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91F6B-B420-41E9-9D43-77338D8E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D93C-13EE-4EE7-A212-155627BC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934E-A25D-4BCE-9C79-7A535A28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7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5D9BF0-FFB6-4904-A8BB-3B7C10769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CFC18-1786-4DE4-8628-E4CA5C85B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FC5A4-3480-4325-801E-3ABD6FE3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2ED1E-4FC2-43D2-BE12-9EEC6F81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6910-EC8E-4964-AD41-342FB58A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42B6-E32C-4E62-B690-6CFCBFF9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209EF-AADD-40D9-8188-2CB13E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1B000-BD1C-4130-9DC0-66B888CE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1433-3A42-41F3-972B-D8FCEF36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AA74-1684-40CC-941D-6AB5377D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28A3-1600-441A-84B6-C55F0CF0D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6323B-4044-4A5E-BB98-44C3A7DF7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A2207-20C2-4827-BAEB-33BA532B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01CC5-8B70-40C9-A0DB-9601DDF0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C5FF6-21D0-4BCD-A5D4-61A40E7B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8547-0008-4688-9861-2F33BFBA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483B8-5945-4E1B-9009-C1F2BB798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065FE-FEDD-4E80-93D2-120ABCC2F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FEE28-BF9C-4545-B33E-0EEF6886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42BAC-4469-49D2-8F19-175FC1FD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E92D2-04EA-4101-AB95-0213837D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2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0124-6115-4D67-A216-A4C44FC4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B7D78-0943-4B51-B373-DA9DEDE22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140A-B428-459F-B023-DC964C67D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778E6-BD2B-4165-825B-4DB74F3B6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D2732-8AAA-49CF-8617-F381C4EE3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DAB38-E89D-4609-95E4-F0587816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F9626-0CA1-4894-A080-9ABCFB56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E471B-F7A4-466C-BE11-F4CBFCD6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1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188-0633-4524-B095-11778BA0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18E4D-D15B-40F4-A1FF-611D148D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3194E-DC28-4C25-B886-DEACC308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D509E-0EEE-49F9-8D23-07A70AC8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4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9CBB02-803B-406D-97DA-DA5B9E25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EBEEC-3B5B-47DE-BAA7-3A953CA4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F952A-DB6D-41F8-A59C-8DC6D277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0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1C13-AB9D-4FA2-9971-95995196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F60E-6D59-44A3-9855-4840533DC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DF32D-B279-4DBF-B167-B3BEFB57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BA931-9050-4D02-89E6-84BF642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70633-B1CC-485C-9694-0025BDB1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0E262-03E4-4773-A338-625FA3C1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6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3102-96FC-437A-B17B-1C346CB5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AA52F-D6D0-41D6-97C6-514CF5390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68D60-9220-446C-AF5A-9771CF7C6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A3FEC-A829-42BE-B1F3-4D85F8DE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A7170-6EF6-49A4-9DC7-9204C062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A81D3-7751-401A-8054-05BA198F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86C9B-091D-4A6F-A835-5412ADBA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C4924-DCDE-47AD-8A1A-3BBCD0D3F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A2900-805D-40FD-9FC7-F614E68D4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4C47-5F02-4823-87AD-24441917F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038F-3FB6-4928-AC4A-B6C2E3599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565F1-8B5E-4CAE-8402-9FEF4152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35E2-0FAD-48F9-9893-D026692C7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CE27B-F2E0-4650-B0B4-80D175878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2505" y="3869420"/>
            <a:ext cx="6536818" cy="1748006"/>
          </a:xfrm>
        </p:spPr>
        <p:txBody>
          <a:bodyPr anchor="t">
            <a:normAutofit/>
          </a:bodyPr>
          <a:lstStyle/>
          <a:p>
            <a:pPr algn="r"/>
            <a:r>
              <a:rPr lang="en-GB" sz="4000" b="1" dirty="0">
                <a:solidFill>
                  <a:schemeClr val="accent1"/>
                </a:solidFill>
              </a:rPr>
              <a:t>Advising and supporting patients with Cancer and Nutrition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6C5DA06-2C6B-4398-B2F5-1489C967C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8112" y="3063522"/>
            <a:ext cx="2964704" cy="217411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409FAB0-2929-4E1D-B4B3-C952A6576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7477" y="1422854"/>
            <a:ext cx="2135083" cy="156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3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CE035-AB80-481A-9D62-27164A8C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GB" b="1" dirty="0">
                <a:solidFill>
                  <a:schemeClr val="accent1"/>
                </a:solidFill>
              </a:rPr>
              <a:t>The Role of a Dietitian in Oncology services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2A384-02AB-4D23-81CE-B4BF9B466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en-GB" sz="2000" dirty="0"/>
              <a:t>Dietitians work across cancer sites and across treatment types.</a:t>
            </a:r>
          </a:p>
          <a:p>
            <a:r>
              <a:rPr lang="en-GB" sz="2000" dirty="0"/>
              <a:t>Work with patients undergoing chemotherapy, radiotherapy and surgical treatment. </a:t>
            </a:r>
          </a:p>
          <a:p>
            <a:r>
              <a:rPr lang="en-GB" sz="2000" dirty="0"/>
              <a:t>Work to combat side effects of cancer and side effects of treatment.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70F6261-200B-472C-9D0A-DDAE1F58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en-GB" sz="2000" dirty="0"/>
              <a:t>Recognise, diagnose and treat malnutrition. </a:t>
            </a:r>
          </a:p>
          <a:p>
            <a:r>
              <a:rPr lang="en-GB" sz="2000" dirty="0"/>
              <a:t>Provide dietary advice through treatment and beyond. </a:t>
            </a:r>
          </a:p>
          <a:p>
            <a:r>
              <a:rPr lang="en-GB" sz="2000" dirty="0"/>
              <a:t>Work with after effects of cancer treatment and help with cancer survivorship. </a:t>
            </a:r>
          </a:p>
          <a:p>
            <a:r>
              <a:rPr lang="en-GB" sz="2000" dirty="0"/>
              <a:t>Dietitians also have a role in cancer prevention!</a:t>
            </a:r>
          </a:p>
        </p:txBody>
      </p:sp>
    </p:spTree>
    <p:extLst>
      <p:ext uri="{BB962C8B-B14F-4D97-AF65-F5344CB8AC3E}">
        <p14:creationId xmlns:p14="http://schemas.microsoft.com/office/powerpoint/2010/main" val="66046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387A9-8172-4174-86A6-74CD6E39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9936"/>
          </a:xfrm>
        </p:spPr>
        <p:txBody>
          <a:bodyPr>
            <a:normAutofit/>
          </a:bodyPr>
          <a:lstStyle/>
          <a:p>
            <a:r>
              <a:rPr lang="en-GB" sz="5200" b="1" dirty="0">
                <a:solidFill>
                  <a:schemeClr val="accent1"/>
                </a:solidFill>
              </a:rPr>
              <a:t>Malnutrition in Oncology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8506-2CDB-4008-9BCF-B3E32FE28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4420" y="1749269"/>
            <a:ext cx="5158427" cy="4121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dirty="0"/>
              <a:t>High risk of malnutrition both due to their illness and as a result of treatment. </a:t>
            </a:r>
          </a:p>
          <a:p>
            <a:pPr algn="just"/>
            <a:r>
              <a:rPr lang="en-GB" sz="2000" dirty="0"/>
              <a:t>Up to 50% of patients present with weight loss at diagnosis, this can continue throughout treatment.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1400" dirty="0"/>
          </a:p>
          <a:p>
            <a:pPr marL="0" indent="0" algn="ctr">
              <a:buNone/>
            </a:pPr>
            <a:r>
              <a:rPr lang="en-GB" sz="2000" dirty="0"/>
              <a:t>At any one time, it is thought that up to 80% of cancer patients are malnourished at any one time.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3E54B-38E8-453D-B323-472297435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375" y="1763223"/>
            <a:ext cx="5164645" cy="3730460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Malnutrition is caused by a imbalance of protein and energy (calories) intake. </a:t>
            </a:r>
          </a:p>
          <a:p>
            <a:r>
              <a:rPr lang="en-GB" sz="2000" dirty="0"/>
              <a:t>Protein requirements for cancer patients can be up to double the recommended level for the general population. </a:t>
            </a:r>
          </a:p>
          <a:p>
            <a:r>
              <a:rPr lang="en-GB" sz="2000" dirty="0"/>
              <a:t>The reasons for poor oral intake can be complex and multifactorial.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243846-3660-46E3-AEB8-5C21E000FA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43" t="38255" r="19348" b="32165"/>
          <a:stretch/>
        </p:blipFill>
        <p:spPr>
          <a:xfrm>
            <a:off x="1369545" y="4065074"/>
            <a:ext cx="4108175" cy="10912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7E8073-2E98-4C00-ABF8-1C02CDF9F1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39" t="39866" r="30109" b="15945"/>
          <a:stretch/>
        </p:blipFill>
        <p:spPr>
          <a:xfrm>
            <a:off x="6094476" y="3690375"/>
            <a:ext cx="5408411" cy="302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4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5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ACB6F-1904-4427-9E65-92C3D70F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17" y="2016432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Cancer and Treatment Side Effects</a:t>
            </a:r>
            <a:endParaRPr lang="en-US" sz="60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ommon side effects of cancer treatment | Nutricia Fortisip">
            <a:extLst>
              <a:ext uri="{FF2B5EF4-FFF2-40B4-BE49-F238E27FC236}">
                <a16:creationId xmlns:a16="http://schemas.microsoft.com/office/drawing/2014/main" id="{1F482D32-0AE7-4EE1-AEEC-DFE9085C5D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9" b="6744"/>
          <a:stretch/>
        </p:blipFill>
        <p:spPr bwMode="auto">
          <a:xfrm>
            <a:off x="5579814" y="967409"/>
            <a:ext cx="636192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2DD062D-CCEF-45A7-8B54-B1D7A496264E}"/>
              </a:ext>
            </a:extLst>
          </p:cNvPr>
          <p:cNvSpPr txBox="1"/>
          <p:nvPr/>
        </p:nvSpPr>
        <p:spPr>
          <a:xfrm>
            <a:off x="8374604" y="4207565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CDC264-ABAC-479E-AEE4-B9FE9B10B63E}"/>
              </a:ext>
            </a:extLst>
          </p:cNvPr>
          <p:cNvSpPr txBox="1"/>
          <p:nvPr/>
        </p:nvSpPr>
        <p:spPr>
          <a:xfrm>
            <a:off x="7714369" y="2589696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E8DCAE-3F18-4E3A-9FEF-DA1AA603FEDA}"/>
              </a:ext>
            </a:extLst>
          </p:cNvPr>
          <p:cNvSpPr txBox="1"/>
          <p:nvPr/>
        </p:nvSpPr>
        <p:spPr>
          <a:xfrm>
            <a:off x="11625738" y="938643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7EAAE7-EF4F-4ECC-A3CC-F238D90BC58C}"/>
              </a:ext>
            </a:extLst>
          </p:cNvPr>
          <p:cNvSpPr txBox="1"/>
          <p:nvPr/>
        </p:nvSpPr>
        <p:spPr>
          <a:xfrm>
            <a:off x="10362044" y="918266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FC5C94-9321-41F0-B87A-255902AE5105}"/>
              </a:ext>
            </a:extLst>
          </p:cNvPr>
          <p:cNvSpPr txBox="1"/>
          <p:nvPr/>
        </p:nvSpPr>
        <p:spPr>
          <a:xfrm>
            <a:off x="9025915" y="920474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DCF27C-1D6C-48DE-B8CC-E265BDB0858D}"/>
              </a:ext>
            </a:extLst>
          </p:cNvPr>
          <p:cNvSpPr txBox="1"/>
          <p:nvPr/>
        </p:nvSpPr>
        <p:spPr>
          <a:xfrm>
            <a:off x="7714369" y="940905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F1F1CA-8B5C-4190-AE5E-0258D181A5BD}"/>
              </a:ext>
            </a:extLst>
          </p:cNvPr>
          <p:cNvSpPr txBox="1"/>
          <p:nvPr/>
        </p:nvSpPr>
        <p:spPr>
          <a:xfrm>
            <a:off x="6357138" y="918266"/>
            <a:ext cx="49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A5761-67FB-4B18-B44D-1AC6C4B34465}"/>
              </a:ext>
            </a:extLst>
          </p:cNvPr>
          <p:cNvSpPr txBox="1"/>
          <p:nvPr/>
        </p:nvSpPr>
        <p:spPr>
          <a:xfrm>
            <a:off x="5976730" y="547002"/>
            <a:ext cx="562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Dietitians can have a direct impact on these side effects!</a:t>
            </a:r>
          </a:p>
        </p:txBody>
      </p:sp>
    </p:spTree>
    <p:extLst>
      <p:ext uri="{BB962C8B-B14F-4D97-AF65-F5344CB8AC3E}">
        <p14:creationId xmlns:p14="http://schemas.microsoft.com/office/powerpoint/2010/main" val="155196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9C65B-0C9B-49EE-9C16-BD3CEF1B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GB" b="1" dirty="0">
                <a:solidFill>
                  <a:schemeClr val="accent1"/>
                </a:solidFill>
              </a:rPr>
              <a:t>How do we combat these?</a:t>
            </a:r>
          </a:p>
        </p:txBody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C90EF-69A3-419A-AC5D-B2AED0CA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en-GB" sz="2000" dirty="0"/>
              <a:t>Helping patients to achieve a higher energy and protein intake through:</a:t>
            </a:r>
          </a:p>
          <a:p>
            <a:pPr lvl="1"/>
            <a:r>
              <a:rPr lang="en-GB" sz="1800" dirty="0"/>
              <a:t>Food fortification</a:t>
            </a:r>
          </a:p>
          <a:p>
            <a:pPr lvl="1"/>
            <a:r>
              <a:rPr lang="en-GB" sz="1800" dirty="0"/>
              <a:t>Oral nutritional supplements</a:t>
            </a:r>
          </a:p>
          <a:p>
            <a:pPr lvl="1"/>
            <a:r>
              <a:rPr lang="en-GB" sz="1800" dirty="0"/>
              <a:t>Enteral / artificial feeding (if appropriate)</a:t>
            </a:r>
          </a:p>
          <a:p>
            <a:r>
              <a:rPr lang="en-GB" sz="2000" dirty="0"/>
              <a:t>Limiting ‘fad’ and potentially ‘dangerous’ diets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FD2A65-B7A5-41D8-9BA2-7E8C8840E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en-GB" sz="2000" dirty="0"/>
              <a:t>Combating nutritional issues before they happen</a:t>
            </a:r>
          </a:p>
          <a:p>
            <a:pPr lvl="1"/>
            <a:r>
              <a:rPr lang="en-GB" sz="1600" dirty="0"/>
              <a:t>E.g. placing feeding tubes before treatment</a:t>
            </a:r>
          </a:p>
          <a:p>
            <a:r>
              <a:rPr lang="en-GB" sz="2000" dirty="0"/>
              <a:t>Preventing inpatient stays if possible, but also promoting inpatient admission as needed</a:t>
            </a:r>
          </a:p>
          <a:p>
            <a:r>
              <a:rPr lang="en-GB" sz="2000" dirty="0"/>
              <a:t>The role outside of the dietitian – being an extra person to support!</a:t>
            </a:r>
          </a:p>
        </p:txBody>
      </p:sp>
    </p:spTree>
    <p:extLst>
      <p:ext uri="{BB962C8B-B14F-4D97-AF65-F5344CB8AC3E}">
        <p14:creationId xmlns:p14="http://schemas.microsoft.com/office/powerpoint/2010/main" val="139061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CE66C-627C-4C97-8CA2-890F76A4A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Where to find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611F3-D2B1-4451-900D-DF8D79BD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6" y="2200059"/>
            <a:ext cx="9096977" cy="3916864"/>
          </a:xfrm>
        </p:spPr>
        <p:txBody>
          <a:bodyPr anchor="ctr">
            <a:normAutofit/>
          </a:bodyPr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Referral through the patients Oncology or Haematology consultant. </a:t>
            </a:r>
          </a:p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Referral through a Clinical Nurse Specialist. </a:t>
            </a:r>
          </a:p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Contacting the patient’s GP regarding the patient and asking for a referral to an Oncology Dietitian. </a:t>
            </a:r>
          </a:p>
        </p:txBody>
      </p:sp>
    </p:spTree>
    <p:extLst>
      <p:ext uri="{BB962C8B-B14F-4D97-AF65-F5344CB8AC3E}">
        <p14:creationId xmlns:p14="http://schemas.microsoft.com/office/powerpoint/2010/main" val="211550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AD561-EFD0-4C95-A4CD-8708DB00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609600"/>
            <a:ext cx="8548386" cy="128245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Further information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44F3-6CC0-47D4-A743-7E306433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5" y="2147358"/>
            <a:ext cx="8548386" cy="4076394"/>
          </a:xfrm>
        </p:spPr>
        <p:txBody>
          <a:bodyPr>
            <a:normAutofit/>
          </a:bodyPr>
          <a:lstStyle/>
          <a:p>
            <a:r>
              <a:rPr lang="en-GB" dirty="0"/>
              <a:t>Cancer Research UK</a:t>
            </a:r>
          </a:p>
          <a:p>
            <a:r>
              <a:rPr lang="en-GB" dirty="0"/>
              <a:t>Macmillan </a:t>
            </a:r>
          </a:p>
          <a:p>
            <a:r>
              <a:rPr lang="en-GB" dirty="0"/>
              <a:t>World Cancer Research Fund</a:t>
            </a:r>
          </a:p>
          <a:p>
            <a:r>
              <a:rPr lang="en-GB" dirty="0"/>
              <a:t>British Dietetic Association (BDA) Oncology Specialist Group</a:t>
            </a:r>
          </a:p>
          <a:p>
            <a:r>
              <a:rPr lang="en-GB" dirty="0" err="1"/>
              <a:t>Bloodwise</a:t>
            </a:r>
            <a:r>
              <a:rPr lang="en-GB" dirty="0"/>
              <a:t> (for haematological cancers)</a:t>
            </a:r>
          </a:p>
          <a:p>
            <a:r>
              <a:rPr lang="en-GB" dirty="0" err="1"/>
              <a:t>Trekstok</a:t>
            </a:r>
            <a:r>
              <a:rPr lang="en-GB" dirty="0"/>
              <a:t> (for teenagers and young adults)</a:t>
            </a:r>
          </a:p>
          <a:p>
            <a:endParaRPr lang="en-GB" sz="200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822456" y="-2"/>
            <a:ext cx="1368219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9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374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Advising and supporting patients with Cancer and Nutrition</vt:lpstr>
      <vt:lpstr>The Role of a Dietitian in Oncology services</vt:lpstr>
      <vt:lpstr>Malnutrition in Oncology Patients</vt:lpstr>
      <vt:lpstr>Cancer and Treatment Side Effects</vt:lpstr>
      <vt:lpstr>How do we combat these?</vt:lpstr>
      <vt:lpstr>Where to find us?</vt:lpstr>
      <vt:lpstr>Further information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and supporting patients with cancer and nutrition</dc:title>
  <dc:creator>Stanton, Jessica</dc:creator>
  <cp:lastModifiedBy>Stanton, Jessica</cp:lastModifiedBy>
  <cp:revision>16</cp:revision>
  <dcterms:created xsi:type="dcterms:W3CDTF">2022-01-20T08:59:15Z</dcterms:created>
  <dcterms:modified xsi:type="dcterms:W3CDTF">2022-02-24T11:08:54Z</dcterms:modified>
</cp:coreProperties>
</file>