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2" r:id="rId6"/>
    <p:sldMasterId id="2147483677" r:id="rId7"/>
  </p:sldMasterIdLst>
  <p:sldIdLst>
    <p:sldId id="269" r:id="rId8"/>
    <p:sldId id="270" r:id="rId9"/>
    <p:sldId id="258" r:id="rId10"/>
    <p:sldId id="271" r:id="rId11"/>
    <p:sldId id="260" r:id="rId12"/>
    <p:sldId id="261" r:id="rId13"/>
    <p:sldId id="272" r:id="rId14"/>
    <p:sldId id="263" r:id="rId15"/>
    <p:sldId id="264" r:id="rId16"/>
    <p:sldId id="265" r:id="rId17"/>
    <p:sldId id="266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8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952" y="1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IE" b="1" dirty="0"/>
              <a:t>6 Minute Walk Test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Oes3_07!$A$3:$A$7</c:f>
              <c:strCache>
                <c:ptCount val="5"/>
                <c:pt idx="0">
                  <c:v>Baseline</c:v>
                </c:pt>
                <c:pt idx="1">
                  <c:v>Post NCT</c:v>
                </c:pt>
                <c:pt idx="2">
                  <c:v>Pre-Surgery</c:v>
                </c:pt>
                <c:pt idx="3">
                  <c:v>Post-Surgery</c:v>
                </c:pt>
                <c:pt idx="4">
                  <c:v>6 Week Reassessment</c:v>
                </c:pt>
              </c:strCache>
            </c:strRef>
          </c:cat>
          <c:val>
            <c:numRef>
              <c:f>Oes3_07!$B$3:$B$7</c:f>
              <c:numCache>
                <c:formatCode>General</c:formatCode>
                <c:ptCount val="5"/>
                <c:pt idx="0">
                  <c:v>640</c:v>
                </c:pt>
                <c:pt idx="1">
                  <c:v>540</c:v>
                </c:pt>
                <c:pt idx="2">
                  <c:v>780</c:v>
                </c:pt>
                <c:pt idx="3">
                  <c:v>600</c:v>
                </c:pt>
                <c:pt idx="4">
                  <c:v>760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BD-4E85-AA2A-172D438F0C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4743960"/>
        <c:axId val="394747568"/>
      </c:lineChart>
      <c:catAx>
        <c:axId val="394743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747568"/>
        <c:crosses val="autoZero"/>
        <c:auto val="1"/>
        <c:lblAlgn val="ctr"/>
        <c:lblOffset val="100"/>
        <c:noMultiLvlLbl val="0"/>
      </c:catAx>
      <c:valAx>
        <c:axId val="39474756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743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28575">
      <a:solidFill>
        <a:schemeClr val="tx1"/>
      </a:solidFill>
    </a:ln>
    <a:effectLst/>
  </c:spPr>
  <c:txPr>
    <a:bodyPr/>
    <a:lstStyle/>
    <a:p>
      <a:pPr>
        <a:defRPr sz="1800" b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IE" b="1"/>
              <a:t>EQ-5D - Overall Health Status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Oes3_07!$H$4:$H$8</c:f>
              <c:strCache>
                <c:ptCount val="5"/>
                <c:pt idx="0">
                  <c:v>Baseline</c:v>
                </c:pt>
                <c:pt idx="1">
                  <c:v>Post NCT</c:v>
                </c:pt>
                <c:pt idx="2">
                  <c:v>Pre-Surgery</c:v>
                </c:pt>
                <c:pt idx="3">
                  <c:v>Post-Surgery</c:v>
                </c:pt>
                <c:pt idx="4">
                  <c:v>6 Week Reassessment</c:v>
                </c:pt>
              </c:strCache>
            </c:strRef>
          </c:cat>
          <c:val>
            <c:numRef>
              <c:f>Oes3_07!$I$4:$I$8</c:f>
              <c:numCache>
                <c:formatCode>General</c:formatCode>
                <c:ptCount val="5"/>
                <c:pt idx="0">
                  <c:v>60</c:v>
                </c:pt>
                <c:pt idx="1">
                  <c:v>90</c:v>
                </c:pt>
                <c:pt idx="2">
                  <c:v>90</c:v>
                </c:pt>
                <c:pt idx="3">
                  <c:v>85</c:v>
                </c:pt>
                <c:pt idx="4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5D-4684-958F-B89E01A58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9445624"/>
        <c:axId val="509446936"/>
      </c:lineChart>
      <c:catAx>
        <c:axId val="509445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446936"/>
        <c:crosses val="autoZero"/>
        <c:auto val="1"/>
        <c:lblAlgn val="ctr"/>
        <c:lblOffset val="100"/>
        <c:noMultiLvlLbl val="0"/>
      </c:catAx>
      <c:valAx>
        <c:axId val="50944693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445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00B050"/>
    </a:solidFill>
    <a:ln w="38100">
      <a:solidFill>
        <a:schemeClr val="tx1"/>
      </a:solidFill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IE" b="1"/>
              <a:t>6MWT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Sheet1!$A$3:$A$7</c:f>
              <c:strCache>
                <c:ptCount val="5"/>
                <c:pt idx="0">
                  <c:v>Baseline</c:v>
                </c:pt>
                <c:pt idx="1">
                  <c:v>Post NCT</c:v>
                </c:pt>
                <c:pt idx="2">
                  <c:v>Pre-Surgery</c:v>
                </c:pt>
                <c:pt idx="3">
                  <c:v>Post-Surgery</c:v>
                </c:pt>
                <c:pt idx="4">
                  <c:v>6 Week Reassessment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640</c:v>
                </c:pt>
                <c:pt idx="1">
                  <c:v>540</c:v>
                </c:pt>
                <c:pt idx="2">
                  <c:v>780</c:v>
                </c:pt>
                <c:pt idx="3">
                  <c:v>600</c:v>
                </c:pt>
                <c:pt idx="4">
                  <c:v>760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15-440A-990F-B88B6774F1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4743960"/>
        <c:axId val="394747568"/>
      </c:lineChart>
      <c:catAx>
        <c:axId val="394743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747568"/>
        <c:crosses val="autoZero"/>
        <c:auto val="1"/>
        <c:lblAlgn val="ctr"/>
        <c:lblOffset val="100"/>
        <c:noMultiLvlLbl val="0"/>
      </c:catAx>
      <c:valAx>
        <c:axId val="39474756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743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8100">
      <a:solidFill>
        <a:schemeClr val="tx1"/>
      </a:solidFill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IE" sz="1800" b="1"/>
              <a:t>EQ-5D - Overall Health Status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Sheet1!$H$4:$H$8</c:f>
              <c:strCache>
                <c:ptCount val="5"/>
                <c:pt idx="0">
                  <c:v>Baseline</c:v>
                </c:pt>
                <c:pt idx="1">
                  <c:v>Post NCT</c:v>
                </c:pt>
                <c:pt idx="2">
                  <c:v>Pre-Surgery</c:v>
                </c:pt>
                <c:pt idx="3">
                  <c:v>Post-Surgery</c:v>
                </c:pt>
                <c:pt idx="4">
                  <c:v>6 Week Reassessment</c:v>
                </c:pt>
              </c:strCache>
            </c:strRef>
          </c:cat>
          <c:val>
            <c:numRef>
              <c:f>Sheet1!$I$4:$I$8</c:f>
              <c:numCache>
                <c:formatCode>General</c:formatCode>
                <c:ptCount val="5"/>
                <c:pt idx="0">
                  <c:v>60</c:v>
                </c:pt>
                <c:pt idx="1">
                  <c:v>90</c:v>
                </c:pt>
                <c:pt idx="2">
                  <c:v>90</c:v>
                </c:pt>
                <c:pt idx="3">
                  <c:v>85</c:v>
                </c:pt>
                <c:pt idx="4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68-42D9-BACA-C602FD85A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9445624"/>
        <c:axId val="509446936"/>
      </c:lineChart>
      <c:catAx>
        <c:axId val="509445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446936"/>
        <c:crosses val="autoZero"/>
        <c:auto val="1"/>
        <c:lblAlgn val="ctr"/>
        <c:lblOffset val="100"/>
        <c:noMultiLvlLbl val="0"/>
      </c:catAx>
      <c:valAx>
        <c:axId val="50944693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445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8100">
      <a:solidFill>
        <a:schemeClr val="tx1"/>
      </a:solidFill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A5D912-AD87-48E2-B27B-979A00DA7BB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402EEC0-E1CF-4D8F-895A-41C86862EAFE}">
      <dgm:prSet phldrT="[Text]"/>
      <dgm:spPr/>
      <dgm:t>
        <a:bodyPr/>
        <a:lstStyle/>
        <a:p>
          <a:r>
            <a:rPr lang="en-US" dirty="0" err="1"/>
            <a:t>Neoadjuvant</a:t>
          </a:r>
          <a:r>
            <a:rPr lang="en-US" dirty="0"/>
            <a:t> Treatment </a:t>
          </a:r>
        </a:p>
        <a:p>
          <a:r>
            <a:rPr lang="en-US" dirty="0"/>
            <a:t>(5 weeks)</a:t>
          </a:r>
        </a:p>
      </dgm:t>
    </dgm:pt>
    <dgm:pt modelId="{B3C0490D-977D-49BB-88DA-F045CDFA5DE2}" type="parTrans" cxnId="{F55E6D2A-B4E5-4DD7-99EB-889F32AFBFC4}">
      <dgm:prSet/>
      <dgm:spPr/>
      <dgm:t>
        <a:bodyPr/>
        <a:lstStyle/>
        <a:p>
          <a:endParaRPr lang="en-US"/>
        </a:p>
      </dgm:t>
    </dgm:pt>
    <dgm:pt modelId="{EF1888B8-29A4-4A7F-86A8-4B1FC79776A2}" type="sibTrans" cxnId="{F55E6D2A-B4E5-4DD7-99EB-889F32AFBFC4}">
      <dgm:prSet/>
      <dgm:spPr/>
      <dgm:t>
        <a:bodyPr/>
        <a:lstStyle/>
        <a:p>
          <a:endParaRPr lang="en-US"/>
        </a:p>
      </dgm:t>
    </dgm:pt>
    <dgm:pt modelId="{F92C8B28-3544-4DE5-9A39-E293470BE8F2}">
      <dgm:prSet phldrT="[Text]"/>
      <dgm:spPr/>
      <dgm:t>
        <a:bodyPr/>
        <a:lstStyle/>
        <a:p>
          <a:r>
            <a:rPr lang="en-US" dirty="0"/>
            <a:t>8 Week wait for surgery</a:t>
          </a:r>
        </a:p>
      </dgm:t>
    </dgm:pt>
    <dgm:pt modelId="{EE356131-F4EC-410B-B940-FD97CA066717}" type="parTrans" cxnId="{517639C3-9684-4D18-BAD3-2EAC52072342}">
      <dgm:prSet/>
      <dgm:spPr/>
      <dgm:t>
        <a:bodyPr/>
        <a:lstStyle/>
        <a:p>
          <a:endParaRPr lang="en-US"/>
        </a:p>
      </dgm:t>
    </dgm:pt>
    <dgm:pt modelId="{53087553-EA6C-4425-B76A-2379082278CA}" type="sibTrans" cxnId="{517639C3-9684-4D18-BAD3-2EAC52072342}">
      <dgm:prSet/>
      <dgm:spPr/>
      <dgm:t>
        <a:bodyPr/>
        <a:lstStyle/>
        <a:p>
          <a:endParaRPr lang="en-US"/>
        </a:p>
      </dgm:t>
    </dgm:pt>
    <dgm:pt modelId="{AF546D04-EC4D-491E-A5FD-091DA7470FEA}">
      <dgm:prSet phldrT="[Text]"/>
      <dgm:spPr/>
      <dgm:t>
        <a:bodyPr/>
        <a:lstStyle/>
        <a:p>
          <a:r>
            <a:rPr lang="en-US" dirty="0"/>
            <a:t>Surgery</a:t>
          </a:r>
        </a:p>
      </dgm:t>
    </dgm:pt>
    <dgm:pt modelId="{2B0316B9-B132-4D77-9806-6694F35D5F29}" type="parTrans" cxnId="{4507FEC7-0C8E-4514-8C63-41341FFB358F}">
      <dgm:prSet/>
      <dgm:spPr/>
      <dgm:t>
        <a:bodyPr/>
        <a:lstStyle/>
        <a:p>
          <a:endParaRPr lang="en-US"/>
        </a:p>
      </dgm:t>
    </dgm:pt>
    <dgm:pt modelId="{AD250F5B-60A3-4DC1-AEED-0E8873AE44FD}" type="sibTrans" cxnId="{4507FEC7-0C8E-4514-8C63-41341FFB358F}">
      <dgm:prSet/>
      <dgm:spPr/>
      <dgm:t>
        <a:bodyPr/>
        <a:lstStyle/>
        <a:p>
          <a:endParaRPr lang="en-US"/>
        </a:p>
      </dgm:t>
    </dgm:pt>
    <dgm:pt modelId="{27D32D08-CA52-467D-9675-B107DB02DFF1}" type="pres">
      <dgm:prSet presAssocID="{2FA5D912-AD87-48E2-B27B-979A00DA7BB3}" presName="Name0" presStyleCnt="0">
        <dgm:presLayoutVars>
          <dgm:dir/>
          <dgm:animLvl val="lvl"/>
          <dgm:resizeHandles val="exact"/>
        </dgm:presLayoutVars>
      </dgm:prSet>
      <dgm:spPr/>
    </dgm:pt>
    <dgm:pt modelId="{F7D8FA65-AA7F-437D-B985-845DECF2F813}" type="pres">
      <dgm:prSet presAssocID="{2402EEC0-E1CF-4D8F-895A-41C86862EAF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AE2DA45-4144-463E-84FB-AFE1D7616F3E}" type="pres">
      <dgm:prSet presAssocID="{EF1888B8-29A4-4A7F-86A8-4B1FC79776A2}" presName="parTxOnlySpace" presStyleCnt="0"/>
      <dgm:spPr/>
    </dgm:pt>
    <dgm:pt modelId="{1D7B52D6-17BB-412C-B0FA-8A27EFC598C9}" type="pres">
      <dgm:prSet presAssocID="{F92C8B28-3544-4DE5-9A39-E293470BE8F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87E0461-F1D2-40C9-A39C-04877EAF2C23}" type="pres">
      <dgm:prSet presAssocID="{53087553-EA6C-4425-B76A-2379082278CA}" presName="parTxOnlySpace" presStyleCnt="0"/>
      <dgm:spPr/>
    </dgm:pt>
    <dgm:pt modelId="{C5D9227E-BB53-4859-961C-96191295D940}" type="pres">
      <dgm:prSet presAssocID="{AF546D04-EC4D-491E-A5FD-091DA7470FEA}" presName="parTxOnly" presStyleLbl="node1" presStyleIdx="2" presStyleCnt="3" custLinFactNeighborX="-27351" custLinFactNeighborY="328">
        <dgm:presLayoutVars>
          <dgm:chMax val="0"/>
          <dgm:chPref val="0"/>
          <dgm:bulletEnabled val="1"/>
        </dgm:presLayoutVars>
      </dgm:prSet>
      <dgm:spPr/>
    </dgm:pt>
  </dgm:ptLst>
  <dgm:cxnLst>
    <dgm:cxn modelId="{F55E6D2A-B4E5-4DD7-99EB-889F32AFBFC4}" srcId="{2FA5D912-AD87-48E2-B27B-979A00DA7BB3}" destId="{2402EEC0-E1CF-4D8F-895A-41C86862EAFE}" srcOrd="0" destOrd="0" parTransId="{B3C0490D-977D-49BB-88DA-F045CDFA5DE2}" sibTransId="{EF1888B8-29A4-4A7F-86A8-4B1FC79776A2}"/>
    <dgm:cxn modelId="{701BBA4A-0BC5-4BDE-9B36-5D51AEAA522B}" type="presOf" srcId="{2402EEC0-E1CF-4D8F-895A-41C86862EAFE}" destId="{F7D8FA65-AA7F-437D-B985-845DECF2F813}" srcOrd="0" destOrd="0" presId="urn:microsoft.com/office/officeart/2005/8/layout/chevron1"/>
    <dgm:cxn modelId="{8BF55C52-5583-4DD6-9BCE-FC425FE0A2CD}" type="presOf" srcId="{F92C8B28-3544-4DE5-9A39-E293470BE8F2}" destId="{1D7B52D6-17BB-412C-B0FA-8A27EFC598C9}" srcOrd="0" destOrd="0" presId="urn:microsoft.com/office/officeart/2005/8/layout/chevron1"/>
    <dgm:cxn modelId="{65F31565-0523-4F87-94FB-1D88BA3AD46B}" type="presOf" srcId="{2FA5D912-AD87-48E2-B27B-979A00DA7BB3}" destId="{27D32D08-CA52-467D-9675-B107DB02DFF1}" srcOrd="0" destOrd="0" presId="urn:microsoft.com/office/officeart/2005/8/layout/chevron1"/>
    <dgm:cxn modelId="{8596AA82-9905-412C-8A32-0750D9FB2728}" type="presOf" srcId="{AF546D04-EC4D-491E-A5FD-091DA7470FEA}" destId="{C5D9227E-BB53-4859-961C-96191295D940}" srcOrd="0" destOrd="0" presId="urn:microsoft.com/office/officeart/2005/8/layout/chevron1"/>
    <dgm:cxn modelId="{517639C3-9684-4D18-BAD3-2EAC52072342}" srcId="{2FA5D912-AD87-48E2-B27B-979A00DA7BB3}" destId="{F92C8B28-3544-4DE5-9A39-E293470BE8F2}" srcOrd="1" destOrd="0" parTransId="{EE356131-F4EC-410B-B940-FD97CA066717}" sibTransId="{53087553-EA6C-4425-B76A-2379082278CA}"/>
    <dgm:cxn modelId="{4507FEC7-0C8E-4514-8C63-41341FFB358F}" srcId="{2FA5D912-AD87-48E2-B27B-979A00DA7BB3}" destId="{AF546D04-EC4D-491E-A5FD-091DA7470FEA}" srcOrd="2" destOrd="0" parTransId="{2B0316B9-B132-4D77-9806-6694F35D5F29}" sibTransId="{AD250F5B-60A3-4DC1-AEED-0E8873AE44FD}"/>
    <dgm:cxn modelId="{BA5B744C-F87B-4BB8-BCEA-3BE3A9985AC2}" type="presParOf" srcId="{27D32D08-CA52-467D-9675-B107DB02DFF1}" destId="{F7D8FA65-AA7F-437D-B985-845DECF2F813}" srcOrd="0" destOrd="0" presId="urn:microsoft.com/office/officeart/2005/8/layout/chevron1"/>
    <dgm:cxn modelId="{71C291B7-A0BA-490E-A8C6-CFFA5D748D1F}" type="presParOf" srcId="{27D32D08-CA52-467D-9675-B107DB02DFF1}" destId="{7AE2DA45-4144-463E-84FB-AFE1D7616F3E}" srcOrd="1" destOrd="0" presId="urn:microsoft.com/office/officeart/2005/8/layout/chevron1"/>
    <dgm:cxn modelId="{9E5EE587-E27B-4DF9-8506-C5A8F4F77DCA}" type="presParOf" srcId="{27D32D08-CA52-467D-9675-B107DB02DFF1}" destId="{1D7B52D6-17BB-412C-B0FA-8A27EFC598C9}" srcOrd="2" destOrd="0" presId="urn:microsoft.com/office/officeart/2005/8/layout/chevron1"/>
    <dgm:cxn modelId="{4E51B5C9-9E50-44B1-978B-10604C55B082}" type="presParOf" srcId="{27D32D08-CA52-467D-9675-B107DB02DFF1}" destId="{487E0461-F1D2-40C9-A39C-04877EAF2C23}" srcOrd="3" destOrd="0" presId="urn:microsoft.com/office/officeart/2005/8/layout/chevron1"/>
    <dgm:cxn modelId="{4FEC1687-C649-4EF3-A954-3DE1D9426578}" type="presParOf" srcId="{27D32D08-CA52-467D-9675-B107DB02DFF1}" destId="{C5D9227E-BB53-4859-961C-96191295D94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A5D912-AD87-48E2-B27B-979A00DA7BB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402EEC0-E1CF-4D8F-895A-41C86862EAFE}">
      <dgm:prSet phldrT="[Text]"/>
      <dgm:spPr/>
      <dgm:t>
        <a:bodyPr/>
        <a:lstStyle/>
        <a:p>
          <a:r>
            <a:rPr lang="en-US" dirty="0" err="1"/>
            <a:t>Neoadjuvant</a:t>
          </a:r>
          <a:r>
            <a:rPr lang="en-US" dirty="0"/>
            <a:t> Treatment </a:t>
          </a:r>
        </a:p>
        <a:p>
          <a:r>
            <a:rPr lang="en-US" dirty="0"/>
            <a:t>(8 weeks)</a:t>
          </a:r>
        </a:p>
      </dgm:t>
    </dgm:pt>
    <dgm:pt modelId="{B3C0490D-977D-49BB-88DA-F045CDFA5DE2}" type="parTrans" cxnId="{F55E6D2A-B4E5-4DD7-99EB-889F32AFBFC4}">
      <dgm:prSet/>
      <dgm:spPr/>
      <dgm:t>
        <a:bodyPr/>
        <a:lstStyle/>
        <a:p>
          <a:endParaRPr lang="en-US"/>
        </a:p>
      </dgm:t>
    </dgm:pt>
    <dgm:pt modelId="{EF1888B8-29A4-4A7F-86A8-4B1FC79776A2}" type="sibTrans" cxnId="{F55E6D2A-B4E5-4DD7-99EB-889F32AFBFC4}">
      <dgm:prSet/>
      <dgm:spPr/>
      <dgm:t>
        <a:bodyPr/>
        <a:lstStyle/>
        <a:p>
          <a:endParaRPr lang="en-US"/>
        </a:p>
      </dgm:t>
    </dgm:pt>
    <dgm:pt modelId="{F92C8B28-3544-4DE5-9A39-E293470BE8F2}">
      <dgm:prSet phldrT="[Text]"/>
      <dgm:spPr/>
      <dgm:t>
        <a:bodyPr/>
        <a:lstStyle/>
        <a:p>
          <a:r>
            <a:rPr lang="en-US" dirty="0"/>
            <a:t>4 Week wait for surgery</a:t>
          </a:r>
        </a:p>
      </dgm:t>
    </dgm:pt>
    <dgm:pt modelId="{EE356131-F4EC-410B-B940-FD97CA066717}" type="parTrans" cxnId="{517639C3-9684-4D18-BAD3-2EAC52072342}">
      <dgm:prSet/>
      <dgm:spPr/>
      <dgm:t>
        <a:bodyPr/>
        <a:lstStyle/>
        <a:p>
          <a:endParaRPr lang="en-US"/>
        </a:p>
      </dgm:t>
    </dgm:pt>
    <dgm:pt modelId="{53087553-EA6C-4425-B76A-2379082278CA}" type="sibTrans" cxnId="{517639C3-9684-4D18-BAD3-2EAC52072342}">
      <dgm:prSet/>
      <dgm:spPr/>
      <dgm:t>
        <a:bodyPr/>
        <a:lstStyle/>
        <a:p>
          <a:endParaRPr lang="en-US"/>
        </a:p>
      </dgm:t>
    </dgm:pt>
    <dgm:pt modelId="{AF546D04-EC4D-491E-A5FD-091DA7470FEA}">
      <dgm:prSet phldrT="[Text]"/>
      <dgm:spPr/>
      <dgm:t>
        <a:bodyPr/>
        <a:lstStyle/>
        <a:p>
          <a:r>
            <a:rPr lang="en-US" dirty="0"/>
            <a:t>Surgery</a:t>
          </a:r>
        </a:p>
      </dgm:t>
    </dgm:pt>
    <dgm:pt modelId="{2B0316B9-B132-4D77-9806-6694F35D5F29}" type="parTrans" cxnId="{4507FEC7-0C8E-4514-8C63-41341FFB358F}">
      <dgm:prSet/>
      <dgm:spPr/>
      <dgm:t>
        <a:bodyPr/>
        <a:lstStyle/>
        <a:p>
          <a:endParaRPr lang="en-US"/>
        </a:p>
      </dgm:t>
    </dgm:pt>
    <dgm:pt modelId="{AD250F5B-60A3-4DC1-AEED-0E8873AE44FD}" type="sibTrans" cxnId="{4507FEC7-0C8E-4514-8C63-41341FFB358F}">
      <dgm:prSet/>
      <dgm:spPr/>
      <dgm:t>
        <a:bodyPr/>
        <a:lstStyle/>
        <a:p>
          <a:endParaRPr lang="en-US"/>
        </a:p>
      </dgm:t>
    </dgm:pt>
    <dgm:pt modelId="{27D32D08-CA52-467D-9675-B107DB02DFF1}" type="pres">
      <dgm:prSet presAssocID="{2FA5D912-AD87-48E2-B27B-979A00DA7BB3}" presName="Name0" presStyleCnt="0">
        <dgm:presLayoutVars>
          <dgm:dir/>
          <dgm:animLvl val="lvl"/>
          <dgm:resizeHandles val="exact"/>
        </dgm:presLayoutVars>
      </dgm:prSet>
      <dgm:spPr/>
    </dgm:pt>
    <dgm:pt modelId="{F7D8FA65-AA7F-437D-B985-845DECF2F813}" type="pres">
      <dgm:prSet presAssocID="{2402EEC0-E1CF-4D8F-895A-41C86862EAF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AE2DA45-4144-463E-84FB-AFE1D7616F3E}" type="pres">
      <dgm:prSet presAssocID="{EF1888B8-29A4-4A7F-86A8-4B1FC79776A2}" presName="parTxOnlySpace" presStyleCnt="0"/>
      <dgm:spPr/>
    </dgm:pt>
    <dgm:pt modelId="{1D7B52D6-17BB-412C-B0FA-8A27EFC598C9}" type="pres">
      <dgm:prSet presAssocID="{F92C8B28-3544-4DE5-9A39-E293470BE8F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87E0461-F1D2-40C9-A39C-04877EAF2C23}" type="pres">
      <dgm:prSet presAssocID="{53087553-EA6C-4425-B76A-2379082278CA}" presName="parTxOnlySpace" presStyleCnt="0"/>
      <dgm:spPr/>
    </dgm:pt>
    <dgm:pt modelId="{C5D9227E-BB53-4859-961C-96191295D940}" type="pres">
      <dgm:prSet presAssocID="{AF546D04-EC4D-491E-A5FD-091DA7470FEA}" presName="parTxOnly" presStyleLbl="node1" presStyleIdx="2" presStyleCnt="3" custLinFactNeighborX="-27351" custLinFactNeighborY="328">
        <dgm:presLayoutVars>
          <dgm:chMax val="0"/>
          <dgm:chPref val="0"/>
          <dgm:bulletEnabled val="1"/>
        </dgm:presLayoutVars>
      </dgm:prSet>
      <dgm:spPr/>
    </dgm:pt>
  </dgm:ptLst>
  <dgm:cxnLst>
    <dgm:cxn modelId="{F55E6D2A-B4E5-4DD7-99EB-889F32AFBFC4}" srcId="{2FA5D912-AD87-48E2-B27B-979A00DA7BB3}" destId="{2402EEC0-E1CF-4D8F-895A-41C86862EAFE}" srcOrd="0" destOrd="0" parTransId="{B3C0490D-977D-49BB-88DA-F045CDFA5DE2}" sibTransId="{EF1888B8-29A4-4A7F-86A8-4B1FC79776A2}"/>
    <dgm:cxn modelId="{701BBA4A-0BC5-4BDE-9B36-5D51AEAA522B}" type="presOf" srcId="{2402EEC0-E1CF-4D8F-895A-41C86862EAFE}" destId="{F7D8FA65-AA7F-437D-B985-845DECF2F813}" srcOrd="0" destOrd="0" presId="urn:microsoft.com/office/officeart/2005/8/layout/chevron1"/>
    <dgm:cxn modelId="{8BF55C52-5583-4DD6-9BCE-FC425FE0A2CD}" type="presOf" srcId="{F92C8B28-3544-4DE5-9A39-E293470BE8F2}" destId="{1D7B52D6-17BB-412C-B0FA-8A27EFC598C9}" srcOrd="0" destOrd="0" presId="urn:microsoft.com/office/officeart/2005/8/layout/chevron1"/>
    <dgm:cxn modelId="{65F31565-0523-4F87-94FB-1D88BA3AD46B}" type="presOf" srcId="{2FA5D912-AD87-48E2-B27B-979A00DA7BB3}" destId="{27D32D08-CA52-467D-9675-B107DB02DFF1}" srcOrd="0" destOrd="0" presId="urn:microsoft.com/office/officeart/2005/8/layout/chevron1"/>
    <dgm:cxn modelId="{8596AA82-9905-412C-8A32-0750D9FB2728}" type="presOf" srcId="{AF546D04-EC4D-491E-A5FD-091DA7470FEA}" destId="{C5D9227E-BB53-4859-961C-96191295D940}" srcOrd="0" destOrd="0" presId="urn:microsoft.com/office/officeart/2005/8/layout/chevron1"/>
    <dgm:cxn modelId="{517639C3-9684-4D18-BAD3-2EAC52072342}" srcId="{2FA5D912-AD87-48E2-B27B-979A00DA7BB3}" destId="{F92C8B28-3544-4DE5-9A39-E293470BE8F2}" srcOrd="1" destOrd="0" parTransId="{EE356131-F4EC-410B-B940-FD97CA066717}" sibTransId="{53087553-EA6C-4425-B76A-2379082278CA}"/>
    <dgm:cxn modelId="{4507FEC7-0C8E-4514-8C63-41341FFB358F}" srcId="{2FA5D912-AD87-48E2-B27B-979A00DA7BB3}" destId="{AF546D04-EC4D-491E-A5FD-091DA7470FEA}" srcOrd="2" destOrd="0" parTransId="{2B0316B9-B132-4D77-9806-6694F35D5F29}" sibTransId="{AD250F5B-60A3-4DC1-AEED-0E8873AE44FD}"/>
    <dgm:cxn modelId="{BA5B744C-F87B-4BB8-BCEA-3BE3A9985AC2}" type="presParOf" srcId="{27D32D08-CA52-467D-9675-B107DB02DFF1}" destId="{F7D8FA65-AA7F-437D-B985-845DECF2F813}" srcOrd="0" destOrd="0" presId="urn:microsoft.com/office/officeart/2005/8/layout/chevron1"/>
    <dgm:cxn modelId="{71C291B7-A0BA-490E-A8C6-CFFA5D748D1F}" type="presParOf" srcId="{27D32D08-CA52-467D-9675-B107DB02DFF1}" destId="{7AE2DA45-4144-463E-84FB-AFE1D7616F3E}" srcOrd="1" destOrd="0" presId="urn:microsoft.com/office/officeart/2005/8/layout/chevron1"/>
    <dgm:cxn modelId="{9E5EE587-E27B-4DF9-8506-C5A8F4F77DCA}" type="presParOf" srcId="{27D32D08-CA52-467D-9675-B107DB02DFF1}" destId="{1D7B52D6-17BB-412C-B0FA-8A27EFC598C9}" srcOrd="2" destOrd="0" presId="urn:microsoft.com/office/officeart/2005/8/layout/chevron1"/>
    <dgm:cxn modelId="{4E51B5C9-9E50-44B1-978B-10604C55B082}" type="presParOf" srcId="{27D32D08-CA52-467D-9675-B107DB02DFF1}" destId="{487E0461-F1D2-40C9-A39C-04877EAF2C23}" srcOrd="3" destOrd="0" presId="urn:microsoft.com/office/officeart/2005/8/layout/chevron1"/>
    <dgm:cxn modelId="{4FEC1687-C649-4EF3-A954-3DE1D9426578}" type="presParOf" srcId="{27D32D08-CA52-467D-9675-B107DB02DFF1}" destId="{C5D9227E-BB53-4859-961C-96191295D94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D7EB6A-3179-4665-9390-DD826EF028F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C442341-787D-4C81-A223-D5E92CB28676}" type="pres">
      <dgm:prSet presAssocID="{63D7EB6A-3179-4665-9390-DD826EF028F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6A2BFABF-192A-471C-AF43-EA17C6F2BD27}" type="presOf" srcId="{63D7EB6A-3179-4665-9390-DD826EF028F1}" destId="{6C442341-787D-4C81-A223-D5E92CB2867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A5D912-AD87-48E2-B27B-979A00DA7BB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402EEC0-E1CF-4D8F-895A-41C86862EAFE}">
      <dgm:prSet phldrT="[Text]"/>
      <dgm:spPr/>
      <dgm:t>
        <a:bodyPr/>
        <a:lstStyle/>
        <a:p>
          <a:r>
            <a:rPr lang="en-US" dirty="0" err="1"/>
            <a:t>Neoadjuvant</a:t>
          </a:r>
          <a:r>
            <a:rPr lang="en-US" dirty="0"/>
            <a:t> Treatment</a:t>
          </a:r>
        </a:p>
      </dgm:t>
    </dgm:pt>
    <dgm:pt modelId="{B3C0490D-977D-49BB-88DA-F045CDFA5DE2}" type="parTrans" cxnId="{F55E6D2A-B4E5-4DD7-99EB-889F32AFBFC4}">
      <dgm:prSet/>
      <dgm:spPr/>
      <dgm:t>
        <a:bodyPr/>
        <a:lstStyle/>
        <a:p>
          <a:endParaRPr lang="en-US"/>
        </a:p>
      </dgm:t>
    </dgm:pt>
    <dgm:pt modelId="{EF1888B8-29A4-4A7F-86A8-4B1FC79776A2}" type="sibTrans" cxnId="{F55E6D2A-B4E5-4DD7-99EB-889F32AFBFC4}">
      <dgm:prSet/>
      <dgm:spPr/>
      <dgm:t>
        <a:bodyPr/>
        <a:lstStyle/>
        <a:p>
          <a:endParaRPr lang="en-US"/>
        </a:p>
      </dgm:t>
    </dgm:pt>
    <dgm:pt modelId="{F92C8B28-3544-4DE5-9A39-E293470BE8F2}">
      <dgm:prSet phldrT="[Text]"/>
      <dgm:spPr/>
      <dgm:t>
        <a:bodyPr/>
        <a:lstStyle/>
        <a:p>
          <a:r>
            <a:rPr lang="en-US" dirty="0"/>
            <a:t>9 Week wait for surgery</a:t>
          </a:r>
        </a:p>
      </dgm:t>
    </dgm:pt>
    <dgm:pt modelId="{EE356131-F4EC-410B-B940-FD97CA066717}" type="parTrans" cxnId="{517639C3-9684-4D18-BAD3-2EAC52072342}">
      <dgm:prSet/>
      <dgm:spPr/>
      <dgm:t>
        <a:bodyPr/>
        <a:lstStyle/>
        <a:p>
          <a:endParaRPr lang="en-US"/>
        </a:p>
      </dgm:t>
    </dgm:pt>
    <dgm:pt modelId="{53087553-EA6C-4425-B76A-2379082278CA}" type="sibTrans" cxnId="{517639C3-9684-4D18-BAD3-2EAC52072342}">
      <dgm:prSet/>
      <dgm:spPr/>
      <dgm:t>
        <a:bodyPr/>
        <a:lstStyle/>
        <a:p>
          <a:endParaRPr lang="en-US"/>
        </a:p>
      </dgm:t>
    </dgm:pt>
    <dgm:pt modelId="{AF546D04-EC4D-491E-A5FD-091DA7470FEA}">
      <dgm:prSet phldrT="[Text]"/>
      <dgm:spPr/>
      <dgm:t>
        <a:bodyPr/>
        <a:lstStyle/>
        <a:p>
          <a:r>
            <a:rPr lang="en-US" dirty="0"/>
            <a:t>Surgery</a:t>
          </a:r>
        </a:p>
      </dgm:t>
    </dgm:pt>
    <dgm:pt modelId="{2B0316B9-B132-4D77-9806-6694F35D5F29}" type="parTrans" cxnId="{4507FEC7-0C8E-4514-8C63-41341FFB358F}">
      <dgm:prSet/>
      <dgm:spPr/>
      <dgm:t>
        <a:bodyPr/>
        <a:lstStyle/>
        <a:p>
          <a:endParaRPr lang="en-US"/>
        </a:p>
      </dgm:t>
    </dgm:pt>
    <dgm:pt modelId="{AD250F5B-60A3-4DC1-AEED-0E8873AE44FD}" type="sibTrans" cxnId="{4507FEC7-0C8E-4514-8C63-41341FFB358F}">
      <dgm:prSet/>
      <dgm:spPr/>
      <dgm:t>
        <a:bodyPr/>
        <a:lstStyle/>
        <a:p>
          <a:endParaRPr lang="en-US"/>
        </a:p>
      </dgm:t>
    </dgm:pt>
    <dgm:pt modelId="{27D32D08-CA52-467D-9675-B107DB02DFF1}" type="pres">
      <dgm:prSet presAssocID="{2FA5D912-AD87-48E2-B27B-979A00DA7BB3}" presName="Name0" presStyleCnt="0">
        <dgm:presLayoutVars>
          <dgm:dir/>
          <dgm:animLvl val="lvl"/>
          <dgm:resizeHandles val="exact"/>
        </dgm:presLayoutVars>
      </dgm:prSet>
      <dgm:spPr/>
    </dgm:pt>
    <dgm:pt modelId="{F7D8FA65-AA7F-437D-B985-845DECF2F813}" type="pres">
      <dgm:prSet presAssocID="{2402EEC0-E1CF-4D8F-895A-41C86862EAF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AE2DA45-4144-463E-84FB-AFE1D7616F3E}" type="pres">
      <dgm:prSet presAssocID="{EF1888B8-29A4-4A7F-86A8-4B1FC79776A2}" presName="parTxOnlySpace" presStyleCnt="0"/>
      <dgm:spPr/>
    </dgm:pt>
    <dgm:pt modelId="{1D7B52D6-17BB-412C-B0FA-8A27EFC598C9}" type="pres">
      <dgm:prSet presAssocID="{F92C8B28-3544-4DE5-9A39-E293470BE8F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87E0461-F1D2-40C9-A39C-04877EAF2C23}" type="pres">
      <dgm:prSet presAssocID="{53087553-EA6C-4425-B76A-2379082278CA}" presName="parTxOnlySpace" presStyleCnt="0"/>
      <dgm:spPr/>
    </dgm:pt>
    <dgm:pt modelId="{C5D9227E-BB53-4859-961C-96191295D940}" type="pres">
      <dgm:prSet presAssocID="{AF546D04-EC4D-491E-A5FD-091DA7470FEA}" presName="parTxOnly" presStyleLbl="node1" presStyleIdx="2" presStyleCnt="3" custLinFactNeighborX="-27351" custLinFactNeighborY="328">
        <dgm:presLayoutVars>
          <dgm:chMax val="0"/>
          <dgm:chPref val="0"/>
          <dgm:bulletEnabled val="1"/>
        </dgm:presLayoutVars>
      </dgm:prSet>
      <dgm:spPr/>
    </dgm:pt>
  </dgm:ptLst>
  <dgm:cxnLst>
    <dgm:cxn modelId="{F55E6D2A-B4E5-4DD7-99EB-889F32AFBFC4}" srcId="{2FA5D912-AD87-48E2-B27B-979A00DA7BB3}" destId="{2402EEC0-E1CF-4D8F-895A-41C86862EAFE}" srcOrd="0" destOrd="0" parTransId="{B3C0490D-977D-49BB-88DA-F045CDFA5DE2}" sibTransId="{EF1888B8-29A4-4A7F-86A8-4B1FC79776A2}"/>
    <dgm:cxn modelId="{701BBA4A-0BC5-4BDE-9B36-5D51AEAA522B}" type="presOf" srcId="{2402EEC0-E1CF-4D8F-895A-41C86862EAFE}" destId="{F7D8FA65-AA7F-437D-B985-845DECF2F813}" srcOrd="0" destOrd="0" presId="urn:microsoft.com/office/officeart/2005/8/layout/chevron1"/>
    <dgm:cxn modelId="{8BF55C52-5583-4DD6-9BCE-FC425FE0A2CD}" type="presOf" srcId="{F92C8B28-3544-4DE5-9A39-E293470BE8F2}" destId="{1D7B52D6-17BB-412C-B0FA-8A27EFC598C9}" srcOrd="0" destOrd="0" presId="urn:microsoft.com/office/officeart/2005/8/layout/chevron1"/>
    <dgm:cxn modelId="{65F31565-0523-4F87-94FB-1D88BA3AD46B}" type="presOf" srcId="{2FA5D912-AD87-48E2-B27B-979A00DA7BB3}" destId="{27D32D08-CA52-467D-9675-B107DB02DFF1}" srcOrd="0" destOrd="0" presId="urn:microsoft.com/office/officeart/2005/8/layout/chevron1"/>
    <dgm:cxn modelId="{8596AA82-9905-412C-8A32-0750D9FB2728}" type="presOf" srcId="{AF546D04-EC4D-491E-A5FD-091DA7470FEA}" destId="{C5D9227E-BB53-4859-961C-96191295D940}" srcOrd="0" destOrd="0" presId="urn:microsoft.com/office/officeart/2005/8/layout/chevron1"/>
    <dgm:cxn modelId="{517639C3-9684-4D18-BAD3-2EAC52072342}" srcId="{2FA5D912-AD87-48E2-B27B-979A00DA7BB3}" destId="{F92C8B28-3544-4DE5-9A39-E293470BE8F2}" srcOrd="1" destOrd="0" parTransId="{EE356131-F4EC-410B-B940-FD97CA066717}" sibTransId="{53087553-EA6C-4425-B76A-2379082278CA}"/>
    <dgm:cxn modelId="{4507FEC7-0C8E-4514-8C63-41341FFB358F}" srcId="{2FA5D912-AD87-48E2-B27B-979A00DA7BB3}" destId="{AF546D04-EC4D-491E-A5FD-091DA7470FEA}" srcOrd="2" destOrd="0" parTransId="{2B0316B9-B132-4D77-9806-6694F35D5F29}" sibTransId="{AD250F5B-60A3-4DC1-AEED-0E8873AE44FD}"/>
    <dgm:cxn modelId="{BA5B744C-F87B-4BB8-BCEA-3BE3A9985AC2}" type="presParOf" srcId="{27D32D08-CA52-467D-9675-B107DB02DFF1}" destId="{F7D8FA65-AA7F-437D-B985-845DECF2F813}" srcOrd="0" destOrd="0" presId="urn:microsoft.com/office/officeart/2005/8/layout/chevron1"/>
    <dgm:cxn modelId="{71C291B7-A0BA-490E-A8C6-CFFA5D748D1F}" type="presParOf" srcId="{27D32D08-CA52-467D-9675-B107DB02DFF1}" destId="{7AE2DA45-4144-463E-84FB-AFE1D7616F3E}" srcOrd="1" destOrd="0" presId="urn:microsoft.com/office/officeart/2005/8/layout/chevron1"/>
    <dgm:cxn modelId="{9E5EE587-E27B-4DF9-8506-C5A8F4F77DCA}" type="presParOf" srcId="{27D32D08-CA52-467D-9675-B107DB02DFF1}" destId="{1D7B52D6-17BB-412C-B0FA-8A27EFC598C9}" srcOrd="2" destOrd="0" presId="urn:microsoft.com/office/officeart/2005/8/layout/chevron1"/>
    <dgm:cxn modelId="{4E51B5C9-9E50-44B1-978B-10604C55B082}" type="presParOf" srcId="{27D32D08-CA52-467D-9675-B107DB02DFF1}" destId="{487E0461-F1D2-40C9-A39C-04877EAF2C23}" srcOrd="3" destOrd="0" presId="urn:microsoft.com/office/officeart/2005/8/layout/chevron1"/>
    <dgm:cxn modelId="{4FEC1687-C649-4EF3-A954-3DE1D9426578}" type="presParOf" srcId="{27D32D08-CA52-467D-9675-B107DB02DFF1}" destId="{C5D9227E-BB53-4859-961C-96191295D94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8FA65-AA7F-437D-B985-845DECF2F813}">
      <dsp:nvSpPr>
        <dsp:cNvPr id="0" name=""/>
        <dsp:cNvSpPr/>
      </dsp:nvSpPr>
      <dsp:spPr>
        <a:xfrm>
          <a:off x="2007" y="315871"/>
          <a:ext cx="2445208" cy="9780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Neoadjuvant</a:t>
          </a:r>
          <a:r>
            <a:rPr lang="en-US" sz="1900" kern="1200" dirty="0"/>
            <a:t> Treatment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(5 weeks)</a:t>
          </a:r>
        </a:p>
      </dsp:txBody>
      <dsp:txXfrm>
        <a:off x="491049" y="315871"/>
        <a:ext cx="1467125" cy="978083"/>
      </dsp:txXfrm>
    </dsp:sp>
    <dsp:sp modelId="{1D7B52D6-17BB-412C-B0FA-8A27EFC598C9}">
      <dsp:nvSpPr>
        <dsp:cNvPr id="0" name=""/>
        <dsp:cNvSpPr/>
      </dsp:nvSpPr>
      <dsp:spPr>
        <a:xfrm>
          <a:off x="2202694" y="315871"/>
          <a:ext cx="2445208" cy="9780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8 Week wait for surgery</a:t>
          </a:r>
        </a:p>
      </dsp:txBody>
      <dsp:txXfrm>
        <a:off x="2691736" y="315871"/>
        <a:ext cx="1467125" cy="978083"/>
      </dsp:txXfrm>
    </dsp:sp>
    <dsp:sp modelId="{C5D9227E-BB53-4859-961C-96191295D940}">
      <dsp:nvSpPr>
        <dsp:cNvPr id="0" name=""/>
        <dsp:cNvSpPr/>
      </dsp:nvSpPr>
      <dsp:spPr>
        <a:xfrm>
          <a:off x="4336502" y="319079"/>
          <a:ext cx="2445208" cy="9780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Surgery</a:t>
          </a:r>
        </a:p>
      </dsp:txBody>
      <dsp:txXfrm>
        <a:off x="4825544" y="319079"/>
        <a:ext cx="1467125" cy="978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8FA65-AA7F-437D-B985-845DECF2F813}">
      <dsp:nvSpPr>
        <dsp:cNvPr id="0" name=""/>
        <dsp:cNvSpPr/>
      </dsp:nvSpPr>
      <dsp:spPr>
        <a:xfrm>
          <a:off x="2007" y="216658"/>
          <a:ext cx="2445208" cy="9780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Neoadjuvant</a:t>
          </a:r>
          <a:r>
            <a:rPr lang="en-US" sz="1900" kern="1200" dirty="0"/>
            <a:t> Treatment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(8 weeks)</a:t>
          </a:r>
        </a:p>
      </dsp:txBody>
      <dsp:txXfrm>
        <a:off x="491049" y="216658"/>
        <a:ext cx="1467125" cy="978083"/>
      </dsp:txXfrm>
    </dsp:sp>
    <dsp:sp modelId="{1D7B52D6-17BB-412C-B0FA-8A27EFC598C9}">
      <dsp:nvSpPr>
        <dsp:cNvPr id="0" name=""/>
        <dsp:cNvSpPr/>
      </dsp:nvSpPr>
      <dsp:spPr>
        <a:xfrm>
          <a:off x="2202694" y="216658"/>
          <a:ext cx="2445208" cy="9780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4 Week wait for surgery</a:t>
          </a:r>
        </a:p>
      </dsp:txBody>
      <dsp:txXfrm>
        <a:off x="2691736" y="216658"/>
        <a:ext cx="1467125" cy="978083"/>
      </dsp:txXfrm>
    </dsp:sp>
    <dsp:sp modelId="{C5D9227E-BB53-4859-961C-96191295D940}">
      <dsp:nvSpPr>
        <dsp:cNvPr id="0" name=""/>
        <dsp:cNvSpPr/>
      </dsp:nvSpPr>
      <dsp:spPr>
        <a:xfrm>
          <a:off x="4336502" y="219866"/>
          <a:ext cx="2445208" cy="9780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Surgery</a:t>
          </a:r>
        </a:p>
      </dsp:txBody>
      <dsp:txXfrm>
        <a:off x="4825544" y="219866"/>
        <a:ext cx="1467125" cy="9780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8FA65-AA7F-437D-B985-845DECF2F813}">
      <dsp:nvSpPr>
        <dsp:cNvPr id="0" name=""/>
        <dsp:cNvSpPr/>
      </dsp:nvSpPr>
      <dsp:spPr>
        <a:xfrm>
          <a:off x="2750" y="402943"/>
          <a:ext cx="3351370" cy="13405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Neoadjuvant</a:t>
          </a:r>
          <a:r>
            <a:rPr lang="en-US" sz="2800" kern="1200" dirty="0"/>
            <a:t> Treatment</a:t>
          </a:r>
        </a:p>
      </dsp:txBody>
      <dsp:txXfrm>
        <a:off x="673024" y="402943"/>
        <a:ext cx="2010822" cy="1340548"/>
      </dsp:txXfrm>
    </dsp:sp>
    <dsp:sp modelId="{1D7B52D6-17BB-412C-B0FA-8A27EFC598C9}">
      <dsp:nvSpPr>
        <dsp:cNvPr id="0" name=""/>
        <dsp:cNvSpPr/>
      </dsp:nvSpPr>
      <dsp:spPr>
        <a:xfrm>
          <a:off x="3018984" y="402943"/>
          <a:ext cx="3351370" cy="13405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9 Week wait for surgery</a:t>
          </a:r>
        </a:p>
      </dsp:txBody>
      <dsp:txXfrm>
        <a:off x="3689258" y="402943"/>
        <a:ext cx="2010822" cy="1340548"/>
      </dsp:txXfrm>
    </dsp:sp>
    <dsp:sp modelId="{C5D9227E-BB53-4859-961C-96191295D940}">
      <dsp:nvSpPr>
        <dsp:cNvPr id="0" name=""/>
        <dsp:cNvSpPr/>
      </dsp:nvSpPr>
      <dsp:spPr>
        <a:xfrm>
          <a:off x="5943554" y="407340"/>
          <a:ext cx="3351370" cy="13405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Surgery</a:t>
          </a:r>
        </a:p>
      </dsp:txBody>
      <dsp:txXfrm>
        <a:off x="6613828" y="407340"/>
        <a:ext cx="2010822" cy="1340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3E10-EB89-477B-8828-D8AE00219C60}" type="datetimeFigureOut">
              <a:rPr lang="en-IE" smtClean="0"/>
              <a:t>28/01/2022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730-5C53-4550-9AF0-661B82D245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7057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3E10-EB89-477B-8828-D8AE00219C60}" type="datetimeFigureOut">
              <a:rPr lang="en-IE" smtClean="0"/>
              <a:t>28/01/2022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730-5C53-4550-9AF0-661B82D245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631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3E10-EB89-477B-8828-D8AE00219C60}" type="datetimeFigureOut">
              <a:rPr lang="en-IE" smtClean="0"/>
              <a:t>28/01/2022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730-5C53-4550-9AF0-661B82D245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2032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40"/>
            <a:ext cx="12192000" cy="6464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Frutiger LT Std 55 Roman" panose="020B0602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Frutiger LT Std 45 Light" panose="020B04020202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utiger LT Std 45 Light" panose="020B0402020204020204" pitchFamily="34" charset="0"/>
              </a:defRPr>
            </a:lvl1pPr>
          </a:lstStyle>
          <a:p>
            <a:fld id="{928F8376-7EAD-4C9D-AB97-A9DCEADB46DD}" type="datetimeFigureOut">
              <a:rPr lang="en-IE" smtClean="0"/>
              <a:pPr/>
              <a:t>28/01/2022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utiger LT Std 45 Light" panose="020B040202020402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utiger LT Std 45 Light" panose="020B0402020204020204" pitchFamily="34" charset="0"/>
              </a:defRPr>
            </a:lvl1pPr>
          </a:lstStyle>
          <a:p>
            <a:fld id="{59CB14FC-F9CB-4BD9-8982-2C44CD7BFEB7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16223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8376-7EAD-4C9D-AB97-A9DCEADB46DD}" type="datetimeFigureOut">
              <a:rPr lang="en-IE" smtClean="0"/>
              <a:t>28/01/2022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14FC-F9CB-4BD9-8982-2C44CD7BFEB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6474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8376-7EAD-4C9D-AB97-A9DCEADB46DD}" type="datetimeFigureOut">
              <a:rPr lang="en-IE" smtClean="0"/>
              <a:t>28/01/2022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14FC-F9CB-4BD9-8982-2C44CD7BFEB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3682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8376-7EAD-4C9D-AB97-A9DCEADB46DD}" type="datetimeFigureOut">
              <a:rPr lang="en-IE" smtClean="0"/>
              <a:t>28/01/2022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14FC-F9CB-4BD9-8982-2C44CD7BFEB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219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32DE-9356-4486-8D0F-518BBBDB6D8C}" type="datetimeFigureOut">
              <a:rPr lang="en-IE" smtClean="0"/>
              <a:t>28/01/2022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1812-8F6E-4702-AE4C-7DE820F653D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8904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32DE-9356-4486-8D0F-518BBBDB6D8C}" type="datetimeFigureOut">
              <a:rPr lang="en-IE" smtClean="0"/>
              <a:t>28/01/2022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1812-8F6E-4702-AE4C-7DE820F653D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8662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32DE-9356-4486-8D0F-518BBBDB6D8C}" type="datetimeFigureOut">
              <a:rPr lang="en-IE" smtClean="0"/>
              <a:t>28/01/2022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1812-8F6E-4702-AE4C-7DE820F653D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16560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32DE-9356-4486-8D0F-518BBBDB6D8C}" type="datetimeFigureOut">
              <a:rPr lang="en-IE" smtClean="0"/>
              <a:t>28/01/2022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1812-8F6E-4702-AE4C-7DE820F653D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4600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3E10-EB89-477B-8828-D8AE00219C60}" type="datetimeFigureOut">
              <a:rPr lang="en-IE" smtClean="0"/>
              <a:t>28/01/2022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730-5C53-4550-9AF0-661B82D245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22790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32DE-9356-4486-8D0F-518BBBDB6D8C}" type="datetimeFigureOut">
              <a:rPr lang="en-IE" smtClean="0"/>
              <a:t>28/01/2022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1812-8F6E-4702-AE4C-7DE820F653D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1702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32DE-9356-4486-8D0F-518BBBDB6D8C}" type="datetimeFigureOut">
              <a:rPr lang="en-IE" smtClean="0"/>
              <a:t>28/01/2022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1812-8F6E-4702-AE4C-7DE820F653D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0623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32DE-9356-4486-8D0F-518BBBDB6D8C}" type="datetimeFigureOut">
              <a:rPr lang="en-IE" smtClean="0"/>
              <a:t>28/01/2022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1812-8F6E-4702-AE4C-7DE820F653D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3971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32DE-9356-4486-8D0F-518BBBDB6D8C}" type="datetimeFigureOut">
              <a:rPr lang="en-IE" smtClean="0"/>
              <a:t>28/01/2022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1812-8F6E-4702-AE4C-7DE820F653D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54800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32DE-9356-4486-8D0F-518BBBDB6D8C}" type="datetimeFigureOut">
              <a:rPr lang="en-IE" smtClean="0"/>
              <a:t>28/01/2022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1812-8F6E-4702-AE4C-7DE820F653D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5579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32DE-9356-4486-8D0F-518BBBDB6D8C}" type="datetimeFigureOut">
              <a:rPr lang="en-IE" smtClean="0"/>
              <a:t>28/01/2022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1812-8F6E-4702-AE4C-7DE820F653D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23788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32DE-9356-4486-8D0F-518BBBDB6D8C}" type="datetimeFigureOut">
              <a:rPr lang="en-IE" smtClean="0"/>
              <a:t>28/01/2022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1812-8F6E-4702-AE4C-7DE820F653D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5490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3E10-EB89-477B-8828-D8AE00219C60}" type="datetimeFigureOut">
              <a:rPr lang="en-IE" smtClean="0"/>
              <a:t>28/01/2022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730-5C53-4550-9AF0-661B82D245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386069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3E10-EB89-477B-8828-D8AE00219C60}" type="datetimeFigureOut">
              <a:rPr lang="en-IE" smtClean="0"/>
              <a:t>28/01/2022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730-5C53-4550-9AF0-661B82D245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5721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3E10-EB89-477B-8828-D8AE00219C60}" type="datetimeFigureOut">
              <a:rPr lang="en-IE" smtClean="0"/>
              <a:t>28/01/2022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730-5C53-4550-9AF0-661B82D245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7914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3E10-EB89-477B-8828-D8AE00219C60}" type="datetimeFigureOut">
              <a:rPr lang="en-IE" smtClean="0"/>
              <a:t>28/01/2022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730-5C53-4550-9AF0-661B82D245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94952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3E10-EB89-477B-8828-D8AE00219C60}" type="datetimeFigureOut">
              <a:rPr lang="en-IE" smtClean="0"/>
              <a:t>28/01/2022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730-5C53-4550-9AF0-661B82D245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683283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3E10-EB89-477B-8828-D8AE00219C60}" type="datetimeFigureOut">
              <a:rPr lang="en-IE" smtClean="0"/>
              <a:t>28/01/2022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730-5C53-4550-9AF0-661B82D245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2494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3E10-EB89-477B-8828-D8AE00219C60}" type="datetimeFigureOut">
              <a:rPr lang="en-IE" smtClean="0"/>
              <a:t>28/01/2022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730-5C53-4550-9AF0-661B82D245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03874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3E10-EB89-477B-8828-D8AE00219C60}" type="datetimeFigureOut">
              <a:rPr lang="en-IE" smtClean="0"/>
              <a:t>28/01/2022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730-5C53-4550-9AF0-661B82D245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77239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3E10-EB89-477B-8828-D8AE00219C60}" type="datetimeFigureOut">
              <a:rPr lang="en-IE" smtClean="0"/>
              <a:t>28/01/2022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730-5C53-4550-9AF0-661B82D245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77555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3E10-EB89-477B-8828-D8AE00219C60}" type="datetimeFigureOut">
              <a:rPr lang="en-IE" smtClean="0"/>
              <a:t>28/01/2022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730-5C53-4550-9AF0-661B82D245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9625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3E10-EB89-477B-8828-D8AE00219C60}" type="datetimeFigureOut">
              <a:rPr lang="en-IE" smtClean="0"/>
              <a:t>28/01/2022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730-5C53-4550-9AF0-661B82D245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08409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3E10-EB89-477B-8828-D8AE00219C60}" type="datetimeFigureOut">
              <a:rPr lang="en-IE" smtClean="0"/>
              <a:t>28/01/2022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730-5C53-4550-9AF0-661B82D245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4788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3E10-EB89-477B-8828-D8AE00219C60}" type="datetimeFigureOut">
              <a:rPr lang="en-IE" smtClean="0"/>
              <a:t>28/01/2022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730-5C53-4550-9AF0-661B82D245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626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3E10-EB89-477B-8828-D8AE00219C60}" type="datetimeFigureOut">
              <a:rPr lang="en-IE" smtClean="0"/>
              <a:t>28/01/2022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730-5C53-4550-9AF0-661B82D245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38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3E10-EB89-477B-8828-D8AE00219C60}" type="datetimeFigureOut">
              <a:rPr lang="en-IE" smtClean="0"/>
              <a:t>28/01/2022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730-5C53-4550-9AF0-661B82D245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641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3E10-EB89-477B-8828-D8AE00219C60}" type="datetimeFigureOut">
              <a:rPr lang="en-IE" smtClean="0"/>
              <a:t>28/01/2022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730-5C53-4550-9AF0-661B82D245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174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3E10-EB89-477B-8828-D8AE00219C60}" type="datetimeFigureOut">
              <a:rPr lang="en-IE" smtClean="0"/>
              <a:t>28/01/2022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730-5C53-4550-9AF0-661B82D245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322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3E10-EB89-477B-8828-D8AE00219C60}" type="datetimeFigureOut">
              <a:rPr lang="en-IE" smtClean="0"/>
              <a:t>28/01/2022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730-5C53-4550-9AF0-661B82D245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626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B3E10-EB89-477B-8828-D8AE00219C60}" type="datetimeFigureOut">
              <a:rPr lang="en-IE" smtClean="0"/>
              <a:t>28/01/2022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BB730-5C53-4550-9AF0-661B82D245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5269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rutiger LT Std 45 Light" panose="020B0402020204020204" pitchFamily="34" charset="0"/>
              </a:defRPr>
            </a:lvl1pPr>
          </a:lstStyle>
          <a:p>
            <a:fld id="{928F8376-7EAD-4C9D-AB97-A9DCEADB46DD}" type="datetimeFigureOut">
              <a:rPr lang="en-IE" smtClean="0"/>
              <a:pPr/>
              <a:t>28/01/2022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IE"/>
              <a:t>www.cancer.ie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utiger LT Std 45 Light" panose="020B0402020204020204" pitchFamily="34" charset="0"/>
              </a:defRPr>
            </a:lvl1pPr>
          </a:lstStyle>
          <a:p>
            <a:fld id="{59CB14FC-F9CB-4BD9-8982-2C44CD7BFEB7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9272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Frutiger LT Std 55 Roman" panose="020B0602020204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Frutiger LT Std 45 Light" panose="020B0402020204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Frutiger LT Std 45 Light" panose="020B0402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Frutiger LT Std 45 Light" panose="020B0402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Frutiger LT Std 45 Light" panose="020B0402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Frutiger LT Std 45 Light" panose="020B0402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732DE-9356-4486-8D0F-518BBBDB6D8C}" type="datetimeFigureOut">
              <a:rPr lang="en-IE" smtClean="0"/>
              <a:t>28/01/2022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51812-8F6E-4702-AE4C-7DE820F653DE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352" y="5532042"/>
            <a:ext cx="2208245" cy="132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7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Frutiger LT Std 55 Roman" panose="020B0602020204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Frutiger LT Std 45 Light" panose="020B0402020204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Frutiger LT Std 45 Light" panose="020B0402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Frutiger LT Std 45 Light" panose="020B0402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Frutiger LT Std 45 Light" panose="020B0402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Frutiger LT Std 45 Light" panose="020B0402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B3E10-EB89-477B-8828-D8AE00219C60}" type="datetimeFigureOut">
              <a:rPr lang="en-IE" smtClean="0"/>
              <a:t>28/01/2022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BB730-5C53-4550-9AF0-661B82D245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464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15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lloughney@irishcancer.ie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656930"/>
            <a:ext cx="7772400" cy="1470025"/>
          </a:xfrm>
        </p:spPr>
        <p:txBody>
          <a:bodyPr>
            <a:normAutofit/>
          </a:bodyPr>
          <a:lstStyle/>
          <a:p>
            <a:br>
              <a:rPr lang="en-IE" b="1" dirty="0"/>
            </a:br>
            <a:endParaRPr lang="en-IE" dirty="0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3552" y="2656930"/>
            <a:ext cx="8064896" cy="35083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IE" sz="1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IE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2780928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prstClr val="black"/>
                </a:solidFill>
                <a:latin typeface="Calibri"/>
              </a:rPr>
              <a:t>Advising and supporting people with cancer with physical activity and exercise</a:t>
            </a:r>
          </a:p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sz="3000" b="1" dirty="0">
                <a:solidFill>
                  <a:prstClr val="black"/>
                </a:solidFill>
                <a:latin typeface="Calibri"/>
              </a:rPr>
              <a:t>Case Studies</a:t>
            </a:r>
          </a:p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dirty="0" err="1">
                <a:solidFill>
                  <a:prstClr val="black"/>
                </a:solidFill>
                <a:latin typeface="Calibri"/>
              </a:rPr>
              <a:t>Dr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Lisa Loughney (PhD), Clinical Exercise Physiologist</a:t>
            </a:r>
          </a:p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Cancer Survivorship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Programme</a:t>
            </a:r>
            <a:r>
              <a:rPr lang="en-US">
                <a:solidFill>
                  <a:prstClr val="black"/>
                </a:solidFill>
                <a:latin typeface="Calibri"/>
              </a:rPr>
              <a:t> &amp;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Evaluation Specialist, Irish Cancer Society</a:t>
            </a:r>
            <a:endParaRPr lang="en-I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907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048774" y="3174232"/>
          <a:ext cx="10305026" cy="126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own Arrow 4"/>
          <p:cNvSpPr/>
          <p:nvPr/>
        </p:nvSpPr>
        <p:spPr>
          <a:xfrm>
            <a:off x="3642925" y="4522308"/>
            <a:ext cx="304800" cy="137882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6269" y="5968098"/>
            <a:ext cx="2723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 OF EXERCISE PROGRAMME</a:t>
            </a:r>
            <a:endParaRPr kumimoji="0" lang="en-I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4013200" y="4602543"/>
            <a:ext cx="2739249" cy="287324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13200" y="4891105"/>
            <a:ext cx="273925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 Week Training Plan</a:t>
            </a:r>
            <a:endParaRPr kumimoji="0" lang="en-I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822450" y="4522308"/>
            <a:ext cx="304800" cy="137882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6500" y="5901128"/>
            <a:ext cx="2723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 OF EXERCISE PROGRAMME</a:t>
            </a:r>
            <a:endParaRPr kumimoji="0" lang="en-I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1036942" y="2735195"/>
          <a:ext cx="9389339" cy="2146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11683" y="257707"/>
            <a:ext cx="3834509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EXERCISE PRESCRIPTION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requency: 3 sessions/week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9 weeks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ntensity: Moderate/severe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ime: 40 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ype: Aerobic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332" y="137138"/>
            <a:ext cx="2574110" cy="259805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467" y="88718"/>
            <a:ext cx="4436734" cy="2925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63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Results</a:t>
            </a:r>
            <a:endParaRPr lang="en-IE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6880" y="1690687"/>
            <a:ext cx="5250906" cy="4188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777" y="1690686"/>
            <a:ext cx="676275" cy="37729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5710" y="2599076"/>
            <a:ext cx="1885044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↑+3.3 (2.8) ml/kg/min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65593" y="913064"/>
            <a:ext cx="4471182" cy="562602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“Exercise training strengthened my body for what's coming next - some man using a sharp implement on me... I would probably be more nervous about tomorrow than I am now.  I think doing exercise training, I'm more confident going into tomorrow than I would have been if I hadn't done it. The exercise and preparation that I've been put through has got me all ready for it.”</a:t>
            </a:r>
          </a:p>
        </p:txBody>
      </p:sp>
      <p:sp>
        <p:nvSpPr>
          <p:cNvPr id="12" name="Oval 11"/>
          <p:cNvSpPr/>
          <p:nvPr/>
        </p:nvSpPr>
        <p:spPr>
          <a:xfrm>
            <a:off x="3235164" y="3577180"/>
            <a:ext cx="313507" cy="3371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75710" y="3594269"/>
            <a:ext cx="313507" cy="3371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77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656930"/>
            <a:ext cx="7772400" cy="1470025"/>
          </a:xfrm>
        </p:spPr>
        <p:txBody>
          <a:bodyPr>
            <a:normAutofit/>
          </a:bodyPr>
          <a:lstStyle/>
          <a:p>
            <a:br>
              <a:rPr lang="en-IE" b="1" dirty="0"/>
            </a:br>
            <a:endParaRPr lang="en-IE" dirty="0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3552" y="2656930"/>
            <a:ext cx="8064896" cy="35083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IE" sz="1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IE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2780928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prstClr val="black"/>
                </a:solidFill>
                <a:latin typeface="Calibri"/>
              </a:rPr>
              <a:t>Contact Lisa</a:t>
            </a:r>
          </a:p>
          <a:p>
            <a:pPr algn="ctr"/>
            <a:r>
              <a:rPr lang="en-US" sz="3000" dirty="0">
                <a:solidFill>
                  <a:prstClr val="black"/>
                </a:solidFill>
                <a:latin typeface="Calibri"/>
              </a:rPr>
              <a:t>Email: </a:t>
            </a:r>
            <a:r>
              <a:rPr lang="en-US" sz="3000" dirty="0">
                <a:solidFill>
                  <a:prstClr val="black"/>
                </a:solidFill>
                <a:latin typeface="Calibri"/>
                <a:hlinkClick r:id="rId2"/>
              </a:rPr>
              <a:t>lloughney@irishcancer.ie</a:t>
            </a:r>
            <a:endParaRPr lang="en-US" sz="3000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30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sz="3000" dirty="0">
                <a:solidFill>
                  <a:prstClr val="black"/>
                </a:solidFill>
                <a:latin typeface="Calibri"/>
              </a:rPr>
              <a:t>Telephone: +353 86 1373 315</a:t>
            </a:r>
          </a:p>
          <a:p>
            <a:pPr algn="ctr"/>
            <a:endParaRPr lang="en-US" sz="3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741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7" name="Picture 19" descr="Image result for macmillan preh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242" y="0"/>
            <a:ext cx="2504758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1"/>
          <p:cNvSpPr txBox="1"/>
          <p:nvPr/>
        </p:nvSpPr>
        <p:spPr>
          <a:xfrm>
            <a:off x="1771650" y="1038225"/>
            <a:ext cx="2164286" cy="1689383"/>
          </a:xfrm>
          <a:prstGeom prst="rect">
            <a:avLst/>
          </a:prstGeom>
          <a:solidFill>
            <a:schemeClr val="bg2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Ability to walk 150 min/week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undertake resistance/strength exercise 2/week</a:t>
            </a:r>
            <a:endParaRPr lang="en-IE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2"/>
          <p:cNvSpPr txBox="1"/>
          <p:nvPr/>
        </p:nvSpPr>
        <p:spPr>
          <a:xfrm>
            <a:off x="4686300" y="1038225"/>
            <a:ext cx="2133600" cy="1653379"/>
          </a:xfrm>
          <a:prstGeom prst="rect">
            <a:avLst/>
          </a:prstGeom>
          <a:solidFill>
            <a:schemeClr val="bg2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i="1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 support</a:t>
            </a:r>
            <a:r>
              <a:rPr lang="en-US" sz="16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based on disease/TX/side effects/co-morbidities</a:t>
            </a:r>
            <a:endParaRPr lang="en-IE" sz="1600" kern="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13"/>
          <p:cNvSpPr txBox="1"/>
          <p:nvPr/>
        </p:nvSpPr>
        <p:spPr>
          <a:xfrm>
            <a:off x="7554416" y="1038225"/>
            <a:ext cx="2123728" cy="1653379"/>
          </a:xfrm>
          <a:prstGeom prst="rect">
            <a:avLst/>
          </a:prstGeom>
          <a:solidFill>
            <a:schemeClr val="bg2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i="1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Inactive/sedentary/co-morbidities/ contemplative/low self-efficacy</a:t>
            </a:r>
            <a:r>
              <a:rPr lang="en-US" sz="16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TX related indication (i.e. Major surgery) </a:t>
            </a:r>
            <a:endParaRPr lang="en-IE" sz="1600" kern="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18123" y="2727608"/>
            <a:ext cx="0" cy="571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53982" y="2691604"/>
            <a:ext cx="0" cy="571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616280" y="2727608"/>
            <a:ext cx="0" cy="571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704749" y="3299108"/>
            <a:ext cx="2322514" cy="3440398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b="1" kern="0" dirty="0">
              <a:solidFill>
                <a:srgbClr val="000000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kern="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Universal</a:t>
            </a:r>
            <a:endParaRPr lang="en-IE" sz="14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2286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Exercise booklets </a:t>
            </a:r>
            <a:endParaRPr lang="en-IE" sz="14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2286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Exercise webinars</a:t>
            </a:r>
            <a:endParaRPr lang="en-IE" sz="14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2286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Healthy lifestyle   websites</a:t>
            </a:r>
            <a:endParaRPr lang="en-IE" sz="14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2286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Self-management webinars</a:t>
            </a:r>
            <a:endParaRPr lang="en-IE" sz="14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07000"/>
              </a:lnSpc>
              <a:spcAft>
                <a:spcPts val="800"/>
              </a:spcAft>
            </a:pPr>
            <a:r>
              <a:rPr lang="en-US" sz="1400" kern="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180340">
              <a:lnSpc>
                <a:spcPct val="107000"/>
              </a:lnSpc>
              <a:spcAft>
                <a:spcPts val="800"/>
              </a:spcAft>
            </a:pPr>
            <a:endParaRPr lang="en-US" sz="1400" kern="0" dirty="0">
              <a:solidFill>
                <a:srgbClr val="000000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07000"/>
              </a:lnSpc>
              <a:spcAft>
                <a:spcPts val="800"/>
              </a:spcAft>
            </a:pPr>
            <a:endParaRPr lang="en-IE" sz="14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kern="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4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kern="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4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kern="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4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554415" y="3301876"/>
            <a:ext cx="2123728" cy="3437630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Specialised</a:t>
            </a:r>
            <a:endParaRPr lang="en-US" sz="1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Fully supervised exercise intervention delivered by a qualified cancer exercise professional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IE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80815" y="3299108"/>
            <a:ext cx="2295525" cy="3440398"/>
          </a:xfrm>
          <a:prstGeom prst="roundRect">
            <a:avLst/>
          </a:prstGeom>
          <a:solidFill>
            <a:schemeClr val="accent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800"/>
              </a:spcAft>
            </a:pPr>
            <a:endParaRPr lang="en-US" sz="1400" b="1" kern="0" dirty="0">
              <a:solidFill>
                <a:srgbClr val="000000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US" sz="1400" b="1" kern="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Targeted</a:t>
            </a:r>
            <a:endParaRPr lang="en-IE" sz="14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1400" kern="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Group/1-to-1 support in community aiming to increase frequency, intensity and duration to get as near to 150 min/week by surgery/TX.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1400" kern="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Some supervision + structured exercise for those sufficiently active: 30-150 min/</a:t>
            </a:r>
            <a:r>
              <a:rPr lang="en-IE" sz="1400" kern="0" dirty="0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wk</a:t>
            </a:r>
            <a:r>
              <a:rPr lang="en-IE" sz="1400" kern="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or low self-efficacy</a:t>
            </a:r>
            <a:r>
              <a:rPr lang="en-US" sz="1400" kern="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4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US" sz="1400" kern="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4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US" sz="1400" kern="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4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5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fitness tracker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105" y="2628060"/>
            <a:ext cx="16764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/>
              <a:t>UNIVERSAL PROGRAMME: Case study 1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9847" y="1209394"/>
            <a:ext cx="4406153" cy="4351338"/>
          </a:xfrm>
          <a:ln w="190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Gender: </a:t>
            </a:r>
            <a:r>
              <a:rPr lang="en-US" dirty="0"/>
              <a:t>Female</a:t>
            </a:r>
          </a:p>
          <a:p>
            <a:pPr marL="0" indent="0">
              <a:buNone/>
            </a:pPr>
            <a:r>
              <a:rPr lang="en-US" b="1" dirty="0"/>
              <a:t>Age: </a:t>
            </a:r>
            <a:r>
              <a:rPr lang="en-US" dirty="0"/>
              <a:t>63</a:t>
            </a:r>
          </a:p>
          <a:p>
            <a:pPr marL="0" indent="0">
              <a:buNone/>
            </a:pPr>
            <a:r>
              <a:rPr lang="en-US" b="1" dirty="0"/>
              <a:t>Cancer: </a:t>
            </a:r>
            <a:r>
              <a:rPr lang="en-US" dirty="0" err="1"/>
              <a:t>Oesophageal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Treatment: </a:t>
            </a:r>
            <a:r>
              <a:rPr lang="en-US" dirty="0" err="1"/>
              <a:t>Neoadjuvant</a:t>
            </a:r>
            <a:r>
              <a:rPr lang="en-US" dirty="0"/>
              <a:t> </a:t>
            </a:r>
            <a:r>
              <a:rPr lang="en-US" dirty="0" err="1"/>
              <a:t>chemoradiotherapy</a:t>
            </a:r>
            <a:r>
              <a:rPr lang="en-US" dirty="0"/>
              <a:t> and surgery</a:t>
            </a:r>
          </a:p>
          <a:p>
            <a:pPr marL="0" indent="0">
              <a:buNone/>
            </a:pPr>
            <a:r>
              <a:rPr lang="en-US" b="1" dirty="0"/>
              <a:t>Comments: </a:t>
            </a:r>
            <a:r>
              <a:rPr lang="en-US" dirty="0"/>
              <a:t>Clinical nurse specialist who continued to work during treatment.</a:t>
            </a:r>
          </a:p>
          <a:p>
            <a:pPr marL="0" indent="0" algn="ctr">
              <a:buNone/>
            </a:pPr>
            <a:r>
              <a:rPr lang="en-US" i="1" dirty="0"/>
              <a:t>Enjoys running and cycling</a:t>
            </a:r>
          </a:p>
        </p:txBody>
      </p:sp>
      <p:pic>
        <p:nvPicPr>
          <p:cNvPr id="3074" name="Picture 2" descr="Female Profile Icon Ava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1209394"/>
            <a:ext cx="1418665" cy="141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Image">
            <a:extLst>
              <a:ext uri="{FF2B5EF4-FFF2-40B4-BE49-F238E27FC236}">
                <a16:creationId xmlns:a16="http://schemas.microsoft.com/office/drawing/2014/main" id="{94AA8A70-6F88-4267-9484-8CEDBAFA7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6" b="35087"/>
          <a:stretch/>
        </p:blipFill>
        <p:spPr bwMode="auto">
          <a:xfrm>
            <a:off x="9161930" y="2005893"/>
            <a:ext cx="3030070" cy="313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17 Video Marketing &amp; Advertising Campaigns You'll Actually Enjoy Watching">
            <a:extLst>
              <a:ext uri="{FF2B5EF4-FFF2-40B4-BE49-F238E27FC236}">
                <a16:creationId xmlns:a16="http://schemas.microsoft.com/office/drawing/2014/main" id="{6E576B7E-10CA-CC4B-BD55-ACA8CAF43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7" r="-1" b="7314"/>
          <a:stretch/>
        </p:blipFill>
        <p:spPr bwMode="auto">
          <a:xfrm>
            <a:off x="9161929" y="977159"/>
            <a:ext cx="3030071" cy="233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Image result for online exercise class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929" y="4880400"/>
            <a:ext cx="3036457" cy="19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72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/>
          <p:cNvGraphicFramePr/>
          <p:nvPr/>
        </p:nvGraphicFramePr>
        <p:xfrm>
          <a:off x="1674226" y="3934702"/>
          <a:ext cx="6850597" cy="1609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8094564" y="4250574"/>
            <a:ext cx="2445208" cy="978083"/>
            <a:chOff x="5782003" y="425439"/>
            <a:chExt cx="3260277" cy="1304110"/>
          </a:xfrm>
        </p:grpSpPr>
        <p:sp>
          <p:nvSpPr>
            <p:cNvPr id="22" name="Chevron 21"/>
            <p:cNvSpPr/>
            <p:nvPr/>
          </p:nvSpPr>
          <p:spPr>
            <a:xfrm>
              <a:off x="5782003" y="425439"/>
              <a:ext cx="3260277" cy="130411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Chevron 4"/>
            <p:cNvSpPr txBox="1"/>
            <p:nvPr/>
          </p:nvSpPr>
          <p:spPr>
            <a:xfrm>
              <a:off x="6434058" y="425439"/>
              <a:ext cx="1956167" cy="1304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010" tIns="26003" rIns="26003" bIns="26003" numCol="1" spcCol="1270" anchor="ctr" anchorCtr="0">
              <a:noAutofit/>
            </a:bodyPr>
            <a:lstStyle/>
            <a:p>
              <a:pPr algn="ctr" defTabSz="8667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950" dirty="0">
                  <a:solidFill>
                    <a:prstClr val="white"/>
                  </a:solidFill>
                  <a:latin typeface="Calibri" panose="020F0502020204030204"/>
                </a:rPr>
                <a:t>Post-Operative Recovery</a:t>
              </a:r>
            </a:p>
          </p:txBody>
        </p:sp>
      </p:grpSp>
      <p:graphicFrame>
        <p:nvGraphicFramePr>
          <p:cNvPr id="1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374208"/>
              </p:ext>
            </p:extLst>
          </p:nvPr>
        </p:nvGraphicFramePr>
        <p:xfrm>
          <a:off x="514350" y="781437"/>
          <a:ext cx="11258550" cy="331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660">
                  <a:extLst>
                    <a:ext uri="{9D8B030D-6E8A-4147-A177-3AD203B41FA5}">
                      <a16:colId xmlns:a16="http://schemas.microsoft.com/office/drawing/2014/main" val="3174207772"/>
                    </a:ext>
                  </a:extLst>
                </a:gridCol>
                <a:gridCol w="3028521">
                  <a:extLst>
                    <a:ext uri="{9D8B030D-6E8A-4147-A177-3AD203B41FA5}">
                      <a16:colId xmlns:a16="http://schemas.microsoft.com/office/drawing/2014/main" val="4262156707"/>
                    </a:ext>
                  </a:extLst>
                </a:gridCol>
                <a:gridCol w="3181587">
                  <a:extLst>
                    <a:ext uri="{9D8B030D-6E8A-4147-A177-3AD203B41FA5}">
                      <a16:colId xmlns:a16="http://schemas.microsoft.com/office/drawing/2014/main" val="3210128372"/>
                    </a:ext>
                  </a:extLst>
                </a:gridCol>
                <a:gridCol w="3640782">
                  <a:extLst>
                    <a:ext uri="{9D8B030D-6E8A-4147-A177-3AD203B41FA5}">
                      <a16:colId xmlns:a16="http://schemas.microsoft.com/office/drawing/2014/main" val="3152960151"/>
                    </a:ext>
                  </a:extLst>
                </a:gridCol>
              </a:tblGrid>
              <a:tr h="574493">
                <a:tc>
                  <a:txBody>
                    <a:bodyPr/>
                    <a:lstStyle/>
                    <a:p>
                      <a:r>
                        <a:rPr lang="en-US" sz="1800" dirty="0"/>
                        <a:t>FITT</a:t>
                      </a:r>
                      <a:endParaRPr lang="en-IE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During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Neoadjuvant</a:t>
                      </a:r>
                      <a:r>
                        <a:rPr lang="en-US" sz="1800" b="1" baseline="0" dirty="0"/>
                        <a:t> Treatment</a:t>
                      </a:r>
                      <a:endParaRPr lang="en-IE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Time Window between</a:t>
                      </a:r>
                      <a:r>
                        <a:rPr lang="en-US" sz="1800" b="1" baseline="0" dirty="0"/>
                        <a:t> treatment and surgery</a:t>
                      </a:r>
                      <a:endParaRPr lang="en-IE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Post-Surgery</a:t>
                      </a:r>
                      <a:endParaRPr lang="en-IE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8977056"/>
                  </a:ext>
                </a:extLst>
              </a:tr>
              <a:tr h="329078">
                <a:tc>
                  <a:txBody>
                    <a:bodyPr/>
                    <a:lstStyle/>
                    <a:p>
                      <a:r>
                        <a:rPr lang="en-US" sz="1800" b="1" dirty="0"/>
                        <a:t>Frequency</a:t>
                      </a:r>
                      <a:endParaRPr lang="en-IE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2/week</a:t>
                      </a:r>
                      <a:endParaRPr lang="en-IE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3/week</a:t>
                      </a:r>
                      <a:endParaRPr lang="en-IE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2-3/week</a:t>
                      </a:r>
                      <a:endParaRPr lang="en-IE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7222372"/>
                  </a:ext>
                </a:extLst>
              </a:tr>
              <a:tr h="574493">
                <a:tc>
                  <a:txBody>
                    <a:bodyPr/>
                    <a:lstStyle/>
                    <a:p>
                      <a:r>
                        <a:rPr lang="en-US" sz="1800" b="1" dirty="0"/>
                        <a:t>Intensity</a:t>
                      </a:r>
                      <a:endParaRPr lang="en-IE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Moderate-High</a:t>
                      </a:r>
                      <a:endParaRPr lang="en-IE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Moderate-High</a:t>
                      </a:r>
                      <a:endParaRPr lang="en-IE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Moderate</a:t>
                      </a:r>
                      <a:r>
                        <a:rPr lang="en-US" sz="1800" baseline="0" dirty="0"/>
                        <a:t> (as far as week 8 post-surgery)</a:t>
                      </a:r>
                      <a:endParaRPr lang="en-IE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1770979"/>
                  </a:ext>
                </a:extLst>
              </a:tr>
              <a:tr h="1085154">
                <a:tc>
                  <a:txBody>
                    <a:bodyPr/>
                    <a:lstStyle/>
                    <a:p>
                      <a:r>
                        <a:rPr lang="en-US" sz="1800" b="1" dirty="0"/>
                        <a:t>Time </a:t>
                      </a:r>
                      <a:endParaRPr lang="en-IE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Aerobic: 40 min</a:t>
                      </a:r>
                    </a:p>
                    <a:p>
                      <a:r>
                        <a:rPr lang="en-US" sz="1800" dirty="0"/>
                        <a:t>Resistance: 20 min</a:t>
                      </a:r>
                      <a:endParaRPr lang="en-IE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Aerobic: 40 min</a:t>
                      </a:r>
                    </a:p>
                    <a:p>
                      <a:r>
                        <a:rPr lang="en-US" sz="1800" dirty="0"/>
                        <a:t>Resistance: 20 min</a:t>
                      </a:r>
                      <a:endParaRPr lang="en-IE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Aerobic:</a:t>
                      </a:r>
                      <a:r>
                        <a:rPr lang="en-US" sz="1800" baseline="0" dirty="0"/>
                        <a:t> start at 20 min and increase each week by 5 min (if possible) aiming to achieve same as pre-operatively</a:t>
                      </a:r>
                      <a:endParaRPr lang="en-IE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44785148"/>
                  </a:ext>
                </a:extLst>
              </a:tr>
              <a:tr h="568000">
                <a:tc>
                  <a:txBody>
                    <a:bodyPr/>
                    <a:lstStyle/>
                    <a:p>
                      <a:r>
                        <a:rPr lang="en-US" sz="1800" b="1" dirty="0"/>
                        <a:t>Type</a:t>
                      </a:r>
                      <a:endParaRPr lang="en-IE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Home based</a:t>
                      </a:r>
                      <a:endParaRPr lang="en-IE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Home based</a:t>
                      </a:r>
                      <a:endParaRPr kumimoji="0" lang="en-I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Home based</a:t>
                      </a:r>
                      <a:endParaRPr kumimoji="0" lang="en-I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4608016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6689" y="350550"/>
            <a:ext cx="4248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Exercise plan to follow at home</a:t>
            </a:r>
            <a:endParaRPr lang="en-IE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647989" y="5253638"/>
            <a:ext cx="144016" cy="64807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3631917" y="5253638"/>
            <a:ext cx="144016" cy="64807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5828161" y="5253638"/>
            <a:ext cx="144016" cy="64807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7950548" y="5253638"/>
            <a:ext cx="144016" cy="64807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10000927" y="5253638"/>
            <a:ext cx="144016" cy="64807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4225" y="6093296"/>
            <a:ext cx="839871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SELF-ASSESSMENTS</a:t>
            </a:r>
            <a:endParaRPr lang="en-IE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89168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1844"/>
            <a:ext cx="10515600" cy="1325563"/>
          </a:xfrm>
        </p:spPr>
        <p:txBody>
          <a:bodyPr/>
          <a:lstStyle/>
          <a:p>
            <a:r>
              <a:rPr lang="en-US" b="1" dirty="0"/>
              <a:t>Results</a:t>
            </a:r>
            <a:endParaRPr lang="en-IE" b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598094"/>
              </p:ext>
            </p:extLst>
          </p:nvPr>
        </p:nvGraphicFramePr>
        <p:xfrm>
          <a:off x="158930" y="634774"/>
          <a:ext cx="7643950" cy="3066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4336869" y="3796936"/>
          <a:ext cx="7781110" cy="2929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944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/>
              <a:t>TARGETED PROGRAMME: Case study 2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2287" y="1101017"/>
            <a:ext cx="4406153" cy="4351338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Gender: </a:t>
            </a:r>
            <a:r>
              <a:rPr lang="en-US" dirty="0"/>
              <a:t>Male</a:t>
            </a:r>
          </a:p>
          <a:p>
            <a:pPr marL="0" indent="0">
              <a:buNone/>
            </a:pPr>
            <a:r>
              <a:rPr lang="en-US" b="1" dirty="0"/>
              <a:t>Age: </a:t>
            </a:r>
            <a:r>
              <a:rPr lang="en-US" dirty="0"/>
              <a:t>52</a:t>
            </a:r>
          </a:p>
          <a:p>
            <a:pPr marL="0" indent="0">
              <a:buNone/>
            </a:pPr>
            <a:r>
              <a:rPr lang="en-US" b="1" dirty="0"/>
              <a:t>Cancer: </a:t>
            </a:r>
            <a:r>
              <a:rPr lang="en-US" dirty="0"/>
              <a:t>Gastric</a:t>
            </a:r>
          </a:p>
          <a:p>
            <a:pPr marL="0" indent="0">
              <a:buNone/>
            </a:pPr>
            <a:r>
              <a:rPr lang="en-US" b="1" dirty="0"/>
              <a:t>Treatment: </a:t>
            </a:r>
            <a:r>
              <a:rPr lang="en-US" dirty="0" err="1"/>
              <a:t>Neoadjuvant</a:t>
            </a:r>
            <a:r>
              <a:rPr lang="en-US" dirty="0"/>
              <a:t> chemotherapy and surgery</a:t>
            </a:r>
          </a:p>
          <a:p>
            <a:pPr marL="0" indent="0">
              <a:buNone/>
            </a:pPr>
            <a:r>
              <a:rPr lang="en-US" b="1" dirty="0"/>
              <a:t>Comments: </a:t>
            </a:r>
            <a:r>
              <a:rPr lang="en-US" dirty="0"/>
              <a:t>Hypertension, sedentary lifestyle, current smoker</a:t>
            </a:r>
          </a:p>
        </p:txBody>
      </p:sp>
      <p:pic>
        <p:nvPicPr>
          <p:cNvPr id="5124" name="Picture 4" descr="Image result for Male Icon Crea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1017"/>
            <a:ext cx="17907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934" y="4122225"/>
            <a:ext cx="2447925" cy="18369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1934" y="1701242"/>
            <a:ext cx="2447925" cy="181927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444343" y="1602377"/>
            <a:ext cx="8708" cy="285641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Pentagon 5"/>
          <p:cNvSpPr/>
          <p:nvPr/>
        </p:nvSpPr>
        <p:spPr>
          <a:xfrm>
            <a:off x="6444343" y="1628503"/>
            <a:ext cx="2508068" cy="444137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Referral</a:t>
            </a:r>
            <a:endParaRPr kumimoji="0" lang="en-I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13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676269" y="3777618"/>
          <a:ext cx="6850597" cy="141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99457" y="6334446"/>
            <a:ext cx="20426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START OF EXERCISE PROGRAMME</a:t>
            </a:r>
            <a:endParaRPr lang="en-I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9530" y="5257984"/>
            <a:ext cx="2315497" cy="3000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12 Week Training Plan</a:t>
            </a:r>
            <a:endParaRPr lang="en-I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5584" y="5536127"/>
            <a:ext cx="24334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350" b="1" dirty="0">
                <a:solidFill>
                  <a:srgbClr val="ED7D31"/>
                </a:solidFill>
                <a:latin typeface="Calibri" panose="020F0502020204030204"/>
              </a:rPr>
              <a:t>EXERCISE PROGRAMME </a:t>
            </a:r>
          </a:p>
          <a:p>
            <a:pPr algn="ctr" defTabSz="685800">
              <a:defRPr/>
            </a:pPr>
            <a:r>
              <a:rPr lang="en-US" sz="1350" b="1" dirty="0">
                <a:solidFill>
                  <a:srgbClr val="ED7D31"/>
                </a:solidFill>
                <a:latin typeface="Calibri" panose="020F0502020204030204"/>
              </a:rPr>
              <a:t>PAUSES</a:t>
            </a:r>
            <a:endParaRPr lang="en-IE" sz="1350" b="1" dirty="0">
              <a:solidFill>
                <a:srgbClr val="ED7D31"/>
              </a:solidFill>
              <a:latin typeface="Calibri" panose="020F0502020204030204"/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1672817" y="5055196"/>
            <a:ext cx="6268925" cy="160450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I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0522" y="5247931"/>
            <a:ext cx="1717323" cy="3000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8 Week Training Plan</a:t>
            </a:r>
            <a:endParaRPr lang="en-I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76116" y="6333332"/>
            <a:ext cx="20426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END OF EXERCISE PROGRAMME</a:t>
            </a:r>
            <a:endParaRPr lang="en-I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117451" y="4004734"/>
            <a:ext cx="2445208" cy="988079"/>
            <a:chOff x="10201160" y="940055"/>
            <a:chExt cx="3260277" cy="1314611"/>
          </a:xfrm>
        </p:grpSpPr>
        <p:sp>
          <p:nvSpPr>
            <p:cNvPr id="19" name="Chevron 18"/>
            <p:cNvSpPr/>
            <p:nvPr/>
          </p:nvSpPr>
          <p:spPr>
            <a:xfrm>
              <a:off x="10201160" y="950556"/>
              <a:ext cx="3260277" cy="130411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hevron 4"/>
            <p:cNvSpPr txBox="1"/>
            <p:nvPr/>
          </p:nvSpPr>
          <p:spPr>
            <a:xfrm>
              <a:off x="10751646" y="940055"/>
              <a:ext cx="1956167" cy="1304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011" tIns="27004" rIns="27004" bIns="27004" numCol="1" spcCol="1270" anchor="ctr" anchorCtr="0">
              <a:noAutofit/>
            </a:bodyPr>
            <a:lstStyle/>
            <a:p>
              <a:pPr algn="ctr" defTabSz="9001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025" dirty="0">
                  <a:solidFill>
                    <a:prstClr val="white"/>
                  </a:solidFill>
                  <a:latin typeface="Calibri" panose="020F0502020204030204"/>
                </a:rPr>
                <a:t>Adjuvant Treatment </a:t>
              </a:r>
            </a:p>
            <a:p>
              <a:pPr algn="ctr" defTabSz="9001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025" dirty="0">
                  <a:solidFill>
                    <a:prstClr val="white"/>
                  </a:solidFill>
                  <a:latin typeface="Calibri" panose="020F0502020204030204"/>
                </a:rPr>
                <a:t>(8 weeks)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920416" y="5684985"/>
            <a:ext cx="20426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EXERCISE PROGRAMME RESUMES</a:t>
            </a:r>
            <a:endParaRPr lang="en-I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2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560345"/>
              </p:ext>
            </p:extLst>
          </p:nvPr>
        </p:nvGraphicFramePr>
        <p:xfrm>
          <a:off x="352425" y="677869"/>
          <a:ext cx="11487149" cy="3006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241">
                  <a:extLst>
                    <a:ext uri="{9D8B030D-6E8A-4147-A177-3AD203B41FA5}">
                      <a16:colId xmlns:a16="http://schemas.microsoft.com/office/drawing/2014/main" val="3174207772"/>
                    </a:ext>
                  </a:extLst>
                </a:gridCol>
                <a:gridCol w="2795392">
                  <a:extLst>
                    <a:ext uri="{9D8B030D-6E8A-4147-A177-3AD203B41FA5}">
                      <a16:colId xmlns:a16="http://schemas.microsoft.com/office/drawing/2014/main" val="4262156707"/>
                    </a:ext>
                  </a:extLst>
                </a:gridCol>
                <a:gridCol w="3151845">
                  <a:extLst>
                    <a:ext uri="{9D8B030D-6E8A-4147-A177-3AD203B41FA5}">
                      <a16:colId xmlns:a16="http://schemas.microsoft.com/office/drawing/2014/main" val="3210128372"/>
                    </a:ext>
                  </a:extLst>
                </a:gridCol>
                <a:gridCol w="4103671">
                  <a:extLst>
                    <a:ext uri="{9D8B030D-6E8A-4147-A177-3AD203B41FA5}">
                      <a16:colId xmlns:a16="http://schemas.microsoft.com/office/drawing/2014/main" val="3152960151"/>
                    </a:ext>
                  </a:extLst>
                </a:gridCol>
              </a:tblGrid>
              <a:tr h="659938">
                <a:tc>
                  <a:txBody>
                    <a:bodyPr/>
                    <a:lstStyle/>
                    <a:p>
                      <a:r>
                        <a:rPr lang="en-US" sz="1800" dirty="0"/>
                        <a:t>FITT</a:t>
                      </a:r>
                      <a:endParaRPr lang="en-IE" sz="18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During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Neoadjuvant</a:t>
                      </a:r>
                      <a:r>
                        <a:rPr lang="en-US" sz="1800" b="1" baseline="0" dirty="0"/>
                        <a:t> Treatment</a:t>
                      </a:r>
                      <a:endParaRPr lang="en-IE" sz="1800" b="1" dirty="0"/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Time Window between</a:t>
                      </a:r>
                      <a:r>
                        <a:rPr lang="en-US" sz="1800" b="1" baseline="0" dirty="0"/>
                        <a:t> treatment and surgery</a:t>
                      </a:r>
                      <a:endParaRPr lang="en-IE" sz="1800" b="1" dirty="0"/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Post-Surgery</a:t>
                      </a:r>
                      <a:endParaRPr lang="en-IE" sz="1800" b="1" dirty="0"/>
                    </a:p>
                  </a:txBody>
                  <a:tcPr marL="68580" marR="6858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98977056"/>
                  </a:ext>
                </a:extLst>
              </a:tr>
              <a:tr h="36663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Frequency</a:t>
                      </a:r>
                      <a:endParaRPr lang="en-IE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2/week</a:t>
                      </a:r>
                      <a:endParaRPr lang="en-IE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3/week</a:t>
                      </a:r>
                      <a:endParaRPr lang="en-IE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2-3/week</a:t>
                      </a:r>
                      <a:endParaRPr lang="en-IE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67222372"/>
                  </a:ext>
                </a:extLst>
              </a:tr>
              <a:tr h="659938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Intensity</a:t>
                      </a:r>
                      <a:endParaRPr lang="en-IE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Moderate-High</a:t>
                      </a:r>
                      <a:endParaRPr lang="en-IE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Moderate-High</a:t>
                      </a:r>
                      <a:endParaRPr lang="en-IE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Moderate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(until week 8 post-surgery)</a:t>
                      </a:r>
                      <a:endParaRPr lang="en-IE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1770979"/>
                  </a:ext>
                </a:extLst>
              </a:tr>
              <a:tr h="953243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Time </a:t>
                      </a:r>
                      <a:endParaRPr lang="en-IE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Aerobic: 40 min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Resistance: 20 min</a:t>
                      </a:r>
                      <a:endParaRPr lang="en-IE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Aerobic: 40 min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Resistance: 20 min</a:t>
                      </a:r>
                      <a:endParaRPr lang="en-IE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Aerobic:</a:t>
                      </a:r>
                      <a:r>
                        <a:rPr lang="en-US" sz="1800" baseline="0" dirty="0"/>
                        <a:t> start at 20 min and increase each week by 5 min (if possible) aiming to achieve same as pre-operatively</a:t>
                      </a:r>
                      <a:endParaRPr lang="en-IE" sz="1800" dirty="0"/>
                    </a:p>
                  </a:txBody>
                  <a:tcPr marL="68580" marR="6858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44785148"/>
                  </a:ext>
                </a:extLst>
              </a:tr>
              <a:tr h="36663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en-IE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Gym based</a:t>
                      </a:r>
                      <a:endParaRPr lang="en-IE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Gym based</a:t>
                      </a:r>
                      <a:endParaRPr kumimoji="0" lang="en-I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Gym based</a:t>
                      </a:r>
                      <a:endParaRPr kumimoji="0" lang="en-I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080163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17891" y="191977"/>
            <a:ext cx="8100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Supervised exercise plan to follow in the community gym</a:t>
            </a:r>
            <a:endParaRPr lang="en-IE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7945193" y="5012858"/>
            <a:ext cx="144016" cy="64807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E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766" y="4973231"/>
            <a:ext cx="335309" cy="1360101"/>
          </a:xfrm>
          <a:prstGeom prst="rect">
            <a:avLst/>
          </a:prstGeom>
        </p:spPr>
      </p:pic>
      <p:sp>
        <p:nvSpPr>
          <p:cNvPr id="30" name="Left-Right Arrow 29"/>
          <p:cNvSpPr/>
          <p:nvPr/>
        </p:nvSpPr>
        <p:spPr>
          <a:xfrm>
            <a:off x="8161325" y="5031069"/>
            <a:ext cx="1918584" cy="192809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IE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0048" y="5016792"/>
            <a:ext cx="335309" cy="138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84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38231"/>
            <a:ext cx="4522304" cy="1325563"/>
          </a:xfrm>
        </p:spPr>
        <p:txBody>
          <a:bodyPr/>
          <a:lstStyle/>
          <a:p>
            <a:r>
              <a:rPr lang="en-US" b="1" dirty="0"/>
              <a:t>Results:</a:t>
            </a:r>
            <a:endParaRPr lang="en-IE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1" y="941295"/>
          <a:ext cx="7745505" cy="2761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-1" y="4139380"/>
          <a:ext cx="7745505" cy="2566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71927" y="685833"/>
            <a:ext cx="4070621" cy="5509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“Following my diagnosis, I joined a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programme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about 10 weeks starting before my cancer treatment and ran right up to my surgery. The help and support I got was exceptional.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physical and emotional benefits that I got from the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programme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were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immese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It clearly set me up to be in the best condition possible for my op and beyond. Four weeks after my surgery, I have now started the post-op exercise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programme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..I am now fit and don’t smoke.”</a:t>
            </a:r>
            <a:endParaRPr kumimoji="0" lang="en-IE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58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/>
              <a:t>SPECIALISED PROGRAMME: Case study 3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2287" y="1101017"/>
            <a:ext cx="4406153" cy="4351338"/>
          </a:xfrm>
          <a:ln w="1905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Gender: </a:t>
            </a:r>
            <a:r>
              <a:rPr lang="en-US" dirty="0"/>
              <a:t>Male</a:t>
            </a:r>
          </a:p>
          <a:p>
            <a:pPr marL="0" indent="0">
              <a:buNone/>
            </a:pPr>
            <a:r>
              <a:rPr lang="en-US" b="1" dirty="0"/>
              <a:t>Age: </a:t>
            </a:r>
            <a:r>
              <a:rPr lang="en-US" dirty="0"/>
              <a:t>71</a:t>
            </a:r>
          </a:p>
          <a:p>
            <a:pPr marL="0" indent="0">
              <a:buNone/>
            </a:pPr>
            <a:r>
              <a:rPr lang="en-US" b="1" dirty="0"/>
              <a:t>Cancer: </a:t>
            </a:r>
            <a:r>
              <a:rPr lang="en-US" dirty="0"/>
              <a:t>Rectal</a:t>
            </a:r>
          </a:p>
          <a:p>
            <a:pPr marL="0" indent="0">
              <a:buNone/>
            </a:pPr>
            <a:r>
              <a:rPr lang="en-US" b="1" dirty="0"/>
              <a:t>Treatment: </a:t>
            </a:r>
            <a:r>
              <a:rPr lang="en-US" dirty="0"/>
              <a:t>Completed </a:t>
            </a:r>
            <a:r>
              <a:rPr lang="en-US" dirty="0" err="1"/>
              <a:t>neoadjuvant</a:t>
            </a:r>
            <a:r>
              <a:rPr lang="en-US" dirty="0"/>
              <a:t> and awaiting surgery</a:t>
            </a:r>
          </a:p>
          <a:p>
            <a:pPr marL="0" indent="0">
              <a:buNone/>
            </a:pPr>
            <a:r>
              <a:rPr lang="en-US" b="1" dirty="0"/>
              <a:t>Comments: </a:t>
            </a:r>
            <a:r>
              <a:rPr lang="en-US" dirty="0"/>
              <a:t>Experiencing negative side effects from treatment which are impacting day-to-day tasks. </a:t>
            </a:r>
          </a:p>
          <a:p>
            <a:pPr marL="0" indent="0" algn="ctr">
              <a:buNone/>
            </a:pPr>
            <a:r>
              <a:rPr lang="en-US" i="1" dirty="0"/>
              <a:t>T2D, Hypertension, ex-smoker, sedentary lifestyle (spends the waking day watching TV), lacks confidence since diagnosis</a:t>
            </a:r>
          </a:p>
        </p:txBody>
      </p:sp>
      <p:pic>
        <p:nvPicPr>
          <p:cNvPr id="5124" name="Picture 4" descr="Image result for Male Icon Crea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1017"/>
            <a:ext cx="17907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444343" y="1602377"/>
            <a:ext cx="8708" cy="285641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Pentagon 5"/>
          <p:cNvSpPr/>
          <p:nvPr/>
        </p:nvSpPr>
        <p:spPr>
          <a:xfrm>
            <a:off x="6444343" y="1628503"/>
            <a:ext cx="2508068" cy="444137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Hospital Referral</a:t>
            </a:r>
            <a:endParaRPr kumimoji="0" lang="en-I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177" y="2005892"/>
            <a:ext cx="2483417" cy="3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9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herbrand ta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B9A8BE81532047B7D020A94F7A8148" ma:contentTypeVersion="9" ma:contentTypeDescription="Create a new document." ma:contentTypeScope="" ma:versionID="97a9740e85ce37e6d5ebeeede7f8518e">
  <xsd:schema xmlns:xsd="http://www.w3.org/2001/XMLSchema" xmlns:xs="http://www.w3.org/2001/XMLSchema" xmlns:p="http://schemas.microsoft.com/office/2006/metadata/properties" xmlns:ns3="e124a224-97f6-43f2-ad93-a1e7f256e264" targetNamespace="http://schemas.microsoft.com/office/2006/metadata/properties" ma:root="true" ma:fieldsID="54c2d99ea25dc02ac7d1a6260db1f76c" ns3:_="">
    <xsd:import namespace="e124a224-97f6-43f2-ad93-a1e7f256e26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24a224-97f6-43f2-ad93-a1e7f256e2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3D071E-10FD-4A5E-8CD9-99C7C6E56BA4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124a224-97f6-43f2-ad93-a1e7f256e264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06F69A5-2B6B-42E4-B3B6-2F71FE0792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24a224-97f6-43f2-ad93-a1e7f256e2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E5DDBE-50C5-49E1-BD11-D15F98ECBE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768</Words>
  <Application>Microsoft Macintosh PowerPoint</Application>
  <PresentationFormat>Widescreen</PresentationFormat>
  <Paragraphs>152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Frutiger LT Std 45 Light</vt:lpstr>
      <vt:lpstr>Frutiger LT Std 55 Roman</vt:lpstr>
      <vt:lpstr>Trebuchet MS</vt:lpstr>
      <vt:lpstr>Office Theme</vt:lpstr>
      <vt:lpstr>1_Office Theme</vt:lpstr>
      <vt:lpstr>Motherbrand tab</vt:lpstr>
      <vt:lpstr>2_Office Theme</vt:lpstr>
      <vt:lpstr> </vt:lpstr>
      <vt:lpstr>PowerPoint Presentation</vt:lpstr>
      <vt:lpstr>UNIVERSAL PROGRAMME: Case study 1</vt:lpstr>
      <vt:lpstr>PowerPoint Presentation</vt:lpstr>
      <vt:lpstr>Results</vt:lpstr>
      <vt:lpstr>TARGETED PROGRAMME: Case study 2</vt:lpstr>
      <vt:lpstr>PowerPoint Presentation</vt:lpstr>
      <vt:lpstr>Results:</vt:lpstr>
      <vt:lpstr>SPECIALISED PROGRAMME: Case study 3</vt:lpstr>
      <vt:lpstr>PowerPoint Presentation</vt:lpstr>
      <vt:lpstr>Results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Loughney</dc:creator>
  <cp:lastModifiedBy>Lisa</cp:lastModifiedBy>
  <cp:revision>11</cp:revision>
  <dcterms:created xsi:type="dcterms:W3CDTF">2022-01-26T16:49:50Z</dcterms:created>
  <dcterms:modified xsi:type="dcterms:W3CDTF">2022-01-28T15:58:26Z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0x010100DFB9A8BE81532047B7D020A94F7A8148</vt:lpwstr>
  </property>
</Properties>
</file>