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59" d="100"/>
          <a:sy n="159" d="100"/>
        </p:scale>
        <p:origin x="728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2E414-D066-AA4D-BB3F-F136FEA83E6B}" type="datetimeFigureOut">
              <a:rPr lang="en-US" smtClean="0"/>
              <a:t>2/1/22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99C67-08D1-5E4B-905D-67A4B6F8F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37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99C67-08D1-5E4B-905D-67A4B6F8F7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14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Physical activity is movement that is carried out by the skeletal muscles that requires energy. In other words, any movement one does is actually physical activity. </a:t>
            </a:r>
          </a:p>
          <a:p>
            <a:r>
              <a:rPr lang="en-US" dirty="0">
                <a:latin typeface="Calibri" charset="0"/>
              </a:rPr>
              <a:t>Exercise, however, is planned, structured, repetitive and intentional movement intended to improve or maintain physical fitness. Exercise is a subcategory of physical activity. </a:t>
            </a:r>
          </a:p>
          <a:p>
            <a:r>
              <a:rPr lang="en-US" dirty="0">
                <a:latin typeface="Calibri" charset="0"/>
              </a:rPr>
              <a:t>Exercise assists improvement of physical fitness, which consists of five specific components: </a:t>
            </a:r>
          </a:p>
          <a:p>
            <a:r>
              <a:rPr lang="en-US" dirty="0">
                <a:latin typeface="Calibri" charset="0"/>
              </a:rPr>
              <a:t>-Cardiorespiratory fitness</a:t>
            </a:r>
          </a:p>
          <a:p>
            <a:r>
              <a:rPr lang="en-US" dirty="0">
                <a:latin typeface="Calibri" charset="0"/>
              </a:rPr>
              <a:t>-Muscular strength fitness</a:t>
            </a:r>
          </a:p>
          <a:p>
            <a:r>
              <a:rPr lang="en-US" dirty="0">
                <a:latin typeface="Calibri" charset="0"/>
              </a:rPr>
              <a:t>-Muscular endurance fitness</a:t>
            </a:r>
          </a:p>
          <a:p>
            <a:r>
              <a:rPr lang="en-US" dirty="0">
                <a:latin typeface="Calibri" charset="0"/>
              </a:rPr>
              <a:t>-Flexibility fitness</a:t>
            </a:r>
          </a:p>
          <a:p>
            <a:r>
              <a:rPr lang="en-US" dirty="0">
                <a:latin typeface="Calibri" charset="0"/>
              </a:rPr>
              <a:t>-Body composition 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CE577EE-04CD-C84C-BCB0-8715D4935BA0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83517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Physical activity is movement that is carried out by the skeletal muscles that requires energy. In other words, any movement one does is actually physical activity. </a:t>
            </a:r>
          </a:p>
          <a:p>
            <a:r>
              <a:rPr lang="en-US">
                <a:latin typeface="Calibri" charset="0"/>
              </a:rPr>
              <a:t>Exercise, however, is planned, structured, repetitive and intentional movement intended to improve or maintain physical fitness. Exercise is a subcategory of physical activity. </a:t>
            </a:r>
          </a:p>
          <a:p>
            <a:r>
              <a:rPr lang="en-US">
                <a:latin typeface="Calibri" charset="0"/>
              </a:rPr>
              <a:t>Exercise assists improvement of physical fitness, which consists of five specific components: </a:t>
            </a:r>
          </a:p>
          <a:p>
            <a:r>
              <a:rPr lang="en-US">
                <a:latin typeface="Calibri" charset="0"/>
              </a:rPr>
              <a:t>-Cardiorespiratory fitness</a:t>
            </a:r>
          </a:p>
          <a:p>
            <a:r>
              <a:rPr lang="en-US">
                <a:latin typeface="Calibri" charset="0"/>
              </a:rPr>
              <a:t>-Muscular strength fitness</a:t>
            </a:r>
          </a:p>
          <a:p>
            <a:r>
              <a:rPr lang="en-US">
                <a:latin typeface="Calibri" charset="0"/>
              </a:rPr>
              <a:t>-Muscular endurance fitness</a:t>
            </a:r>
          </a:p>
          <a:p>
            <a:r>
              <a:rPr lang="en-US">
                <a:latin typeface="Calibri" charset="0"/>
              </a:rPr>
              <a:t>-Flexibility fitness</a:t>
            </a:r>
          </a:p>
          <a:p>
            <a:r>
              <a:rPr lang="en-US">
                <a:latin typeface="Calibri" charset="0"/>
              </a:rPr>
              <a:t>-Body composition </a:t>
            </a:r>
          </a:p>
          <a:p>
            <a:endParaRPr lang="en-US">
              <a:latin typeface="Calibri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0C27A525-61FE-7A41-A3CC-143F99786F7C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08439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000000"/>
                </a:solidFill>
                <a:latin typeface="Calibri" charset="0"/>
              </a:rPr>
              <a:t>Frailty = impairment in multiple systems leading to decline in homeostatic reserve and resiliency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BA882EA7-2FC0-9540-828A-195E04A0D59F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08380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latin typeface="Calibri" charset="0"/>
              </a:rPr>
              <a:t>Sarcopenia</a:t>
            </a:r>
            <a:r>
              <a:rPr lang="en-US" dirty="0">
                <a:latin typeface="Calibri" charset="0"/>
              </a:rPr>
              <a:t> is the degenerative loss of skeletal muscle mass (0.5–1% loss per year after the age of 50), quality, and strength associated with aging.</a:t>
            </a:r>
          </a:p>
          <a:p>
            <a:r>
              <a:rPr lang="en-US" dirty="0">
                <a:latin typeface="Calibri" charset="0"/>
              </a:rPr>
              <a:t>Sarcopenia is part of frailty AND cachexia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509C1B8F-ACE5-F24A-97B9-EBACA68137E3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54935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Frailty – lack of functional reserve in all organ systems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D5E456A4-44A5-CE41-A1E8-4A7217FB7EEB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68594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Frailty – lack of functional reserve in all organ systems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DFB0826-FD5B-F54D-A2A7-1D7CDF65FEFC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22023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C64D0-EA2C-AA43-AA02-3A0E8E897C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27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A54B-2017-CA45-8CAB-3EFB7E42B896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4412-9B3F-8B4E-BCB8-2E217A03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9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A54B-2017-CA45-8CAB-3EFB7E42B896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4412-9B3F-8B4E-BCB8-2E217A03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4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A54B-2017-CA45-8CAB-3EFB7E42B896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4412-9B3F-8B4E-BCB8-2E217A03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20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A54B-2017-CA45-8CAB-3EFB7E42B896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4412-9B3F-8B4E-BCB8-2E217A03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39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A54B-2017-CA45-8CAB-3EFB7E42B896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4412-9B3F-8B4E-BCB8-2E217A03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0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A54B-2017-CA45-8CAB-3EFB7E42B896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4412-9B3F-8B4E-BCB8-2E217A03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5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A54B-2017-CA45-8CAB-3EFB7E42B896}" type="datetimeFigureOut">
              <a:rPr lang="en-US" smtClean="0"/>
              <a:t>2/1/22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4412-9B3F-8B4E-BCB8-2E217A03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9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A54B-2017-CA45-8CAB-3EFB7E42B896}" type="datetimeFigureOut">
              <a:rPr lang="en-US" smtClean="0"/>
              <a:t>2/1/22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4412-9B3F-8B4E-BCB8-2E217A03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96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A54B-2017-CA45-8CAB-3EFB7E42B896}" type="datetimeFigureOut">
              <a:rPr lang="en-US" smtClean="0"/>
              <a:t>2/1/22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4412-9B3F-8B4E-BCB8-2E217A03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7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A54B-2017-CA45-8CAB-3EFB7E42B896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4412-9B3F-8B4E-BCB8-2E217A03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8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A54B-2017-CA45-8CAB-3EFB7E42B896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4412-9B3F-8B4E-BCB8-2E217A03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1A54B-2017-CA45-8CAB-3EFB7E42B896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F4412-9B3F-8B4E-BCB8-2E217A03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5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2.jpg@01D60788.E1FA1CE0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46100" y="1602261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What is the difference between exercise and physical activity and what does the evidence tell us?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086653"/>
            <a:ext cx="6400800" cy="131445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Sandy Jack</a:t>
            </a:r>
          </a:p>
          <a:p>
            <a:r>
              <a:rPr lang="en-US" dirty="0">
                <a:solidFill>
                  <a:schemeClr val="tx1"/>
                </a:solidFill>
              </a:rPr>
              <a:t>Professor of Prehabilitation Medicine, Clinical Experimental Sciences, Faculty of Medicine, University of Southampton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185" y="207999"/>
            <a:ext cx="2410429" cy="3959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33C2E1-2E5F-AC49-A46A-05BCFF0B3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5" y="4243137"/>
            <a:ext cx="2577629" cy="882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81C21A-7D59-4783-A6F7-F2FA229516B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287" y="4537775"/>
            <a:ext cx="1789116" cy="579928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071" y="14117"/>
            <a:ext cx="1062936" cy="7847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4164" y="267470"/>
            <a:ext cx="2320416" cy="5313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1658" y="73320"/>
            <a:ext cx="2060406" cy="77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42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" y="40879"/>
            <a:ext cx="9032875" cy="70842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1F497D"/>
                </a:solidFill>
              </a:rPr>
              <a:t>Macmillan/</a:t>
            </a:r>
            <a:r>
              <a:rPr lang="en-US" sz="2800" b="1" dirty="0" err="1">
                <a:solidFill>
                  <a:srgbClr val="1F497D"/>
                </a:solidFill>
              </a:rPr>
              <a:t>RCoA</a:t>
            </a:r>
            <a:r>
              <a:rPr lang="en-US" sz="2800" b="1" dirty="0">
                <a:solidFill>
                  <a:srgbClr val="1F497D"/>
                </a:solidFill>
              </a:rPr>
              <a:t>/NIHR Guidance on Exercise Interventions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543475"/>
            <a:ext cx="9032875" cy="4600025"/>
          </a:xfrm>
        </p:spPr>
        <p:txBody>
          <a:bodyPr>
            <a:normAutofit fontScale="92500" lnSpcReduction="10000"/>
          </a:bodyPr>
          <a:lstStyle/>
          <a:p>
            <a:endParaRPr lang="en-CA" sz="2000" dirty="0"/>
          </a:p>
          <a:p>
            <a:r>
              <a:rPr lang="en-CA" sz="2000" dirty="0"/>
              <a:t>Statement 1: </a:t>
            </a:r>
            <a:r>
              <a:rPr lang="en-CA" sz="2000" i="1" dirty="0"/>
              <a:t>Health and care professionals should understand and communicate the important difference between physical activity and exercise.</a:t>
            </a:r>
          </a:p>
          <a:p>
            <a:pPr marL="0" indent="0">
              <a:buNone/>
            </a:pPr>
            <a:r>
              <a:rPr lang="en-CA" sz="2000" b="1" dirty="0"/>
              <a:t>Strength of Recommendation = Strong, Level of Supporting Evidence = A</a:t>
            </a:r>
            <a:endParaRPr lang="en-GB" sz="2000" dirty="0"/>
          </a:p>
          <a:p>
            <a:r>
              <a:rPr lang="en-CA" sz="2000" dirty="0"/>
              <a:t>Statement 2: </a:t>
            </a:r>
            <a:r>
              <a:rPr lang="en-CA" sz="2000" i="1" dirty="0"/>
              <a:t>Exercise should be integral to care for all people with a cancer diagnosis, starting as early as possible.</a:t>
            </a:r>
            <a:r>
              <a:rPr lang="en-CA" sz="2000" dirty="0"/>
              <a:t> </a:t>
            </a:r>
            <a:endParaRPr lang="en-GB" sz="2000" dirty="0"/>
          </a:p>
          <a:p>
            <a:pPr marL="0" indent="0">
              <a:buNone/>
            </a:pPr>
            <a:r>
              <a:rPr lang="en-CA" sz="2000" b="1" dirty="0"/>
              <a:t>Strength of Recommendation = Strong, Level of Supporting Evidence = A</a:t>
            </a:r>
            <a:endParaRPr lang="en-GB" sz="2000" b="1" dirty="0"/>
          </a:p>
          <a:p>
            <a:r>
              <a:rPr lang="en-CA" sz="2000" dirty="0"/>
              <a:t>Statement 3: </a:t>
            </a:r>
            <a:r>
              <a:rPr lang="en-CA" sz="2000" i="1" dirty="0"/>
              <a:t>All people with a cancer diagnosis should have a validated physical fitness screen as early as possible in their treatment pathway</a:t>
            </a:r>
            <a:r>
              <a:rPr lang="en-CA" sz="2000" dirty="0"/>
              <a:t> </a:t>
            </a:r>
            <a:endParaRPr lang="en-GB" sz="2000" dirty="0"/>
          </a:p>
          <a:p>
            <a:pPr marL="0" indent="0">
              <a:buNone/>
            </a:pPr>
            <a:r>
              <a:rPr lang="en-CA" sz="2000" b="1" dirty="0"/>
              <a:t>Strength of Recommendation = Weak, Level of Supporting Evidence = B</a:t>
            </a:r>
            <a:endParaRPr lang="en-GB" sz="2000" b="1" dirty="0"/>
          </a:p>
          <a:p>
            <a:r>
              <a:rPr lang="en-CA" sz="2000" dirty="0"/>
              <a:t>Statement 4: </a:t>
            </a:r>
            <a:r>
              <a:rPr lang="en-CA" sz="2000" i="1" dirty="0"/>
              <a:t>People with a cancer diagnosis who are less physically fit should undergo a comprehensive evaluation to inform the prescription of a supervised exercise programme as early as possible.</a:t>
            </a:r>
            <a:endParaRPr lang="en-GB" sz="2000" dirty="0"/>
          </a:p>
          <a:p>
            <a:r>
              <a:rPr lang="en-CA" sz="2000" b="1" dirty="0"/>
              <a:t>Strength of Recommendation = Strong, Level of Supporting Evidence = B</a:t>
            </a:r>
            <a:endParaRPr lang="en-GB" sz="2000" b="1" dirty="0"/>
          </a:p>
          <a:p>
            <a:pPr marL="0" indent="0">
              <a:buNone/>
            </a:pPr>
            <a:r>
              <a:rPr lang="en-CA" sz="2000" dirty="0"/>
              <a:t> </a:t>
            </a:r>
            <a:endParaRPr lang="en-GB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882D-74F4-A94F-96AE-3DF72FEBE2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6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8" y="365125"/>
            <a:ext cx="8784772" cy="4778375"/>
          </a:xfrm>
        </p:spPr>
        <p:txBody>
          <a:bodyPr>
            <a:normAutofit/>
          </a:bodyPr>
          <a:lstStyle/>
          <a:p>
            <a:r>
              <a:rPr lang="en-CA" sz="1800" dirty="0"/>
              <a:t>Statement 5: </a:t>
            </a:r>
            <a:r>
              <a:rPr lang="en-CA" sz="1800" i="1" dirty="0"/>
              <a:t>Supervised exercise programmes are more effective than unsupervised programmes at improving physical fitness before surgery.</a:t>
            </a:r>
            <a:endParaRPr lang="en-GB" sz="1800" dirty="0"/>
          </a:p>
          <a:p>
            <a:pPr marL="0" indent="0">
              <a:buNone/>
            </a:pPr>
            <a:r>
              <a:rPr lang="en-CA" sz="1800" b="1" dirty="0"/>
              <a:t>Strength of Recommendation = Strong, Level of Supporting Evidence = B</a:t>
            </a:r>
            <a:endParaRPr lang="en-GB" sz="1800" b="1" dirty="0"/>
          </a:p>
          <a:p>
            <a:r>
              <a:rPr lang="en-CA" sz="1800" dirty="0"/>
              <a:t>Statement 6: </a:t>
            </a:r>
            <a:r>
              <a:rPr lang="en-CA" sz="1800" i="1" dirty="0"/>
              <a:t>Exercise programmes should be prescribed by a professional qualified in exercise prescription with relevant experience in cancer care.</a:t>
            </a:r>
            <a:endParaRPr lang="en-GB" sz="1800" dirty="0"/>
          </a:p>
          <a:p>
            <a:pPr marL="0" indent="0">
              <a:buNone/>
            </a:pPr>
            <a:r>
              <a:rPr lang="en-CA" sz="1800" b="1" dirty="0"/>
              <a:t>Strength of Recommendation = Strong, Level of Supporting Evidence = A</a:t>
            </a:r>
            <a:endParaRPr lang="en-GB" sz="1800" dirty="0"/>
          </a:p>
          <a:p>
            <a:r>
              <a:rPr lang="en-CA" sz="1800" dirty="0"/>
              <a:t>Statement 7: </a:t>
            </a:r>
            <a:r>
              <a:rPr lang="en-CA" sz="1800" i="1" dirty="0"/>
              <a:t>Exercise programmes for people with a cancer diagnosis should be delivered by appropriately trained individuals.</a:t>
            </a:r>
            <a:endParaRPr lang="en-GB" sz="1800" dirty="0"/>
          </a:p>
          <a:p>
            <a:pPr marL="0" indent="0">
              <a:buNone/>
            </a:pPr>
            <a:r>
              <a:rPr lang="en-CA" sz="1800" b="1" dirty="0"/>
              <a:t>Strength of Recommendation = Strong, Level of Supporting Evidence = C</a:t>
            </a:r>
            <a:endParaRPr lang="en-GB" sz="1800" dirty="0"/>
          </a:p>
          <a:p>
            <a:r>
              <a:rPr lang="en-CA" sz="1800" dirty="0"/>
              <a:t>Statement 8: </a:t>
            </a:r>
            <a:r>
              <a:rPr lang="en-CA" sz="1800" i="1" dirty="0"/>
              <a:t>A validated measure of physical fitness should be used to monitor the effectiveness of an exercise prehabilitation intervention for people undergoing cancer treatment.</a:t>
            </a:r>
            <a:endParaRPr lang="en-GB" sz="1800" dirty="0"/>
          </a:p>
          <a:p>
            <a:pPr marL="0" indent="0">
              <a:buNone/>
            </a:pPr>
            <a:r>
              <a:rPr lang="en-CA" sz="1800" b="1" dirty="0"/>
              <a:t>Strength of Recommendation = Strong, Level of Supporting Evidence = A</a:t>
            </a:r>
            <a:endParaRPr lang="en-GB" sz="18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B34B-C322-1B4A-AA4D-35307D56D8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3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0EDAC-7159-4613-8F16-CBFC0E6BA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B34B-C322-1B4A-AA4D-35307D56D8C9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16DF76-BEE7-4F22-8389-180D58F0A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137" y="668724"/>
            <a:ext cx="2448272" cy="402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005A68-3D1C-47F0-B512-92E5F3E8BE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98" r="12555"/>
          <a:stretch/>
        </p:blipFill>
        <p:spPr>
          <a:xfrm>
            <a:off x="183995" y="376815"/>
            <a:ext cx="2534115" cy="89043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A598C76-BF8B-4EE7-810C-873BDC0D283B}"/>
              </a:ext>
            </a:extLst>
          </p:cNvPr>
          <p:cNvSpPr txBox="1">
            <a:spLocks/>
          </p:cNvSpPr>
          <p:nvPr/>
        </p:nvSpPr>
        <p:spPr>
          <a:xfrm>
            <a:off x="710891" y="1267251"/>
            <a:ext cx="7786338" cy="3077736"/>
          </a:xfrm>
          <a:prstGeom prst="rect">
            <a:avLst/>
          </a:prstGeom>
        </p:spPr>
        <p:txBody>
          <a:bodyPr vert="horz" lIns="121914" tIns="60956" rIns="121914" bIns="60956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700" b="1" dirty="0" err="1">
                <a:solidFill>
                  <a:srgbClr val="000090"/>
                </a:solidFill>
              </a:rPr>
              <a:t>s.jack@soton.ac.uk</a:t>
            </a:r>
            <a:endParaRPr lang="en-US" sz="2700" b="1" dirty="0">
              <a:solidFill>
                <a:srgbClr val="00009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700" dirty="0" err="1">
                <a:solidFill>
                  <a:srgbClr val="000090"/>
                </a:solidFill>
              </a:rPr>
              <a:t>wesfit.org.uk</a:t>
            </a:r>
            <a:br>
              <a:rPr lang="en-US" sz="2700" dirty="0">
                <a:solidFill>
                  <a:srgbClr val="000090"/>
                </a:solidFill>
              </a:rPr>
            </a:br>
            <a:r>
              <a:rPr lang="en-US" sz="2700" dirty="0">
                <a:solidFill>
                  <a:srgbClr val="000090"/>
                </a:solidFill>
              </a:rPr>
              <a:t>@</a:t>
            </a:r>
            <a:r>
              <a:rPr lang="en-US" sz="2700" dirty="0" err="1">
                <a:solidFill>
                  <a:srgbClr val="000090"/>
                </a:solidFill>
              </a:rPr>
              <a:t>WesFit_trial</a:t>
            </a:r>
            <a:endParaRPr lang="en-US" sz="2700" dirty="0">
              <a:solidFill>
                <a:srgbClr val="000090"/>
              </a:solidFill>
            </a:endParaRPr>
          </a:p>
          <a:p>
            <a:pPr>
              <a:lnSpc>
                <a:spcPct val="110000"/>
              </a:lnSpc>
            </a:pPr>
            <a:endParaRPr lang="en-US" sz="2700" dirty="0">
              <a:solidFill>
                <a:srgbClr val="00009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700" dirty="0" err="1">
                <a:solidFill>
                  <a:srgbClr val="000090"/>
                </a:solidFill>
              </a:rPr>
              <a:t>SafeFit.nhs.uk</a:t>
            </a:r>
            <a:endParaRPr lang="en-US" sz="2700" dirty="0">
              <a:solidFill>
                <a:srgbClr val="00009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700" dirty="0">
                <a:solidFill>
                  <a:srgbClr val="000090"/>
                </a:solidFill>
              </a:rPr>
              <a:t>@</a:t>
            </a:r>
            <a:r>
              <a:rPr lang="en-US" sz="2700" dirty="0" err="1">
                <a:solidFill>
                  <a:srgbClr val="000090"/>
                </a:solidFill>
              </a:rPr>
              <a:t>SafeFit_Trial</a:t>
            </a:r>
            <a:endParaRPr lang="en-US" sz="2700" dirty="0">
              <a:solidFill>
                <a:srgbClr val="000090"/>
              </a:solidFill>
            </a:endParaRPr>
          </a:p>
        </p:txBody>
      </p:sp>
      <p:pic>
        <p:nvPicPr>
          <p:cNvPr id="11" name="Picture 10" descr="SafeFit-logo.jpg">
            <a:extLst>
              <a:ext uri="{FF2B5EF4-FFF2-40B4-BE49-F238E27FC236}">
                <a16:creationId xmlns:a16="http://schemas.microsoft.com/office/drawing/2014/main" id="{C333AB13-98EE-4B19-A146-40C1A22B54D6}"/>
              </a:ext>
            </a:extLst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436" y="467932"/>
            <a:ext cx="2094727" cy="64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9443" y="2346668"/>
            <a:ext cx="627327" cy="6273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80" y="3635719"/>
            <a:ext cx="627327" cy="62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20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8229600" cy="857250"/>
          </a:xfrm>
        </p:spPr>
        <p:txBody>
          <a:bodyPr/>
          <a:lstStyle/>
          <a:p>
            <a:r>
              <a:rPr lang="en-US" sz="4400" b="1" dirty="0">
                <a:solidFill>
                  <a:schemeClr val="tx2"/>
                </a:solidFill>
                <a:latin typeface="Arial" charset="0"/>
              </a:rPr>
              <a:t>Physiological Reserve</a:t>
            </a:r>
          </a:p>
        </p:txBody>
      </p:sp>
      <p:sp>
        <p:nvSpPr>
          <p:cNvPr id="5" name="Oval 4"/>
          <p:cNvSpPr/>
          <p:nvPr/>
        </p:nvSpPr>
        <p:spPr>
          <a:xfrm>
            <a:off x="2771776" y="2571750"/>
            <a:ext cx="3529013" cy="2376488"/>
          </a:xfrm>
          <a:prstGeom prst="ellips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38100"/>
          <a:effectLst>
            <a:outerShdw blurRad="63500" dist="1270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</a:rPr>
              <a:t>PHYSICAL FITNESS</a:t>
            </a:r>
          </a:p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</a:rPr>
              <a:t>ACTIVITY</a:t>
            </a:r>
          </a:p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</a:rPr>
              <a:t>EXERCISE</a:t>
            </a:r>
          </a:p>
          <a:p>
            <a:pPr algn="ctr">
              <a:defRPr/>
            </a:pP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212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8229600" cy="857250"/>
          </a:xfrm>
        </p:spPr>
        <p:txBody>
          <a:bodyPr/>
          <a:lstStyle/>
          <a:p>
            <a:r>
              <a:rPr lang="en-US" sz="4400" b="1" dirty="0">
                <a:solidFill>
                  <a:srgbClr val="1F497D"/>
                </a:solidFill>
                <a:latin typeface="Arial" charset="0"/>
              </a:rPr>
              <a:t>Physiological Reserve</a:t>
            </a:r>
          </a:p>
        </p:txBody>
      </p:sp>
      <p:sp>
        <p:nvSpPr>
          <p:cNvPr id="5" name="Oval 4"/>
          <p:cNvSpPr/>
          <p:nvPr/>
        </p:nvSpPr>
        <p:spPr>
          <a:xfrm>
            <a:off x="2771776" y="2571750"/>
            <a:ext cx="3529013" cy="2376488"/>
          </a:xfrm>
          <a:prstGeom prst="ellips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38100"/>
          <a:effectLst>
            <a:outerShdw blurRad="63500" dist="1270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</a:rPr>
              <a:t>PHYSICAL FITNESS</a:t>
            </a:r>
          </a:p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</a:rPr>
              <a:t>ACTIVITY</a:t>
            </a:r>
          </a:p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</a:rPr>
              <a:t>EXERCISE</a:t>
            </a:r>
          </a:p>
          <a:p>
            <a:pPr algn="ctr">
              <a:defRPr/>
            </a:pP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684213" y="1059656"/>
            <a:ext cx="78486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/>
              <a:t>Physical activity </a:t>
            </a:r>
            <a:r>
              <a:rPr lang="en-US" sz="2400"/>
              <a:t>= movement that is carried out by the skeletal muscles that requires energy. </a:t>
            </a:r>
          </a:p>
          <a:p>
            <a:pPr algn="ctr"/>
            <a:endParaRPr lang="en-US" sz="600"/>
          </a:p>
          <a:p>
            <a:pPr algn="ctr"/>
            <a:r>
              <a:rPr lang="en-US" sz="2400" b="1"/>
              <a:t>Exercise</a:t>
            </a:r>
            <a:r>
              <a:rPr lang="en-US" sz="2400"/>
              <a:t> = planned, structured, repetitive and intentional movement intended to improve or maintain physical fitness. </a:t>
            </a:r>
          </a:p>
        </p:txBody>
      </p:sp>
    </p:spTree>
    <p:extLst>
      <p:ext uri="{BB962C8B-B14F-4D97-AF65-F5344CB8AC3E}">
        <p14:creationId xmlns:p14="http://schemas.microsoft.com/office/powerpoint/2010/main" val="262462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8229600" cy="857250"/>
          </a:xfrm>
        </p:spPr>
        <p:txBody>
          <a:bodyPr/>
          <a:lstStyle/>
          <a:p>
            <a:r>
              <a:rPr lang="en-US" sz="4400" b="1" dirty="0">
                <a:solidFill>
                  <a:srgbClr val="1F497D"/>
                </a:solidFill>
                <a:latin typeface="Arial" charset="0"/>
              </a:rPr>
              <a:t>Physiological Reserve</a:t>
            </a:r>
          </a:p>
        </p:txBody>
      </p:sp>
      <p:sp>
        <p:nvSpPr>
          <p:cNvPr id="5" name="Oval 4"/>
          <p:cNvSpPr/>
          <p:nvPr/>
        </p:nvSpPr>
        <p:spPr>
          <a:xfrm>
            <a:off x="2771776" y="2571750"/>
            <a:ext cx="3529013" cy="2376488"/>
          </a:xfrm>
          <a:prstGeom prst="ellips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38100"/>
          <a:effectLst>
            <a:outerShdw blurRad="63500" dist="1270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</a:rPr>
              <a:t>PHYSICAL FITNESS</a:t>
            </a:r>
          </a:p>
          <a:p>
            <a:pPr algn="ctr">
              <a:defRPr/>
            </a:pP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140201" y="1221581"/>
            <a:ext cx="3527425" cy="2376488"/>
          </a:xfrm>
          <a:prstGeom prst="ellipse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8100"/>
          <a:effectLst>
            <a:outerShdw blurRad="63500" dist="1270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</a:rPr>
              <a:t>FRAILTY</a:t>
            </a:r>
          </a:p>
          <a:p>
            <a:pPr algn="ctr"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-36513" y="1221581"/>
            <a:ext cx="457200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/>
              <a:t>Frailty</a:t>
            </a:r>
            <a:r>
              <a:rPr lang="en-US" sz="2400"/>
              <a:t> = a distinctive health state (related to the ageing process) in which multiple body systems gradually lose their in-built reserves.</a:t>
            </a:r>
          </a:p>
        </p:txBody>
      </p:sp>
    </p:spTree>
    <p:extLst>
      <p:ext uri="{BB962C8B-B14F-4D97-AF65-F5344CB8AC3E}">
        <p14:creationId xmlns:p14="http://schemas.microsoft.com/office/powerpoint/2010/main" val="1678890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8229600" cy="857250"/>
          </a:xfrm>
        </p:spPr>
        <p:txBody>
          <a:bodyPr/>
          <a:lstStyle/>
          <a:p>
            <a:r>
              <a:rPr lang="en-US" sz="4400" b="1" dirty="0">
                <a:solidFill>
                  <a:srgbClr val="1F497D"/>
                </a:solidFill>
                <a:latin typeface="Arial" charset="0"/>
              </a:rPr>
              <a:t>Physiological Reserve</a:t>
            </a:r>
          </a:p>
        </p:txBody>
      </p:sp>
      <p:sp>
        <p:nvSpPr>
          <p:cNvPr id="4" name="Oval 3"/>
          <p:cNvSpPr/>
          <p:nvPr/>
        </p:nvSpPr>
        <p:spPr>
          <a:xfrm>
            <a:off x="1476376" y="1221581"/>
            <a:ext cx="3527425" cy="2376488"/>
          </a:xfrm>
          <a:prstGeom prst="ellipse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38100"/>
          <a:effectLst>
            <a:outerShdw blurRad="63500" dist="1270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</a:rPr>
              <a:t>SARCOPENIA</a:t>
            </a:r>
          </a:p>
          <a:p>
            <a:pPr algn="ctr"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771776" y="2571750"/>
            <a:ext cx="3529013" cy="2376488"/>
          </a:xfrm>
          <a:prstGeom prst="ellips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38100"/>
          <a:effectLst>
            <a:outerShdw blurRad="63500" dist="1270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</a:rPr>
              <a:t>PHYSICAL FITNESS</a:t>
            </a:r>
          </a:p>
          <a:p>
            <a:pPr algn="ctr">
              <a:defRPr/>
            </a:pP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140201" y="1221581"/>
            <a:ext cx="3527425" cy="2376488"/>
          </a:xfrm>
          <a:prstGeom prst="ellipse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8100"/>
          <a:effectLst>
            <a:outerShdw blurRad="63500" dist="1270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</a:rPr>
              <a:t>FRAILTY</a:t>
            </a:r>
          </a:p>
          <a:p>
            <a:pPr algn="ctr"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7653" name="TextBox 8"/>
          <p:cNvSpPr txBox="1">
            <a:spLocks noChangeArrowheads="1"/>
          </p:cNvSpPr>
          <p:nvPr/>
        </p:nvSpPr>
        <p:spPr bwMode="auto">
          <a:xfrm>
            <a:off x="1" y="844154"/>
            <a:ext cx="8893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Sarcopenia </a:t>
            </a:r>
            <a:r>
              <a:rPr lang="en-US"/>
              <a:t>= degenerative loss of muscle mass, quality and strength  </a:t>
            </a:r>
          </a:p>
        </p:txBody>
      </p:sp>
    </p:spTree>
    <p:extLst>
      <p:ext uri="{BB962C8B-B14F-4D97-AF65-F5344CB8AC3E}">
        <p14:creationId xmlns:p14="http://schemas.microsoft.com/office/powerpoint/2010/main" val="841338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3540919"/>
            <a:ext cx="1795463" cy="160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6" y="3598069"/>
            <a:ext cx="2797175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8229600" cy="857250"/>
          </a:xfrm>
        </p:spPr>
        <p:txBody>
          <a:bodyPr/>
          <a:lstStyle/>
          <a:p>
            <a:r>
              <a:rPr lang="en-US" sz="4400" b="1" dirty="0">
                <a:solidFill>
                  <a:srgbClr val="1F497D"/>
                </a:solidFill>
                <a:latin typeface="Arial" charset="0"/>
              </a:rPr>
              <a:t>Physiological Reserve</a:t>
            </a:r>
          </a:p>
        </p:txBody>
      </p:sp>
      <p:sp>
        <p:nvSpPr>
          <p:cNvPr id="4" name="Oval 3"/>
          <p:cNvSpPr/>
          <p:nvPr/>
        </p:nvSpPr>
        <p:spPr>
          <a:xfrm>
            <a:off x="1476376" y="1221581"/>
            <a:ext cx="3527425" cy="2376488"/>
          </a:xfrm>
          <a:prstGeom prst="ellipse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38100"/>
          <a:effectLst>
            <a:outerShdw blurRad="63500" dist="1270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</a:rPr>
              <a:t>SARCOPENIA</a:t>
            </a:r>
          </a:p>
          <a:p>
            <a:pPr algn="ctr"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771776" y="2571750"/>
            <a:ext cx="3529013" cy="2376488"/>
          </a:xfrm>
          <a:prstGeom prst="ellips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38100"/>
          <a:effectLst>
            <a:outerShdw blurRad="63500" dist="1270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</a:rPr>
              <a:t>ACTIVITY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</a:rPr>
              <a:t>EXERCISE</a:t>
            </a:r>
          </a:p>
          <a:p>
            <a:pPr algn="ctr">
              <a:defRPr/>
            </a:pP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140201" y="1221581"/>
            <a:ext cx="3527425" cy="2376488"/>
          </a:xfrm>
          <a:prstGeom prst="ellipse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8100"/>
          <a:effectLst>
            <a:outerShdw blurRad="63500" dist="1270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</a:rPr>
              <a:t>FRAILTY</a:t>
            </a:r>
          </a:p>
          <a:p>
            <a:pPr algn="ctr"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29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3540919"/>
            <a:ext cx="1795463" cy="160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6" y="3598069"/>
            <a:ext cx="2797175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8229600" cy="857250"/>
          </a:xfrm>
        </p:spPr>
        <p:txBody>
          <a:bodyPr/>
          <a:lstStyle/>
          <a:p>
            <a:r>
              <a:rPr lang="en-US" sz="4400" b="1" dirty="0">
                <a:solidFill>
                  <a:srgbClr val="1F497D"/>
                </a:solidFill>
                <a:latin typeface="Arial" charset="0"/>
              </a:rPr>
              <a:t>Physiological Reserve</a:t>
            </a:r>
          </a:p>
        </p:txBody>
      </p:sp>
      <p:sp>
        <p:nvSpPr>
          <p:cNvPr id="4" name="Oval 3"/>
          <p:cNvSpPr/>
          <p:nvPr/>
        </p:nvSpPr>
        <p:spPr>
          <a:xfrm>
            <a:off x="1476376" y="1221581"/>
            <a:ext cx="3527425" cy="2376488"/>
          </a:xfrm>
          <a:prstGeom prst="ellipse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38100"/>
          <a:effectLst>
            <a:outerShdw blurRad="63500" dist="1270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</a:rPr>
              <a:t>SARCOPENIA</a:t>
            </a:r>
          </a:p>
          <a:p>
            <a:pPr algn="ctr"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771776" y="2571750"/>
            <a:ext cx="3529013" cy="2376488"/>
          </a:xfrm>
          <a:prstGeom prst="ellips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38100"/>
          <a:effectLst>
            <a:outerShdw blurRad="63500" dist="1270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</a:rPr>
              <a:t>ACTIVITY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</a:rPr>
              <a:t>EXERCISE</a:t>
            </a:r>
          </a:p>
          <a:p>
            <a:pPr algn="ctr">
              <a:defRPr/>
            </a:pP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140201" y="1221581"/>
            <a:ext cx="3527425" cy="2376488"/>
          </a:xfrm>
          <a:prstGeom prst="ellipse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8100"/>
          <a:effectLst>
            <a:outerShdw blurRad="63500" dist="1270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</a:rPr>
              <a:t>FRAILTY</a:t>
            </a:r>
          </a:p>
          <a:p>
            <a:pPr algn="ctr"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7" name="Picture 6" descr="Screen Shot 2017-07-06 at 07.24.5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564" y="951310"/>
            <a:ext cx="2327275" cy="1183481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63500" dist="1270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1736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3540919"/>
            <a:ext cx="1795463" cy="160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6" y="3598069"/>
            <a:ext cx="2797175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8229600" cy="857250"/>
          </a:xfrm>
        </p:spPr>
        <p:txBody>
          <a:bodyPr/>
          <a:lstStyle/>
          <a:p>
            <a:r>
              <a:rPr lang="en-US" sz="4400" b="1" dirty="0">
                <a:solidFill>
                  <a:srgbClr val="1F497D"/>
                </a:solidFill>
                <a:latin typeface="Arial" charset="0"/>
              </a:rPr>
              <a:t>Physiological Reserve</a:t>
            </a:r>
          </a:p>
        </p:txBody>
      </p:sp>
      <p:sp>
        <p:nvSpPr>
          <p:cNvPr id="4" name="Oval 3"/>
          <p:cNvSpPr/>
          <p:nvPr/>
        </p:nvSpPr>
        <p:spPr>
          <a:xfrm>
            <a:off x="1476376" y="1221581"/>
            <a:ext cx="3527425" cy="2376488"/>
          </a:xfrm>
          <a:prstGeom prst="ellipse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38100"/>
          <a:effectLst>
            <a:outerShdw blurRad="63500" dist="1270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</a:rPr>
              <a:t>SARCOPENIA</a:t>
            </a:r>
          </a:p>
          <a:p>
            <a:pPr algn="ctr"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771776" y="2571750"/>
            <a:ext cx="3529013" cy="2376488"/>
          </a:xfrm>
          <a:prstGeom prst="ellips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38100"/>
          <a:effectLst>
            <a:outerShdw blurRad="63500" dist="1270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</a:rPr>
              <a:t>ACTIVITY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</a:rPr>
              <a:t>EXERCISE</a:t>
            </a:r>
          </a:p>
          <a:p>
            <a:pPr algn="ctr">
              <a:defRPr/>
            </a:pP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140201" y="1221581"/>
            <a:ext cx="3527425" cy="2376488"/>
          </a:xfrm>
          <a:prstGeom prst="ellipse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8100"/>
          <a:effectLst>
            <a:outerShdw blurRad="63500" dist="1270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</a:rPr>
              <a:t>FRAILTY</a:t>
            </a:r>
          </a:p>
          <a:p>
            <a:pPr algn="ctr"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389" y="951310"/>
            <a:ext cx="2016125" cy="1213247"/>
          </a:xfrm>
          <a:prstGeom prst="rect">
            <a:avLst/>
          </a:prstGeom>
          <a:effectLst>
            <a:outerShdw blurRad="635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creen Shot 2017-07-06 at 07.24.5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564" y="951310"/>
            <a:ext cx="2327275" cy="1183481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63500" dist="1270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6958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87162" y="4802432"/>
            <a:ext cx="356838" cy="273844"/>
          </a:xfrm>
          <a:prstGeom prst="rect">
            <a:avLst/>
          </a:prstGeom>
        </p:spPr>
        <p:txBody>
          <a:bodyPr/>
          <a:lstStyle/>
          <a:p>
            <a:fld id="{2ABFB34B-C322-1B4A-AA4D-35307D56D8C9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33" y="215900"/>
            <a:ext cx="9282986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24" y="777876"/>
            <a:ext cx="8797312" cy="4024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24" y="1031875"/>
            <a:ext cx="8797312" cy="254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0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725</Words>
  <Application>Microsoft Macintosh PowerPoint</Application>
  <PresentationFormat>On-screen Show (16:9)</PresentationFormat>
  <Paragraphs>109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What is the difference between exercise and physical activity and what does the evidence tell us?</vt:lpstr>
      <vt:lpstr>Physiological Reserve</vt:lpstr>
      <vt:lpstr>Physiological Reserve</vt:lpstr>
      <vt:lpstr>Physiological Reserve</vt:lpstr>
      <vt:lpstr>Physiological Reserve</vt:lpstr>
      <vt:lpstr>Physiological Reserve</vt:lpstr>
      <vt:lpstr>Physiological Reserve</vt:lpstr>
      <vt:lpstr>Physiological Reserve</vt:lpstr>
      <vt:lpstr>PowerPoint Presentation</vt:lpstr>
      <vt:lpstr>Macmillan/RCoA/NIHR Guidance on Exercise Interventions</vt:lpstr>
      <vt:lpstr>PowerPoint Presentation</vt:lpstr>
      <vt:lpstr>PowerPoint Presentation</vt:lpstr>
    </vt:vector>
  </TitlesOfParts>
  <Company>Southampton RBRU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difference between exercise and physical activity and what does the evidence tell us?</dc:title>
  <dc:creator>Sandy Jack</dc:creator>
  <cp:lastModifiedBy>Microsoft Office User</cp:lastModifiedBy>
  <cp:revision>5</cp:revision>
  <dcterms:created xsi:type="dcterms:W3CDTF">2022-01-26T11:50:36Z</dcterms:created>
  <dcterms:modified xsi:type="dcterms:W3CDTF">2022-02-01T11:51:30Z</dcterms:modified>
</cp:coreProperties>
</file>