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329" r:id="rId2"/>
    <p:sldId id="375" r:id="rId3"/>
    <p:sldId id="376" r:id="rId4"/>
    <p:sldId id="385" r:id="rId5"/>
    <p:sldId id="378" r:id="rId6"/>
    <p:sldId id="374" r:id="rId7"/>
    <p:sldId id="384" r:id="rId8"/>
    <p:sldId id="386" r:id="rId9"/>
    <p:sldId id="387" r:id="rId10"/>
    <p:sldId id="388" r:id="rId11"/>
    <p:sldId id="389" r:id="rId12"/>
    <p:sldId id="390" r:id="rId13"/>
    <p:sldId id="383" r:id="rId14"/>
    <p:sldId id="380" r:id="rId15"/>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400"/>
    <a:srgbClr val="A1F200"/>
    <a:srgbClr val="BFFF3A"/>
    <a:srgbClr val="00FF00"/>
    <a:srgbClr val="FF9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0447" autoAdjust="0"/>
  </p:normalViewPr>
  <p:slideViewPr>
    <p:cSldViewPr>
      <p:cViewPr>
        <p:scale>
          <a:sx n="80" d="100"/>
          <a:sy n="80" d="100"/>
        </p:scale>
        <p:origin x="-264" y="-5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BEE15-4615-45A9-8946-371B0B11AE84}" type="datetimeFigureOut">
              <a:rPr lang="en-GB" smtClean="0"/>
              <a:t>30/11/2021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17532-99FF-49D4-BC13-8CA9F4242DF6}" type="slidenum">
              <a:rPr lang="en-GB" smtClean="0"/>
              <a:t>‹#›</a:t>
            </a:fld>
            <a:endParaRPr lang="en-GB"/>
          </a:p>
        </p:txBody>
      </p:sp>
    </p:spTree>
    <p:extLst>
      <p:ext uri="{BB962C8B-B14F-4D97-AF65-F5344CB8AC3E}">
        <p14:creationId xmlns:p14="http://schemas.microsoft.com/office/powerpoint/2010/main" val="28349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1371601"/>
            <a:ext cx="10467525"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638" y="3505200"/>
            <a:ext cx="8536623"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914638" y="3398520"/>
            <a:ext cx="10467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2" y="609600"/>
            <a:ext cx="2743914"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759" y="609600"/>
            <a:ext cx="802849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335" y="2362201"/>
            <a:ext cx="10365899"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335" y="4626865"/>
            <a:ext cx="10365899"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975614" y="4599432"/>
            <a:ext cx="10467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759" y="1673352"/>
            <a:ext cx="5386202" cy="4718304"/>
          </a:xfrm>
        </p:spPr>
        <p:txBody>
          <a:bodyPr/>
          <a:lstStyle>
            <a:lvl1pPr>
              <a:spcBef>
                <a:spcPts val="1200"/>
              </a:spcBef>
              <a:spcAft>
                <a:spcPts val="0"/>
              </a:spcAft>
              <a:defRPr sz="2800"/>
            </a:lvl1pPr>
            <a:lvl2pPr>
              <a:spcBef>
                <a:spcPts val="400"/>
              </a:spcBef>
              <a:spcAft>
                <a:spcPts val="0"/>
              </a:spcAf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9214" y="1673352"/>
            <a:ext cx="5386202" cy="4718304"/>
          </a:xfrm>
        </p:spPr>
        <p:txBody>
          <a:bodyPr/>
          <a:lstStyle>
            <a:lvl1pPr>
              <a:spcBef>
                <a:spcPts val="1200"/>
              </a:spcBef>
              <a:spcAft>
                <a:spcPts val="0"/>
              </a:spcAft>
              <a:defRPr sz="2800"/>
            </a:lvl1pPr>
            <a:lvl2pPr>
              <a:spcBef>
                <a:spcPts val="400"/>
              </a:spcBef>
              <a:spcAft>
                <a:spcPts val="0"/>
              </a:spcAf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759" y="1676400"/>
            <a:ext cx="524392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759" y="2438400"/>
            <a:ext cx="52439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41491" y="1676400"/>
            <a:ext cx="524392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41491" y="2438400"/>
            <a:ext cx="52439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3743537"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59" y="792080"/>
            <a:ext cx="2853671"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3432" y="792080"/>
            <a:ext cx="7621984"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760" y="2130553"/>
            <a:ext cx="2853671"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913116" y="3579941"/>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59" y="792480"/>
            <a:ext cx="2857651"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2473" y="838201"/>
            <a:ext cx="78745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759" y="2133600"/>
            <a:ext cx="2853671"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517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759" y="533400"/>
            <a:ext cx="10975658"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759" y="1600200"/>
            <a:ext cx="10975658"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517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759" y="18288"/>
            <a:ext cx="3861805"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11/30/2021</a:t>
            </a:fld>
            <a:endParaRPr lang="en-US"/>
          </a:p>
        </p:txBody>
      </p:sp>
      <p:sp>
        <p:nvSpPr>
          <p:cNvPr id="5" name="Footer Placeholder 4"/>
          <p:cNvSpPr>
            <a:spLocks noGrp="1"/>
          </p:cNvSpPr>
          <p:nvPr>
            <p:ph type="ftr" sz="quarter" idx="3"/>
          </p:nvPr>
        </p:nvSpPr>
        <p:spPr>
          <a:xfrm>
            <a:off x="4573191" y="18288"/>
            <a:ext cx="5487829"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2646" y="18288"/>
            <a:ext cx="142277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Heather.j.mackinnon@uhl-tr.nhs.uk"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387" y="1765325"/>
            <a:ext cx="9878092" cy="1472184"/>
          </a:xfrm>
        </p:spPr>
        <p:txBody>
          <a:bodyPr>
            <a:normAutofit/>
          </a:bodyPr>
          <a:lstStyle/>
          <a:p>
            <a:pPr algn="ctr"/>
            <a:r>
              <a:rPr lang="en-GB" sz="4800" cap="none" dirty="0" smtClean="0">
                <a:latin typeface="Calibri" panose="020F0502020204030204" pitchFamily="34" charset="0"/>
              </a:rPr>
              <a:t>Fit4Surgery Prehabilitation</a:t>
            </a:r>
            <a:endParaRPr lang="en-GB" sz="4800" cap="none" dirty="0">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58787" y="3810000"/>
            <a:ext cx="11201400" cy="2151856"/>
          </a:xfrm>
        </p:spPr>
        <p:txBody>
          <a:bodyPr>
            <a:normAutofit fontScale="62500" lnSpcReduction="20000"/>
          </a:bodyPr>
          <a:lstStyle/>
          <a:p>
            <a:endParaRPr lang="en-GB" sz="2000" dirty="0"/>
          </a:p>
          <a:p>
            <a:r>
              <a:rPr lang="en-GB" sz="3200" dirty="0" smtClean="0">
                <a:latin typeface="Calibri" panose="020F0502020204030204" pitchFamily="34" charset="0"/>
              </a:rPr>
              <a:t>		</a:t>
            </a:r>
            <a:r>
              <a:rPr lang="en-GB" sz="3200" b="1" dirty="0" smtClean="0">
                <a:latin typeface="Calibri" panose="020F0502020204030204" pitchFamily="34" charset="0"/>
              </a:rPr>
              <a:t>Dr Andrew Packham 			     Dr Heather MacKinnon</a:t>
            </a:r>
          </a:p>
          <a:p>
            <a:r>
              <a:rPr lang="en-GB" sz="3200" dirty="0" smtClean="0">
                <a:latin typeface="Calibri" panose="020F0502020204030204" pitchFamily="34" charset="0"/>
              </a:rPr>
              <a:t>		Clinical Lead for Prehab and CPET       	     Prehab Project Manager</a:t>
            </a:r>
          </a:p>
          <a:p>
            <a:r>
              <a:rPr lang="en-GB" sz="3200" dirty="0" smtClean="0">
                <a:latin typeface="Calibri" panose="020F0502020204030204" pitchFamily="34" charset="0"/>
              </a:rPr>
              <a:t>		Consultant Anaesthetist			     Physiotherapist	</a:t>
            </a:r>
          </a:p>
          <a:p>
            <a:pPr algn="ctr"/>
            <a:endParaRPr lang="en-GB" sz="3200" dirty="0" smtClean="0">
              <a:latin typeface="Calibri" panose="020F0502020204030204" pitchFamily="34" charset="0"/>
            </a:endParaRPr>
          </a:p>
          <a:p>
            <a:pPr algn="ctr"/>
            <a:endParaRPr lang="en-GB" sz="3200" dirty="0">
              <a:latin typeface="Calibri" panose="020F0502020204030204" pitchFamily="34" charset="0"/>
            </a:endParaRPr>
          </a:p>
          <a:p>
            <a:pPr algn="ctr"/>
            <a:r>
              <a:rPr lang="en-GB" sz="3200" dirty="0" smtClean="0">
                <a:latin typeface="Calibri" panose="020F0502020204030204" pitchFamily="34" charset="0"/>
              </a:rPr>
              <a:t>November 2021</a:t>
            </a:r>
            <a:endParaRPr lang="en-GB" sz="32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187" y="457200"/>
            <a:ext cx="3548587" cy="1258286"/>
          </a:xfrm>
          <a:prstGeom prst="rect">
            <a:avLst/>
          </a:prstGeom>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083"/>
          <a:stretch/>
        </p:blipFill>
        <p:spPr bwMode="auto">
          <a:xfrm>
            <a:off x="9983786" y="4895850"/>
            <a:ext cx="203341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00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Feedback comments from </a:t>
            </a:r>
            <a:r>
              <a:rPr lang="en-GB" dirty="0" smtClean="0">
                <a:latin typeface="Calibri" panose="020F0502020204030204" pitchFamily="34" charset="0"/>
                <a:cs typeface="Calibri" panose="020F0502020204030204" pitchFamily="34" charset="0"/>
              </a:rPr>
              <a:t>staff</a:t>
            </a:r>
            <a:endParaRPr lang="en-GB"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EA4AB858-D6FD-4D39-ABE4-4A189EE00583}" type="slidenum">
              <a:rPr lang="en-GB" smtClean="0"/>
              <a:t>10</a:t>
            </a:fld>
            <a:endParaRPr lang="en-GB"/>
          </a:p>
        </p:txBody>
      </p:sp>
      <p:sp>
        <p:nvSpPr>
          <p:cNvPr id="8" name="TextBox 7"/>
          <p:cNvSpPr txBox="1"/>
          <p:nvPr/>
        </p:nvSpPr>
        <p:spPr>
          <a:xfrm>
            <a:off x="1296987" y="1828800"/>
            <a:ext cx="9507531" cy="4401205"/>
          </a:xfrm>
          <a:prstGeom prst="rect">
            <a:avLst/>
          </a:prstGeom>
          <a:solidFill>
            <a:schemeClr val="accent1">
              <a:lumMod val="20000"/>
              <a:lumOff val="80000"/>
            </a:schemeClr>
          </a:solidFill>
        </p:spPr>
        <p:txBody>
          <a:bodyPr wrap="square" rtlCol="0">
            <a:spAutoFit/>
          </a:bodyPr>
          <a:lstStyle/>
          <a:p>
            <a:r>
              <a:rPr lang="en-GB" sz="1400" i="1" dirty="0" smtClean="0">
                <a:latin typeface="Calibri" panose="020F0502020204030204" pitchFamily="34" charset="0"/>
                <a:cs typeface="Calibri" panose="020F0502020204030204" pitchFamily="34" charset="0"/>
              </a:rPr>
              <a:t>“I have had positive feedback from patients who have been in this programme and It has enabled them to focus on their fitness and to gain control over something in their cancer journey that they can see will enable them to achieve their goals  to become fitter during their treatment.” </a:t>
            </a:r>
            <a:r>
              <a:rPr lang="en-GB" sz="1400" dirty="0" smtClean="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Louise Boulter</a:t>
            </a:r>
            <a:r>
              <a:rPr lang="en-GB" sz="1400" dirty="0" smtClean="0">
                <a:latin typeface="Calibri" panose="020F0502020204030204" pitchFamily="34" charset="0"/>
                <a:cs typeface="Calibri" panose="020F0502020204030204" pitchFamily="34" charset="0"/>
              </a:rPr>
              <a:t>, Cancer Nurse Specialist</a:t>
            </a:r>
          </a:p>
          <a:p>
            <a:endParaRPr lang="en-GB" sz="1400" i="1" dirty="0" smtClean="0">
              <a:latin typeface="Calibri" panose="020F0502020204030204" pitchFamily="34" charset="0"/>
              <a:cs typeface="Calibri" panose="020F0502020204030204" pitchFamily="34" charset="0"/>
            </a:endParaRPr>
          </a:p>
          <a:p>
            <a:r>
              <a:rPr lang="en-GB" sz="1400" i="1" dirty="0" smtClean="0">
                <a:latin typeface="Calibri" panose="020F0502020204030204" pitchFamily="34" charset="0"/>
                <a:cs typeface="Calibri" panose="020F0502020204030204" pitchFamily="34" charset="0"/>
              </a:rPr>
              <a:t>“Seeing patients on the other side of surgery is a real positive. …The patients that have engaged in prehab are always highly motivated to get up and go and are determined to get back to their life pre surgery….  The patients speak highly of the service provided and have nothing but praise for the staff.” </a:t>
            </a:r>
            <a:r>
              <a:rPr lang="en-GB" sz="1400" dirty="0" smtClean="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Rosie Moulds, </a:t>
            </a:r>
            <a:r>
              <a:rPr lang="en-GB" sz="1400" dirty="0" smtClean="0">
                <a:latin typeface="Calibri" panose="020F0502020204030204" pitchFamily="34" charset="0"/>
                <a:cs typeface="Calibri" panose="020F0502020204030204" pitchFamily="34" charset="0"/>
              </a:rPr>
              <a:t>Physiotherapist</a:t>
            </a:r>
          </a:p>
          <a:p>
            <a:endParaRPr lang="en-GB" sz="1400" dirty="0" smtClean="0">
              <a:latin typeface="Calibri" panose="020F0502020204030204" pitchFamily="34" charset="0"/>
              <a:cs typeface="Calibri" panose="020F0502020204030204" pitchFamily="34" charset="0"/>
            </a:endParaRPr>
          </a:p>
          <a:p>
            <a:r>
              <a:rPr lang="en-GB" sz="1400" i="1" dirty="0" smtClean="0">
                <a:latin typeface="Calibri" panose="020F0502020204030204" pitchFamily="34" charset="0"/>
                <a:cs typeface="Calibri" panose="020F0502020204030204" pitchFamily="34" charset="0"/>
              </a:rPr>
              <a:t>“All the patients I have spoken to find it easy to follow and have seen good results. They are supported throughout and it gives them ownership of a part of their cancer treatment.” </a:t>
            </a:r>
            <a:r>
              <a:rPr lang="en-GB" sz="1400" dirty="0" smtClean="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Catherine Knox</a:t>
            </a:r>
            <a:r>
              <a:rPr lang="en-GB" sz="1400" dirty="0" smtClean="0">
                <a:latin typeface="Calibri" panose="020F0502020204030204" pitchFamily="34" charset="0"/>
                <a:cs typeface="Calibri" panose="020F0502020204030204" pitchFamily="34" charset="0"/>
              </a:rPr>
              <a:t>, Oncologist</a:t>
            </a:r>
          </a:p>
          <a:p>
            <a:endParaRPr lang="en-GB" sz="1400" dirty="0" smtClean="0">
              <a:latin typeface="Calibri" panose="020F0502020204030204" pitchFamily="34" charset="0"/>
              <a:cs typeface="Calibri" panose="020F0502020204030204" pitchFamily="34" charset="0"/>
            </a:endParaRPr>
          </a:p>
          <a:p>
            <a:r>
              <a:rPr lang="en-GB" sz="1400" i="1" dirty="0" smtClean="0">
                <a:latin typeface="Calibri" panose="020F0502020204030204" pitchFamily="34" charset="0"/>
                <a:cs typeface="Calibri" panose="020F0502020204030204" pitchFamily="34" charset="0"/>
              </a:rPr>
              <a:t>“The Prehabilitation service in UHL is, in my opinion, the best thing to have happened to my patients in a very long time.... But it’s not just their physical fitness that improves – the effect of </a:t>
            </a:r>
            <a:r>
              <a:rPr lang="en-GB" sz="1400" i="1" dirty="0" err="1" smtClean="0">
                <a:latin typeface="Calibri" panose="020F0502020204030204" pitchFamily="34" charset="0"/>
                <a:cs typeface="Calibri" panose="020F0502020204030204" pitchFamily="34" charset="0"/>
              </a:rPr>
              <a:t>prehabilitation</a:t>
            </a:r>
            <a:r>
              <a:rPr lang="en-GB" sz="1400" i="1" dirty="0" smtClean="0">
                <a:latin typeface="Calibri" panose="020F0502020204030204" pitchFamily="34" charset="0"/>
                <a:cs typeface="Calibri" panose="020F0502020204030204" pitchFamily="34" charset="0"/>
              </a:rPr>
              <a:t> on my patients’ mood and positivity is amazing” </a:t>
            </a:r>
            <a:r>
              <a:rPr lang="en-GB" sz="1400" dirty="0" smtClean="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Kirsten Boyle, </a:t>
            </a:r>
            <a:r>
              <a:rPr lang="en-GB" sz="1400" dirty="0" smtClean="0">
                <a:latin typeface="Calibri" panose="020F0502020204030204" pitchFamily="34" charset="0"/>
                <a:cs typeface="Calibri" panose="020F0502020204030204" pitchFamily="34" charset="0"/>
              </a:rPr>
              <a:t>Surgeon</a:t>
            </a:r>
          </a:p>
          <a:p>
            <a:endParaRPr lang="en-GB" sz="1400" dirty="0" smtClean="0">
              <a:latin typeface="Calibri" panose="020F0502020204030204" pitchFamily="34" charset="0"/>
              <a:cs typeface="Calibri" panose="020F0502020204030204" pitchFamily="34" charset="0"/>
            </a:endParaRPr>
          </a:p>
          <a:p>
            <a:r>
              <a:rPr lang="en-GB" sz="1400" i="1" dirty="0" smtClean="0">
                <a:latin typeface="Calibri" panose="020F0502020204030204" pitchFamily="34" charset="0"/>
                <a:cs typeface="Calibri" panose="020F0502020204030204" pitchFamily="34" charset="0"/>
              </a:rPr>
              <a:t>“Watching this small team make their vision a reality has been inspirational. Their dedication and commitment have seen this pilot go from strength to strength in its success. The benefits of </a:t>
            </a:r>
            <a:r>
              <a:rPr lang="en-GB" sz="1400" i="1" dirty="0" err="1" smtClean="0">
                <a:latin typeface="Calibri" panose="020F0502020204030204" pitchFamily="34" charset="0"/>
                <a:cs typeface="Calibri" panose="020F0502020204030204" pitchFamily="34" charset="0"/>
              </a:rPr>
              <a:t>prehabilitation</a:t>
            </a:r>
            <a:r>
              <a:rPr lang="en-GB" sz="1400" i="1" dirty="0" smtClean="0">
                <a:latin typeface="Calibri" panose="020F0502020204030204" pitchFamily="34" charset="0"/>
                <a:cs typeface="Calibri" panose="020F0502020204030204" pitchFamily="34" charset="0"/>
              </a:rPr>
              <a:t> is becoming more and more evident and has been supported widely across Leicester, Leicestershire and Rutland to improve outcomes for our patients. The concept is expanding nationally and its true holistic approach adds more that exercise alone to enhance patient wellbeing.” – </a:t>
            </a:r>
            <a:r>
              <a:rPr lang="en-GB" sz="1400" b="1" dirty="0" smtClean="0">
                <a:latin typeface="Calibri" panose="020F0502020204030204" pitchFamily="34" charset="0"/>
                <a:cs typeface="Calibri" panose="020F0502020204030204" pitchFamily="34" charset="0"/>
              </a:rPr>
              <a:t>Jane Pickard</a:t>
            </a:r>
            <a:r>
              <a:rPr lang="en-GB" sz="1400" dirty="0" smtClean="0">
                <a:latin typeface="Calibri" panose="020F0502020204030204" pitchFamily="34" charset="0"/>
                <a:cs typeface="Calibri" panose="020F0502020204030204" pitchFamily="34" charset="0"/>
              </a:rPr>
              <a:t>, MacMillan Lead Cancer Nurse</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2351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alibri" panose="020F0502020204030204" pitchFamily="34" charset="0"/>
                <a:cs typeface="Calibri" panose="020F0502020204030204" pitchFamily="34" charset="0"/>
              </a:rPr>
              <a:t>Phased Development Plans</a:t>
            </a:r>
            <a:endParaRPr lang="en-GB"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GB" sz="2400" dirty="0" smtClean="0">
                <a:latin typeface="Calibri" panose="020F0502020204030204" pitchFamily="34" charset="0"/>
                <a:cs typeface="Calibri" panose="020F0502020204030204" pitchFamily="34" charset="0"/>
              </a:rPr>
              <a:t>3 stage development for cancer and time-critical surgery</a:t>
            </a:r>
          </a:p>
          <a:p>
            <a:pPr lvl="1">
              <a:tabLst>
                <a:tab pos="2422525" algn="l"/>
              </a:tabLst>
            </a:pPr>
            <a:r>
              <a:rPr lang="en-GB" sz="2000" dirty="0">
                <a:latin typeface="Calibri" panose="020F0502020204030204" pitchFamily="34" charset="0"/>
                <a:cs typeface="Calibri" panose="020F0502020204030204" pitchFamily="34" charset="0"/>
              </a:rPr>
              <a:t>Current Service </a:t>
            </a:r>
            <a:r>
              <a:rPr lang="en-GB" sz="2000" dirty="0" smtClean="0">
                <a:latin typeface="Calibri" panose="020F0502020204030204" pitchFamily="34" charset="0"/>
                <a:cs typeface="Calibri" panose="020F0502020204030204" pitchFamily="34" charset="0"/>
              </a:rPr>
              <a:t>	–   150 </a:t>
            </a:r>
            <a:r>
              <a:rPr lang="en-GB" sz="2000" dirty="0">
                <a:latin typeface="Calibri" panose="020F0502020204030204" pitchFamily="34" charset="0"/>
                <a:cs typeface="Calibri" panose="020F0502020204030204" pitchFamily="34" charset="0"/>
              </a:rPr>
              <a:t>patients per year</a:t>
            </a:r>
          </a:p>
          <a:p>
            <a:pPr lvl="1">
              <a:tabLst>
                <a:tab pos="2422525" algn="l"/>
              </a:tabLst>
            </a:pPr>
            <a:r>
              <a:rPr lang="en-GB" sz="2000" dirty="0" smtClean="0">
                <a:latin typeface="Calibri" panose="020F0502020204030204" pitchFamily="34" charset="0"/>
                <a:cs typeface="Calibri" panose="020F0502020204030204" pitchFamily="34" charset="0"/>
              </a:rPr>
              <a:t>Phase 3</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1500 </a:t>
            </a:r>
            <a:r>
              <a:rPr lang="en-GB" sz="2000" dirty="0">
                <a:latin typeface="Calibri" panose="020F0502020204030204" pitchFamily="34" charset="0"/>
                <a:cs typeface="Calibri" panose="020F0502020204030204" pitchFamily="34" charset="0"/>
              </a:rPr>
              <a:t>patients per </a:t>
            </a:r>
            <a:r>
              <a:rPr lang="en-GB" sz="2000" dirty="0" smtClean="0">
                <a:latin typeface="Calibri" panose="020F0502020204030204" pitchFamily="34" charset="0"/>
                <a:cs typeface="Calibri" panose="020F0502020204030204" pitchFamily="34" charset="0"/>
              </a:rPr>
              <a:t>year</a:t>
            </a:r>
          </a:p>
          <a:p>
            <a:pPr>
              <a:spcBef>
                <a:spcPts val="1200"/>
              </a:spcBef>
            </a:pPr>
            <a:r>
              <a:rPr lang="en-GB" sz="2400" dirty="0" smtClean="0">
                <a:latin typeface="Calibri" panose="020F0502020204030204" pitchFamily="34" charset="0"/>
                <a:cs typeface="Calibri" panose="020F0502020204030204" pitchFamily="34" charset="0"/>
              </a:rPr>
              <a:t>Expanding to support</a:t>
            </a:r>
          </a:p>
          <a:p>
            <a:pPr lvl="1"/>
            <a:r>
              <a:rPr lang="en-GB" sz="2000" i="1" dirty="0" smtClean="0">
                <a:solidFill>
                  <a:srgbClr val="0070C0"/>
                </a:solidFill>
                <a:latin typeface="Calibri" panose="020F0502020204030204" pitchFamily="34" charset="0"/>
                <a:cs typeface="Calibri" panose="020F0502020204030204" pitchFamily="34" charset="0"/>
              </a:rPr>
              <a:t>People with a short pathway to surgery (2-4 weeks</a:t>
            </a:r>
            <a:r>
              <a:rPr lang="en-GB" sz="2000" i="1" dirty="0" smtClean="0">
                <a:solidFill>
                  <a:schemeClr val="tx2">
                    <a:lumMod val="50000"/>
                  </a:schemeClr>
                </a:solidFill>
                <a:latin typeface="Calibri" panose="020F0502020204030204" pitchFamily="34" charset="0"/>
                <a:cs typeface="Calibri" panose="020F0502020204030204" pitchFamily="34" charset="0"/>
              </a:rPr>
              <a:t>)</a:t>
            </a:r>
          </a:p>
          <a:p>
            <a:pPr lvl="2"/>
            <a:r>
              <a:rPr lang="en-GB" sz="1600" dirty="0" smtClean="0">
                <a:latin typeface="Calibri" panose="020F0502020204030204" pitchFamily="34" charset="0"/>
                <a:cs typeface="Calibri" panose="020F0502020204030204" pitchFamily="34" charset="0"/>
              </a:rPr>
              <a:t>Bowel, Lung, Liver, Pancreas</a:t>
            </a:r>
          </a:p>
          <a:p>
            <a:pPr lvl="1">
              <a:spcBef>
                <a:spcPts val="600"/>
              </a:spcBef>
            </a:pPr>
            <a:r>
              <a:rPr lang="en-GB" sz="2000" i="1" dirty="0" smtClean="0">
                <a:solidFill>
                  <a:srgbClr val="0070C0"/>
                </a:solidFill>
                <a:latin typeface="Calibri" panose="020F0502020204030204" pitchFamily="34" charset="0"/>
                <a:cs typeface="Calibri" panose="020F0502020204030204" pitchFamily="34" charset="0"/>
              </a:rPr>
              <a:t>Additional combined treatment pathways</a:t>
            </a:r>
          </a:p>
          <a:p>
            <a:pPr lvl="2"/>
            <a:r>
              <a:rPr lang="en-GB" sz="1600" dirty="0" smtClean="0">
                <a:latin typeface="Calibri" panose="020F0502020204030204" pitchFamily="34" charset="0"/>
                <a:cs typeface="Calibri" panose="020F0502020204030204" pitchFamily="34" charset="0"/>
              </a:rPr>
              <a:t>Breast, Head &amp; Neck, Adjuvant Bowel &amp; Breast SACT</a:t>
            </a:r>
          </a:p>
          <a:p>
            <a:pPr lvl="1">
              <a:spcBef>
                <a:spcPts val="600"/>
              </a:spcBef>
            </a:pPr>
            <a:r>
              <a:rPr lang="en-GB" sz="2000" i="1" dirty="0" smtClean="0">
                <a:solidFill>
                  <a:srgbClr val="0070C0"/>
                </a:solidFill>
                <a:latin typeface="Calibri" panose="020F0502020204030204" pitchFamily="34" charset="0"/>
                <a:cs typeface="Calibri" panose="020F0502020204030204" pitchFamily="34" charset="0"/>
              </a:rPr>
              <a:t>People having non-surgical cancer treatment</a:t>
            </a:r>
          </a:p>
          <a:p>
            <a:pPr lvl="2"/>
            <a:r>
              <a:rPr lang="en-GB" sz="1600" dirty="0" smtClean="0">
                <a:latin typeface="Calibri" panose="020F0502020204030204" pitchFamily="34" charset="0"/>
                <a:cs typeface="Calibri" panose="020F0502020204030204" pitchFamily="34" charset="0"/>
              </a:rPr>
              <a:t>Lung RT, Upper GI RT, Myeloma, Bone Marrow Transplant</a:t>
            </a:r>
          </a:p>
          <a:p>
            <a:pPr lvl="1">
              <a:spcBef>
                <a:spcPts val="600"/>
              </a:spcBef>
            </a:pPr>
            <a:r>
              <a:rPr lang="en-GB" sz="2000" i="1" dirty="0" smtClean="0">
                <a:solidFill>
                  <a:srgbClr val="0070C0"/>
                </a:solidFill>
                <a:latin typeface="Calibri" panose="020F0502020204030204" pitchFamily="34" charset="0"/>
                <a:cs typeface="Calibri" panose="020F0502020204030204" pitchFamily="34" charset="0"/>
              </a:rPr>
              <a:t>People requiring vascular surgery</a:t>
            </a:r>
          </a:p>
          <a:p>
            <a:pPr lvl="2"/>
            <a:r>
              <a:rPr lang="en-GB" sz="1600" dirty="0" smtClean="0">
                <a:latin typeface="Calibri" panose="020F0502020204030204" pitchFamily="34" charset="0"/>
                <a:cs typeface="Calibri" panose="020F0502020204030204" pitchFamily="34" charset="0"/>
              </a:rPr>
              <a:t>AAA repair</a:t>
            </a:r>
          </a:p>
          <a:p>
            <a:pPr>
              <a:spcBef>
                <a:spcPts val="1200"/>
              </a:spcBef>
            </a:pPr>
            <a:r>
              <a:rPr lang="en-GB" sz="2400" dirty="0" smtClean="0">
                <a:latin typeface="Calibri" panose="020F0502020204030204" pitchFamily="34" charset="0"/>
                <a:cs typeface="Calibri" panose="020F0502020204030204" pitchFamily="34" charset="0"/>
              </a:rPr>
              <a:t>Expansion of CPET service and merging of management systems</a:t>
            </a:r>
          </a:p>
          <a:p>
            <a:pPr>
              <a:spcBef>
                <a:spcPts val="1200"/>
              </a:spcBef>
            </a:pPr>
            <a:r>
              <a:rPr lang="en-GB" sz="2400" dirty="0" smtClean="0">
                <a:latin typeface="Calibri" panose="020F0502020204030204" pitchFamily="34" charset="0"/>
                <a:cs typeface="Calibri" panose="020F0502020204030204" pitchFamily="34" charset="0"/>
              </a:rPr>
              <a:t>Development of </a:t>
            </a:r>
            <a:r>
              <a:rPr lang="en-GB" sz="2400" dirty="0" err="1" smtClean="0">
                <a:latin typeface="Calibri" panose="020F0502020204030204" pitchFamily="34" charset="0"/>
                <a:cs typeface="Calibri" panose="020F0502020204030204" pitchFamily="34" charset="0"/>
              </a:rPr>
              <a:t>Peri</a:t>
            </a:r>
            <a:r>
              <a:rPr lang="en-GB" sz="2400" dirty="0" smtClean="0">
                <a:latin typeface="Calibri" panose="020F0502020204030204" pitchFamily="34" charset="0"/>
                <a:cs typeface="Calibri" panose="020F0502020204030204" pitchFamily="34" charset="0"/>
              </a:rPr>
              <a:t>-Op Geriatric Medicine clinics (POPS)</a:t>
            </a:r>
            <a:endParaRPr lang="en-GB" sz="2400" dirty="0">
              <a:latin typeface="Calibri" panose="020F0502020204030204" pitchFamily="34" charset="0"/>
              <a:cs typeface="Calibri" panose="020F0502020204030204" pitchFamily="34" charset="0"/>
            </a:endParaRPr>
          </a:p>
          <a:p>
            <a:endParaRPr lang="en-GB" sz="2400" dirty="0"/>
          </a:p>
        </p:txBody>
      </p:sp>
      <p:pic>
        <p:nvPicPr>
          <p:cNvPr id="5" name="Picture 4"/>
          <p:cNvPicPr/>
          <p:nvPr/>
        </p:nvPicPr>
        <p:blipFill>
          <a:blip r:embed="rId2"/>
          <a:stretch>
            <a:fillRect/>
          </a:stretch>
        </p:blipFill>
        <p:spPr>
          <a:xfrm>
            <a:off x="10517187" y="609600"/>
            <a:ext cx="1281347" cy="7981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031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982" y="197768"/>
            <a:ext cx="4609712" cy="1143000"/>
          </a:xfrm>
        </p:spPr>
        <p:txBody>
          <a:bodyPr>
            <a:noAutofit/>
          </a:bodyPr>
          <a:lstStyle/>
          <a:p>
            <a:r>
              <a:rPr lang="en-GB" sz="3600" dirty="0" smtClean="0">
                <a:latin typeface="Calibri" panose="020F0502020204030204" pitchFamily="34" charset="0"/>
                <a:cs typeface="Calibri" panose="020F0502020204030204" pitchFamily="34" charset="0"/>
              </a:rPr>
              <a:t>Patient Pathway</a:t>
            </a: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759" y="1600202"/>
            <a:ext cx="5968007" cy="4775447"/>
          </a:xfrm>
        </p:spPr>
        <p:txBody>
          <a:bodyPr>
            <a:normAutofit/>
          </a:bodyPr>
          <a:lstStyle/>
          <a:p>
            <a:r>
              <a:rPr lang="en-GB" sz="1800" dirty="0" smtClean="0">
                <a:latin typeface="Calibri" panose="020F0502020204030204" pitchFamily="34" charset="0"/>
                <a:cs typeface="Calibri" panose="020F0502020204030204" pitchFamily="34" charset="0"/>
              </a:rPr>
              <a:t>Pathways to suit different cancer journeys</a:t>
            </a:r>
          </a:p>
          <a:p>
            <a:pPr lvl="1"/>
            <a:r>
              <a:rPr lang="en-GB" sz="1400" dirty="0" smtClean="0">
                <a:latin typeface="Calibri" panose="020F0502020204030204" pitchFamily="34" charset="0"/>
                <a:cs typeface="Calibri" panose="020F0502020204030204" pitchFamily="34" charset="0"/>
              </a:rPr>
              <a:t>Short: 2-4 weeks</a:t>
            </a:r>
          </a:p>
          <a:p>
            <a:pPr lvl="1"/>
            <a:r>
              <a:rPr lang="en-GB" sz="1400" dirty="0" smtClean="0">
                <a:latin typeface="Calibri" panose="020F0502020204030204" pitchFamily="34" charset="0"/>
                <a:cs typeface="Calibri" panose="020F0502020204030204" pitchFamily="34" charset="0"/>
              </a:rPr>
              <a:t>Medium: 6-12 weeks</a:t>
            </a:r>
          </a:p>
          <a:p>
            <a:pPr lvl="1"/>
            <a:r>
              <a:rPr lang="en-GB" sz="1400" dirty="0" smtClean="0">
                <a:latin typeface="Calibri" panose="020F0502020204030204" pitchFamily="34" charset="0"/>
                <a:cs typeface="Calibri" panose="020F0502020204030204" pitchFamily="34" charset="0"/>
              </a:rPr>
              <a:t>Long: 3-6 months</a:t>
            </a:r>
          </a:p>
          <a:p>
            <a:pPr>
              <a:spcBef>
                <a:spcPts val="600"/>
              </a:spcBef>
            </a:pPr>
            <a:r>
              <a:rPr lang="en-GB" sz="1800" dirty="0" smtClean="0">
                <a:latin typeface="Calibri" panose="020F0502020204030204" pitchFamily="34" charset="0"/>
                <a:cs typeface="Calibri" panose="020F0502020204030204" pitchFamily="34" charset="0"/>
              </a:rPr>
              <a:t>Holistic assessment + CPET</a:t>
            </a:r>
          </a:p>
          <a:p>
            <a:pPr lvl="1"/>
            <a:r>
              <a:rPr lang="en-GB" sz="1400" dirty="0" smtClean="0">
                <a:latin typeface="Calibri" panose="020F0502020204030204" pitchFamily="34" charset="0"/>
                <a:cs typeface="Calibri" panose="020F0502020204030204" pitchFamily="34" charset="0"/>
              </a:rPr>
              <a:t>20% repeat CPET for multistage pathways or final surgical decisions</a:t>
            </a:r>
          </a:p>
          <a:p>
            <a:pPr lvl="1"/>
            <a:r>
              <a:rPr lang="en-GB" sz="1400" dirty="0" smtClean="0">
                <a:latin typeface="Calibri" panose="020F0502020204030204" pitchFamily="34" charset="0"/>
                <a:cs typeface="Calibri" panose="020F0502020204030204" pitchFamily="34" charset="0"/>
              </a:rPr>
              <a:t>Geriatric assessment (POPS) if needed</a:t>
            </a:r>
          </a:p>
          <a:p>
            <a:pPr>
              <a:spcBef>
                <a:spcPts val="600"/>
              </a:spcBef>
            </a:pPr>
            <a:r>
              <a:rPr lang="en-GB" sz="1800" dirty="0" smtClean="0">
                <a:latin typeface="Calibri" panose="020F0502020204030204" pitchFamily="34" charset="0"/>
                <a:cs typeface="Calibri" panose="020F0502020204030204" pitchFamily="34" charset="0"/>
              </a:rPr>
              <a:t>Personalised Exercise programme</a:t>
            </a:r>
          </a:p>
          <a:p>
            <a:pPr lvl="1"/>
            <a:r>
              <a:rPr lang="en-GB" sz="1400" dirty="0" smtClean="0">
                <a:latin typeface="Calibri" panose="020F0502020204030204" pitchFamily="34" charset="0"/>
                <a:cs typeface="Calibri" panose="020F0502020204030204" pitchFamily="34" charset="0"/>
              </a:rPr>
              <a:t>Short pathway – 3x week in centre</a:t>
            </a:r>
          </a:p>
          <a:p>
            <a:pPr lvl="1"/>
            <a:r>
              <a:rPr lang="en-GB" sz="1400" dirty="0" smtClean="0">
                <a:latin typeface="Calibri" panose="020F0502020204030204" pitchFamily="34" charset="0"/>
                <a:cs typeface="Calibri" panose="020F0502020204030204" pitchFamily="34" charset="0"/>
              </a:rPr>
              <a:t>Others – blend of in-centre and home exercise</a:t>
            </a:r>
          </a:p>
          <a:p>
            <a:pPr>
              <a:spcBef>
                <a:spcPts val="600"/>
              </a:spcBef>
            </a:pPr>
            <a:r>
              <a:rPr lang="en-GB" sz="1800" dirty="0" smtClean="0">
                <a:latin typeface="Calibri" panose="020F0502020204030204" pitchFamily="34" charset="0"/>
                <a:cs typeface="Calibri" panose="020F0502020204030204" pitchFamily="34" charset="0"/>
              </a:rPr>
              <a:t>Dietetic and psychological support according to need</a:t>
            </a:r>
          </a:p>
          <a:p>
            <a:pPr>
              <a:spcBef>
                <a:spcPts val="600"/>
              </a:spcBef>
            </a:pPr>
            <a:r>
              <a:rPr lang="en-GB" sz="1800" dirty="0" smtClean="0">
                <a:latin typeface="Calibri" panose="020F0502020204030204" pitchFamily="34" charset="0"/>
                <a:cs typeface="Calibri" panose="020F0502020204030204" pitchFamily="34" charset="0"/>
              </a:rPr>
              <a:t>Smoking cessation, alcohol reduction</a:t>
            </a:r>
          </a:p>
          <a:p>
            <a:pPr>
              <a:spcBef>
                <a:spcPts val="600"/>
              </a:spcBef>
            </a:pPr>
            <a:r>
              <a:rPr lang="en-GB" sz="1800" dirty="0" smtClean="0">
                <a:latin typeface="Calibri" panose="020F0502020204030204" pitchFamily="34" charset="0"/>
                <a:cs typeface="Calibri" panose="020F0502020204030204" pitchFamily="34" charset="0"/>
              </a:rPr>
              <a:t>Early initiation of medical optimisation</a:t>
            </a:r>
            <a:endParaRPr lang="en-GB" sz="1800" dirty="0">
              <a:latin typeface="Calibri" panose="020F0502020204030204" pitchFamily="34" charset="0"/>
              <a:cs typeface="Calibri" panose="020F0502020204030204" pitchFamily="34" charset="0"/>
            </a:endParaRPr>
          </a:p>
        </p:txBody>
      </p:sp>
      <p:grpSp>
        <p:nvGrpSpPr>
          <p:cNvPr id="19" name="Group 18"/>
          <p:cNvGrpSpPr/>
          <p:nvPr/>
        </p:nvGrpSpPr>
        <p:grpSpPr>
          <a:xfrm>
            <a:off x="7105962" y="1103256"/>
            <a:ext cx="4526069" cy="5272392"/>
            <a:chOff x="4814736" y="764704"/>
            <a:chExt cx="3789712" cy="5848456"/>
          </a:xfrm>
        </p:grpSpPr>
        <p:sp>
          <p:nvSpPr>
            <p:cNvPr id="4" name="Rounded Rectangle 3"/>
            <p:cNvSpPr/>
            <p:nvPr/>
          </p:nvSpPr>
          <p:spPr>
            <a:xfrm>
              <a:off x="4814736" y="764704"/>
              <a:ext cx="2493568" cy="50405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Initial Assessment</a:t>
              </a:r>
              <a:endParaRPr lang="en-GB" sz="1600" dirty="0"/>
            </a:p>
          </p:txBody>
        </p:sp>
        <p:sp>
          <p:nvSpPr>
            <p:cNvPr id="5" name="Rounded Rectangle 4"/>
            <p:cNvSpPr/>
            <p:nvPr/>
          </p:nvSpPr>
          <p:spPr>
            <a:xfrm>
              <a:off x="4814736" y="1341552"/>
              <a:ext cx="792088" cy="100811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Short</a:t>
              </a:r>
              <a:endParaRPr lang="en-GB" dirty="0"/>
            </a:p>
          </p:txBody>
        </p:sp>
        <p:sp>
          <p:nvSpPr>
            <p:cNvPr id="6" name="Rounded Rectangle 5"/>
            <p:cNvSpPr/>
            <p:nvPr/>
          </p:nvSpPr>
          <p:spPr>
            <a:xfrm>
              <a:off x="6516216" y="1340768"/>
              <a:ext cx="792088"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Long</a:t>
              </a:r>
              <a:endParaRPr lang="en-GB" dirty="0"/>
            </a:p>
          </p:txBody>
        </p:sp>
        <p:sp>
          <p:nvSpPr>
            <p:cNvPr id="7" name="Rounded Rectangle 6"/>
            <p:cNvSpPr/>
            <p:nvPr/>
          </p:nvSpPr>
          <p:spPr>
            <a:xfrm>
              <a:off x="5665476" y="1340768"/>
              <a:ext cx="792088"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Medium</a:t>
              </a:r>
              <a:endParaRPr lang="en-GB" dirty="0"/>
            </a:p>
          </p:txBody>
        </p:sp>
        <p:sp>
          <p:nvSpPr>
            <p:cNvPr id="8" name="Rounded Rectangle 7"/>
            <p:cNvSpPr/>
            <p:nvPr/>
          </p:nvSpPr>
          <p:spPr>
            <a:xfrm>
              <a:off x="4814736" y="2415776"/>
              <a:ext cx="792088" cy="50405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Final</a:t>
              </a:r>
              <a:endParaRPr lang="en-GB" dirty="0"/>
            </a:p>
          </p:txBody>
        </p:sp>
        <p:sp>
          <p:nvSpPr>
            <p:cNvPr id="9" name="Rounded Rectangle 8"/>
            <p:cNvSpPr/>
            <p:nvPr/>
          </p:nvSpPr>
          <p:spPr>
            <a:xfrm>
              <a:off x="5662792" y="3429000"/>
              <a:ext cx="792088" cy="50405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Final</a:t>
              </a:r>
              <a:endParaRPr lang="en-GB" dirty="0"/>
            </a:p>
          </p:txBody>
        </p:sp>
        <p:sp>
          <p:nvSpPr>
            <p:cNvPr id="10" name="Rounded Rectangle 9"/>
            <p:cNvSpPr/>
            <p:nvPr/>
          </p:nvSpPr>
          <p:spPr>
            <a:xfrm>
              <a:off x="6516216" y="3429000"/>
              <a:ext cx="792088" cy="50405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Interim</a:t>
              </a:r>
              <a:endParaRPr lang="en-GB" sz="1400" dirty="0"/>
            </a:p>
          </p:txBody>
        </p:sp>
        <p:sp>
          <p:nvSpPr>
            <p:cNvPr id="11" name="Rounded Rectangle 10"/>
            <p:cNvSpPr/>
            <p:nvPr/>
          </p:nvSpPr>
          <p:spPr>
            <a:xfrm>
              <a:off x="6516216" y="4020872"/>
              <a:ext cx="792088"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Long</a:t>
              </a:r>
              <a:endParaRPr lang="en-GB" dirty="0"/>
            </a:p>
          </p:txBody>
        </p:sp>
        <p:sp>
          <p:nvSpPr>
            <p:cNvPr id="12" name="Rounded Rectangle 11"/>
            <p:cNvSpPr/>
            <p:nvPr/>
          </p:nvSpPr>
          <p:spPr>
            <a:xfrm>
              <a:off x="6516216" y="6109104"/>
              <a:ext cx="792088" cy="50405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Final</a:t>
              </a:r>
              <a:endParaRPr lang="en-GB" dirty="0"/>
            </a:p>
          </p:txBody>
        </p:sp>
        <p:sp>
          <p:nvSpPr>
            <p:cNvPr id="13" name="Rounded Rectangle 12"/>
            <p:cNvSpPr/>
            <p:nvPr/>
          </p:nvSpPr>
          <p:spPr>
            <a:xfrm>
              <a:off x="7524328" y="764704"/>
              <a:ext cx="1080120" cy="504056"/>
            </a:xfrm>
            <a:prstGeom prst="roundRect">
              <a:avLst/>
            </a:prstGeom>
            <a:solidFill>
              <a:srgbClr val="E5B6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CPET</a:t>
              </a:r>
              <a:endParaRPr lang="en-GB" sz="1600" dirty="0"/>
            </a:p>
          </p:txBody>
        </p:sp>
        <p:sp>
          <p:nvSpPr>
            <p:cNvPr id="14" name="Rounded Rectangle 13"/>
            <p:cNvSpPr/>
            <p:nvPr/>
          </p:nvSpPr>
          <p:spPr>
            <a:xfrm>
              <a:off x="7524328" y="3429000"/>
              <a:ext cx="1080120" cy="504056"/>
            </a:xfrm>
            <a:prstGeom prst="roundRect">
              <a:avLst/>
            </a:prstGeom>
            <a:solidFill>
              <a:srgbClr val="E5B6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 CPET</a:t>
              </a:r>
              <a:endParaRPr lang="en-GB" sz="1600" dirty="0"/>
            </a:p>
          </p:txBody>
        </p:sp>
        <p:sp>
          <p:nvSpPr>
            <p:cNvPr id="15" name="Rounded Rectangle 14"/>
            <p:cNvSpPr/>
            <p:nvPr/>
          </p:nvSpPr>
          <p:spPr>
            <a:xfrm>
              <a:off x="7524328" y="6109104"/>
              <a:ext cx="1080120" cy="504056"/>
            </a:xfrm>
            <a:prstGeom prst="roundRect">
              <a:avLst/>
            </a:prstGeom>
            <a:solidFill>
              <a:srgbClr val="E5B6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 CPET</a:t>
              </a:r>
              <a:endParaRPr lang="en-GB" sz="1600" dirty="0"/>
            </a:p>
          </p:txBody>
        </p:sp>
        <p:sp>
          <p:nvSpPr>
            <p:cNvPr id="16" name="Rounded Rectangle 15"/>
            <p:cNvSpPr/>
            <p:nvPr/>
          </p:nvSpPr>
          <p:spPr>
            <a:xfrm>
              <a:off x="7524328" y="1592816"/>
              <a:ext cx="1080120" cy="504056"/>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 POPS</a:t>
              </a:r>
              <a:endParaRPr lang="en-GB" sz="1600" dirty="0"/>
            </a:p>
          </p:txBody>
        </p:sp>
      </p:grpSp>
      <p:pic>
        <p:nvPicPr>
          <p:cNvPr id="17" name="Picture 16"/>
          <p:cNvPicPr/>
          <p:nvPr/>
        </p:nvPicPr>
        <p:blipFill>
          <a:blip r:embed="rId2"/>
          <a:stretch>
            <a:fillRect/>
          </a:stretch>
        </p:blipFill>
        <p:spPr>
          <a:xfrm>
            <a:off x="153987" y="557134"/>
            <a:ext cx="1281347" cy="7981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0600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Conclusions</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r>
              <a:rPr lang="en-GB" dirty="0" smtClean="0">
                <a:latin typeface="Calibri" panose="020F0502020204030204" pitchFamily="34" charset="0"/>
              </a:rPr>
              <a:t>Pilot project</a:t>
            </a:r>
          </a:p>
          <a:p>
            <a:r>
              <a:rPr lang="en-GB" dirty="0" smtClean="0">
                <a:latin typeface="Calibri" panose="020F0502020204030204" pitchFamily="34" charset="0"/>
              </a:rPr>
              <a:t>Opened to recruitment in Feb 2020</a:t>
            </a:r>
          </a:p>
          <a:p>
            <a:r>
              <a:rPr lang="en-GB" dirty="0" smtClean="0">
                <a:latin typeface="Calibri" panose="020F0502020204030204" pitchFamily="34" charset="0"/>
              </a:rPr>
              <a:t>Continuous delivery throughout COVID-19 pandemic</a:t>
            </a:r>
          </a:p>
          <a:p>
            <a:r>
              <a:rPr lang="en-GB" dirty="0" smtClean="0">
                <a:latin typeface="Calibri" panose="020F0502020204030204" pitchFamily="34" charset="0"/>
              </a:rPr>
              <a:t>Excellent patient recruitment and retention</a:t>
            </a:r>
          </a:p>
          <a:p>
            <a:r>
              <a:rPr lang="en-GB" dirty="0" smtClean="0">
                <a:latin typeface="Calibri" panose="020F0502020204030204" pitchFamily="34" charset="0"/>
              </a:rPr>
              <a:t>Positive trends for objective measures and cost savings</a:t>
            </a:r>
          </a:p>
          <a:p>
            <a:r>
              <a:rPr lang="en-GB" dirty="0" smtClean="0">
                <a:latin typeface="Calibri" panose="020F0502020204030204" pitchFamily="34" charset="0"/>
              </a:rPr>
              <a:t>Business case submitted for conversion to substantive funding and expansion</a:t>
            </a:r>
          </a:p>
          <a:p>
            <a:r>
              <a:rPr lang="en-GB" dirty="0" smtClean="0">
                <a:latin typeface="Calibri" panose="020F0502020204030204" pitchFamily="34" charset="0"/>
              </a:rPr>
              <a:t>Starting elective orthopaedic service this week!</a:t>
            </a:r>
          </a:p>
        </p:txBody>
      </p:sp>
    </p:spTree>
    <p:extLst>
      <p:ext uri="{BB962C8B-B14F-4D97-AF65-F5344CB8AC3E}">
        <p14:creationId xmlns:p14="http://schemas.microsoft.com/office/powerpoint/2010/main" val="935488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Calibri" panose="020F0502020204030204" pitchFamily="34" charset="0"/>
              </a:rPr>
              <a:t>Questions?</a:t>
            </a:r>
            <a:br>
              <a:rPr lang="en-GB" dirty="0" smtClean="0">
                <a:latin typeface="Calibri" panose="020F0502020204030204" pitchFamily="34" charset="0"/>
              </a:rPr>
            </a:br>
            <a:r>
              <a:rPr lang="en-GB" dirty="0">
                <a:latin typeface="Calibri" panose="020F0502020204030204" pitchFamily="34" charset="0"/>
              </a:rPr>
              <a:t/>
            </a:r>
            <a:br>
              <a:rPr lang="en-GB" dirty="0">
                <a:latin typeface="Calibri" panose="020F0502020204030204" pitchFamily="34" charset="0"/>
              </a:rPr>
            </a:br>
            <a:r>
              <a:rPr lang="en-GB" sz="4000" cap="none" dirty="0" smtClean="0">
                <a:latin typeface="Calibri" panose="020F0502020204030204" pitchFamily="34" charset="0"/>
              </a:rPr>
              <a:t>Thanks for listening</a:t>
            </a:r>
            <a:endParaRPr lang="en-GB" sz="4000" cap="none" dirty="0">
              <a:latin typeface="Calibri" panose="020F0502020204030204" pitchFamily="34" charset="0"/>
            </a:endParaRPr>
          </a:p>
        </p:txBody>
      </p:sp>
      <p:sp>
        <p:nvSpPr>
          <p:cNvPr id="5" name="Subtitle 4"/>
          <p:cNvSpPr>
            <a:spLocks noGrp="1"/>
          </p:cNvSpPr>
          <p:nvPr>
            <p:ph type="subTitle" idx="1"/>
          </p:nvPr>
        </p:nvSpPr>
        <p:spPr>
          <a:xfrm>
            <a:off x="915987" y="4267200"/>
            <a:ext cx="10440749" cy="1752600"/>
          </a:xfrm>
        </p:spPr>
        <p:txBody>
          <a:bodyPr>
            <a:normAutofit/>
          </a:bodyPr>
          <a:lstStyle/>
          <a:p>
            <a:pPr algn="ctr"/>
            <a:r>
              <a:rPr lang="en-GB" dirty="0" smtClean="0">
                <a:latin typeface="Calibri" panose="020F0502020204030204" pitchFamily="34" charset="0"/>
              </a:rPr>
              <a:t>Heather MacKinnon</a:t>
            </a:r>
          </a:p>
          <a:p>
            <a:pPr algn="ctr"/>
            <a:r>
              <a:rPr lang="en-GB" dirty="0" smtClean="0">
                <a:latin typeface="Calibri" panose="020F0502020204030204" pitchFamily="34" charset="0"/>
              </a:rPr>
              <a:t>Fit4Surgery Prehabilitation Project Manager</a:t>
            </a:r>
          </a:p>
          <a:p>
            <a:pPr algn="ctr"/>
            <a:r>
              <a:rPr lang="en-GB" sz="2000" dirty="0" smtClean="0">
                <a:solidFill>
                  <a:schemeClr val="accent1">
                    <a:lumMod val="75000"/>
                  </a:schemeClr>
                </a:solidFill>
                <a:latin typeface="Calibri" panose="020F0502020204030204" pitchFamily="34" charset="0"/>
                <a:hlinkClick r:id="rId2"/>
              </a:rPr>
              <a:t>Heather.j.mackinnon@uhl-tr.nhs.uk</a:t>
            </a:r>
            <a:endParaRPr lang="en-GB" sz="2000" dirty="0" smtClean="0">
              <a:solidFill>
                <a:schemeClr val="accent1">
                  <a:lumMod val="75000"/>
                </a:schemeClr>
              </a:solidFill>
              <a:latin typeface="Calibri" panose="020F0502020204030204" pitchFamily="34" charset="0"/>
            </a:endParaRPr>
          </a:p>
          <a:p>
            <a:pPr algn="ctr"/>
            <a:r>
              <a:rPr lang="en-GB" sz="2000" dirty="0" smtClean="0">
                <a:latin typeface="Calibri" panose="020F0502020204030204" pitchFamily="34" charset="0"/>
              </a:rPr>
              <a:t>@Fit4Surgery_LLR</a:t>
            </a:r>
            <a:endParaRPr lang="en-GB" sz="2000" dirty="0">
              <a:latin typeface="Calibri" panose="020F0502020204030204" pitchFamily="34" charset="0"/>
            </a:endParaRPr>
          </a:p>
        </p:txBody>
      </p:sp>
      <p:pic>
        <p:nvPicPr>
          <p:cNvPr id="4" name="Picture 3" descr="Y:\A) Data\d) Database\Database Backup\F4S Leafl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6587" y="534769"/>
            <a:ext cx="1829007"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98" t="4806" r="11033" b="8314"/>
          <a:stretch/>
        </p:blipFill>
        <p:spPr bwMode="auto">
          <a:xfrm>
            <a:off x="915987" y="546265"/>
            <a:ext cx="1828800" cy="2569296"/>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00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Contents</a:t>
            </a:r>
            <a:endParaRPr lang="en-GB"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GB" sz="2800" dirty="0" smtClean="0">
                <a:latin typeface="Calibri" panose="020F0502020204030204" pitchFamily="34" charset="0"/>
              </a:rPr>
              <a:t>Why?</a:t>
            </a:r>
          </a:p>
          <a:p>
            <a:r>
              <a:rPr lang="en-GB" sz="2800" dirty="0" smtClean="0">
                <a:latin typeface="Calibri" panose="020F0502020204030204" pitchFamily="34" charset="0"/>
              </a:rPr>
              <a:t>What?</a:t>
            </a:r>
          </a:p>
          <a:p>
            <a:r>
              <a:rPr lang="en-GB" sz="2800" dirty="0" smtClean="0">
                <a:latin typeface="Calibri" panose="020F0502020204030204" pitchFamily="34" charset="0"/>
              </a:rPr>
              <a:t>What changed with COVID?</a:t>
            </a:r>
          </a:p>
          <a:p>
            <a:r>
              <a:rPr lang="en-GB" sz="2800" dirty="0" smtClean="0">
                <a:latin typeface="Calibri" panose="020F0502020204030204" pitchFamily="34" charset="0"/>
              </a:rPr>
              <a:t>Results so far…</a:t>
            </a:r>
          </a:p>
          <a:p>
            <a:r>
              <a:rPr lang="en-GB" sz="2800" dirty="0" smtClean="0">
                <a:latin typeface="Calibri" panose="020F0502020204030204" pitchFamily="34" charset="0"/>
              </a:rPr>
              <a:t>Future plans</a:t>
            </a:r>
            <a:endParaRPr lang="en-GB" sz="2800" dirty="0">
              <a:latin typeface="Calibri" panose="020F0502020204030204" pitchFamily="34" charset="0"/>
            </a:endParaRPr>
          </a:p>
        </p:txBody>
      </p:sp>
      <p:pic>
        <p:nvPicPr>
          <p:cNvPr id="4" name="Picture 3" descr="Y:\A) Data\d) Database\Database Backup\F4S Leafl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7987" y="1511484"/>
            <a:ext cx="2514600" cy="3563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8" t="4806" r="11033" b="8314"/>
          <a:stretch/>
        </p:blipFill>
        <p:spPr bwMode="auto">
          <a:xfrm>
            <a:off x="6326187" y="1511479"/>
            <a:ext cx="2536820" cy="3563999"/>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63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9" y="533400"/>
            <a:ext cx="5335428" cy="990600"/>
          </a:xfrm>
        </p:spPr>
        <p:txBody>
          <a:bodyPr/>
          <a:lstStyle/>
          <a:p>
            <a:r>
              <a:rPr lang="en-GB" dirty="0" smtClean="0">
                <a:latin typeface="Calibri" panose="020F0502020204030204" pitchFamily="34" charset="0"/>
              </a:rPr>
              <a:t>Why?</a:t>
            </a:r>
            <a:endParaRPr lang="en-GB" dirty="0">
              <a:latin typeface="Calibri" panose="020F0502020204030204" pitchFamily="34" charset="0"/>
            </a:endParaRPr>
          </a:p>
        </p:txBody>
      </p:sp>
      <p:sp>
        <p:nvSpPr>
          <p:cNvPr id="4" name="Content Placeholder 3"/>
          <p:cNvSpPr>
            <a:spLocks noGrp="1"/>
          </p:cNvSpPr>
          <p:nvPr>
            <p:ph sz="half" idx="1"/>
          </p:nvPr>
        </p:nvSpPr>
        <p:spPr>
          <a:xfrm>
            <a:off x="6173787" y="1600200"/>
            <a:ext cx="5386202" cy="4718304"/>
          </a:xfrm>
        </p:spPr>
        <p:txBody>
          <a:bodyPr/>
          <a:lstStyle/>
          <a:p>
            <a:pPr marL="0" indent="0">
              <a:buNone/>
            </a:pPr>
            <a:r>
              <a:rPr lang="en-GB" dirty="0" smtClean="0">
                <a:latin typeface="Calibri" panose="020F0502020204030204" pitchFamily="34" charset="0"/>
                <a:cs typeface="Calibri" panose="020F0502020204030204" pitchFamily="34" charset="0"/>
              </a:rPr>
              <a:t>Opportunity to: </a:t>
            </a:r>
          </a:p>
          <a:p>
            <a:r>
              <a:rPr lang="en-GB" dirty="0" smtClean="0">
                <a:latin typeface="Calibri" panose="020F0502020204030204" pitchFamily="34" charset="0"/>
                <a:cs typeface="Calibri" panose="020F0502020204030204" pitchFamily="34" charset="0"/>
              </a:rPr>
              <a:t>Provide Personalised care</a:t>
            </a:r>
          </a:p>
          <a:p>
            <a:r>
              <a:rPr lang="en-GB" dirty="0" smtClean="0">
                <a:latin typeface="Calibri" panose="020F0502020204030204" pitchFamily="34" charset="0"/>
                <a:cs typeface="Calibri" panose="020F0502020204030204" pitchFamily="34" charset="0"/>
              </a:rPr>
              <a:t>Empower </a:t>
            </a:r>
            <a:r>
              <a:rPr lang="en-GB" dirty="0">
                <a:latin typeface="Calibri" panose="020F0502020204030204" pitchFamily="34" charset="0"/>
                <a:cs typeface="Calibri" panose="020F0502020204030204" pitchFamily="34" charset="0"/>
              </a:rPr>
              <a:t>patients</a:t>
            </a:r>
          </a:p>
          <a:p>
            <a:r>
              <a:rPr lang="en-US" dirty="0" err="1">
                <a:latin typeface="Calibri" panose="020F0502020204030204" pitchFamily="34" charset="0"/>
                <a:cs typeface="Calibri" panose="020F0502020204030204" pitchFamily="34" charset="0"/>
              </a:rPr>
              <a:t>Maximise</a:t>
            </a:r>
            <a:r>
              <a:rPr lang="en-US" dirty="0">
                <a:latin typeface="Calibri" panose="020F0502020204030204" pitchFamily="34" charset="0"/>
                <a:cs typeface="Calibri" panose="020F0502020204030204" pitchFamily="34" charset="0"/>
              </a:rPr>
              <a:t> physical and psychological resilience to cancer treatments </a:t>
            </a:r>
          </a:p>
          <a:p>
            <a:r>
              <a:rPr lang="en-US" dirty="0" smtClean="0">
                <a:latin typeface="Calibri" panose="020F0502020204030204" pitchFamily="34" charset="0"/>
                <a:cs typeface="Calibri" panose="020F0502020204030204" pitchFamily="34" charset="0"/>
              </a:rPr>
              <a:t>Improve </a:t>
            </a:r>
            <a:r>
              <a:rPr lang="en-US" dirty="0">
                <a:latin typeface="Calibri" panose="020F0502020204030204" pitchFamily="34" charset="0"/>
                <a:cs typeface="Calibri" panose="020F0502020204030204" pitchFamily="34" charset="0"/>
              </a:rPr>
              <a:t>long-term health</a:t>
            </a:r>
            <a:endParaRPr lang="en-GB" dirty="0">
              <a:latin typeface="Calibri" panose="020F0502020204030204" pitchFamily="34" charset="0"/>
              <a:cs typeface="Calibri" panose="020F0502020204030204" pitchFamily="34" charset="0"/>
            </a:endParaRPr>
          </a:p>
          <a:p>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8787" y="1905000"/>
            <a:ext cx="5386387" cy="303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6097587" y="642582"/>
            <a:ext cx="5335428"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Calibri" panose="020F0502020204030204" pitchFamily="34" charset="0"/>
              </a:rPr>
              <a:t>Prehabilitation</a:t>
            </a:r>
            <a:endParaRPr lang="en-GB" dirty="0">
              <a:latin typeface="Calibri" panose="020F0502020204030204" pitchFamily="34" charset="0"/>
            </a:endParaRPr>
          </a:p>
        </p:txBody>
      </p:sp>
    </p:spTree>
    <p:extLst>
      <p:ext uri="{BB962C8B-B14F-4D97-AF65-F5344CB8AC3E}">
        <p14:creationId xmlns:p14="http://schemas.microsoft.com/office/powerpoint/2010/main" val="385524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The </a:t>
            </a:r>
            <a:r>
              <a:rPr lang="en-GB" dirty="0" smtClean="0">
                <a:latin typeface="Calibri" panose="020F0502020204030204" pitchFamily="34" charset="0"/>
              </a:rPr>
              <a:t>Original </a:t>
            </a:r>
            <a:r>
              <a:rPr lang="en-GB" dirty="0">
                <a:latin typeface="Calibri" panose="020F0502020204030204" pitchFamily="34" charset="0"/>
              </a:rPr>
              <a:t>P</a:t>
            </a:r>
            <a:r>
              <a:rPr lang="en-GB" dirty="0" smtClean="0">
                <a:latin typeface="Calibri" panose="020F0502020204030204" pitchFamily="34" charset="0"/>
              </a:rPr>
              <a:t>lan</a:t>
            </a:r>
            <a:endParaRPr lang="en-GB" dirty="0"/>
          </a:p>
        </p:txBody>
      </p:sp>
      <p:sp>
        <p:nvSpPr>
          <p:cNvPr id="7" name="Content Placeholder 6"/>
          <p:cNvSpPr>
            <a:spLocks noGrp="1"/>
          </p:cNvSpPr>
          <p:nvPr>
            <p:ph sz="half" idx="2"/>
          </p:nvPr>
        </p:nvSpPr>
        <p:spPr/>
        <p:txBody>
          <a:bodyPr/>
          <a:lstStyle/>
          <a:p>
            <a:endParaRPr lang="en-GB"/>
          </a:p>
        </p:txBody>
      </p:sp>
      <p:grpSp>
        <p:nvGrpSpPr>
          <p:cNvPr id="5" name="Group 4"/>
          <p:cNvGrpSpPr/>
          <p:nvPr/>
        </p:nvGrpSpPr>
        <p:grpSpPr>
          <a:xfrm>
            <a:off x="6249987" y="1143000"/>
            <a:ext cx="5486400" cy="5257800"/>
            <a:chOff x="3338047" y="533400"/>
            <a:chExt cx="7274297" cy="5867400"/>
          </a:xfrm>
        </p:grpSpPr>
        <p:pic>
          <p:nvPicPr>
            <p:cNvPr id="1026" name="Picture 2" descr="http://dqbs-bookkeeping-services-leicestershire.co.uk/wp-content/uploads/2015/10/DQBS-Bookkeeping-Services-Leicestershire-map.jp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6000"/>
                      </a14:imgEffect>
                    </a14:imgLayer>
                  </a14:imgProps>
                </a:ext>
                <a:ext uri="{28A0092B-C50C-407E-A947-70E740481C1C}">
                  <a14:useLocalDpi xmlns:a14="http://schemas.microsoft.com/office/drawing/2010/main" val="0"/>
                </a:ext>
              </a:extLst>
            </a:blip>
            <a:srcRect/>
            <a:stretch>
              <a:fillRect/>
            </a:stretch>
          </p:blipFill>
          <p:spPr bwMode="auto">
            <a:xfrm>
              <a:off x="3338047" y="533400"/>
              <a:ext cx="7274297" cy="5867400"/>
            </a:xfrm>
            <a:prstGeom prst="rect">
              <a:avLst/>
            </a:prstGeom>
            <a:solidFill>
              <a:schemeClr val="bg1"/>
            </a:solidFill>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36" y="2543984"/>
              <a:ext cx="685799" cy="389704"/>
            </a:xfrm>
            <a:prstGeom prst="rect">
              <a:avLst/>
            </a:prstGeom>
            <a:ln w="57150">
              <a:solidFill>
                <a:srgbClr val="FF94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517" y="2710721"/>
              <a:ext cx="685799" cy="389704"/>
            </a:xfrm>
            <a:prstGeom prst="rect">
              <a:avLst/>
            </a:prstGeom>
            <a:ln w="57150">
              <a:solidFill>
                <a:srgbClr val="BFFF3A"/>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8999" y="4610494"/>
              <a:ext cx="685799" cy="389704"/>
            </a:xfrm>
            <a:prstGeom prst="rect">
              <a:avLst/>
            </a:prstGeom>
            <a:ln w="57150">
              <a:solidFill>
                <a:srgbClr val="BFFF3A"/>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236" y="3886200"/>
              <a:ext cx="685799" cy="389704"/>
            </a:xfrm>
            <a:prstGeom prst="rect">
              <a:avLst/>
            </a:prstGeom>
            <a:ln w="57150">
              <a:solidFill>
                <a:srgbClr val="FF94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129" y="5181600"/>
              <a:ext cx="685799" cy="389704"/>
            </a:xfrm>
            <a:prstGeom prst="rect">
              <a:avLst/>
            </a:prstGeom>
            <a:ln w="57150">
              <a:solidFill>
                <a:srgbClr val="BFFF3A"/>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
        <p:nvSpPr>
          <p:cNvPr id="15" name="Content Placeholder 3"/>
          <p:cNvSpPr>
            <a:spLocks noGrp="1"/>
          </p:cNvSpPr>
          <p:nvPr>
            <p:ph sz="half" idx="1"/>
          </p:nvPr>
        </p:nvSpPr>
        <p:spPr>
          <a:ln>
            <a:noFill/>
          </a:ln>
        </p:spPr>
        <p:txBody>
          <a:bodyPr/>
          <a:lstStyle/>
          <a:p>
            <a:r>
              <a:rPr lang="en-GB" sz="2400" dirty="0" smtClean="0">
                <a:latin typeface="Calibri" panose="020F0502020204030204" pitchFamily="34" charset="0"/>
              </a:rPr>
              <a:t>Comprehensive assessment + CPET beginning and end</a:t>
            </a:r>
          </a:p>
          <a:p>
            <a:r>
              <a:rPr lang="en-GB" sz="2400" dirty="0" smtClean="0">
                <a:latin typeface="Calibri" panose="020F0502020204030204" pitchFamily="34" charset="0"/>
              </a:rPr>
              <a:t>6 week intervention episodes</a:t>
            </a:r>
          </a:p>
          <a:p>
            <a:r>
              <a:rPr lang="en-GB" sz="2400" dirty="0" smtClean="0">
                <a:latin typeface="Calibri" panose="020F0502020204030204" pitchFamily="34" charset="0"/>
              </a:rPr>
              <a:t>1 hour Face-to-face sessions 3x per </a:t>
            </a:r>
            <a:r>
              <a:rPr lang="en-GB" sz="2400" dirty="0">
                <a:latin typeface="Calibri" panose="020F0502020204030204" pitchFamily="34" charset="0"/>
              </a:rPr>
              <a:t>week</a:t>
            </a:r>
          </a:p>
          <a:p>
            <a:r>
              <a:rPr lang="en-GB" sz="2400" dirty="0">
                <a:latin typeface="Calibri" panose="020F0502020204030204" pitchFamily="34" charset="0"/>
              </a:rPr>
              <a:t>HIIT + strength training</a:t>
            </a:r>
          </a:p>
          <a:p>
            <a:r>
              <a:rPr lang="en-GB" sz="2400" dirty="0">
                <a:latin typeface="Calibri" panose="020F0502020204030204" pitchFamily="34" charset="0"/>
              </a:rPr>
              <a:t>5 </a:t>
            </a:r>
            <a:r>
              <a:rPr lang="en-GB" sz="2400" dirty="0" smtClean="0">
                <a:latin typeface="Calibri" panose="020F0502020204030204" pitchFamily="34" charset="0"/>
              </a:rPr>
              <a:t>localities</a:t>
            </a:r>
            <a:endParaRPr lang="en-GB" sz="2400" dirty="0" smtClean="0">
              <a:latin typeface="Calibri" panose="020F0502020204030204" pitchFamily="34" charset="0"/>
              <a:cs typeface="Calibri" panose="020F0502020204030204" pitchFamily="34" charset="0"/>
            </a:endParaRPr>
          </a:p>
          <a:p>
            <a:pPr lvl="1">
              <a:spcBef>
                <a:spcPts val="1200"/>
              </a:spcBef>
            </a:pPr>
            <a:r>
              <a:rPr lang="en-GB" sz="2000" dirty="0" smtClean="0">
                <a:solidFill>
                  <a:srgbClr val="FF9400"/>
                </a:solidFill>
                <a:latin typeface="Calibri" panose="020F0502020204030204" pitchFamily="34" charset="0"/>
                <a:cs typeface="Calibri" panose="020F0502020204030204" pitchFamily="34" charset="0"/>
              </a:rPr>
              <a:t>2 Centres Physio led</a:t>
            </a:r>
          </a:p>
          <a:p>
            <a:pPr lvl="1">
              <a:spcBef>
                <a:spcPts val="1200"/>
              </a:spcBef>
            </a:pPr>
            <a:r>
              <a:rPr lang="en-GB" sz="2000" dirty="0" smtClean="0">
                <a:solidFill>
                  <a:srgbClr val="83C400"/>
                </a:solidFill>
                <a:latin typeface="Calibri" panose="020F0502020204030204" pitchFamily="34" charset="0"/>
                <a:cs typeface="Calibri" panose="020F0502020204030204" pitchFamily="34" charset="0"/>
              </a:rPr>
              <a:t>3 Centres Exercise Instructor led</a:t>
            </a:r>
            <a:endParaRPr lang="en-GB" sz="2000" dirty="0">
              <a:solidFill>
                <a:srgbClr val="83C4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51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Pandemic plan</a:t>
            </a:r>
            <a:endParaRPr lang="en-GB" dirty="0">
              <a:latin typeface="Calibri" panose="020F0502020204030204" pitchFamily="34" charset="0"/>
            </a:endParaRPr>
          </a:p>
        </p:txBody>
      </p:sp>
      <p:sp>
        <p:nvSpPr>
          <p:cNvPr id="3" name="Content Placeholder 2"/>
          <p:cNvSpPr>
            <a:spLocks noGrp="1"/>
          </p:cNvSpPr>
          <p:nvPr>
            <p:ph sz="half" idx="1"/>
          </p:nvPr>
        </p:nvSpPr>
        <p:spPr/>
        <p:txBody>
          <a:bodyPr>
            <a:normAutofit lnSpcReduction="10000"/>
          </a:bodyPr>
          <a:lstStyle/>
          <a:p>
            <a:r>
              <a:rPr lang="en-GB" dirty="0" smtClean="0">
                <a:latin typeface="Calibri" panose="020F0502020204030204" pitchFamily="34" charset="0"/>
              </a:rPr>
              <a:t>Home based</a:t>
            </a:r>
          </a:p>
          <a:p>
            <a:pPr lvl="1"/>
            <a:r>
              <a:rPr lang="en-GB" dirty="0" smtClean="0">
                <a:latin typeface="Calibri" panose="020F0502020204030204" pitchFamily="34" charset="0"/>
              </a:rPr>
              <a:t>Motivational interviewing</a:t>
            </a:r>
          </a:p>
          <a:p>
            <a:pPr lvl="1"/>
            <a:r>
              <a:rPr lang="en-GB" dirty="0" smtClean="0">
                <a:latin typeface="Calibri" panose="020F0502020204030204" pitchFamily="34" charset="0"/>
              </a:rPr>
              <a:t>COM-B model of behaviour change</a:t>
            </a:r>
          </a:p>
          <a:p>
            <a:r>
              <a:rPr lang="en-GB" dirty="0" smtClean="0">
                <a:latin typeface="Calibri" panose="020F0502020204030204" pitchFamily="34" charset="0"/>
              </a:rPr>
              <a:t>Pragmatic</a:t>
            </a:r>
          </a:p>
          <a:p>
            <a:pPr lvl="1"/>
            <a:r>
              <a:rPr lang="en-GB" dirty="0" smtClean="0">
                <a:latin typeface="Calibri" panose="020F0502020204030204" pitchFamily="34" charset="0"/>
              </a:rPr>
              <a:t>Moderate intensity </a:t>
            </a:r>
          </a:p>
          <a:p>
            <a:pPr lvl="1"/>
            <a:r>
              <a:rPr lang="en-GB" dirty="0" smtClean="0">
                <a:latin typeface="Calibri" panose="020F0502020204030204" pitchFamily="34" charset="0"/>
              </a:rPr>
              <a:t>HIIT where possible</a:t>
            </a:r>
          </a:p>
          <a:p>
            <a:pPr lvl="1"/>
            <a:r>
              <a:rPr lang="en-GB" dirty="0" smtClean="0">
                <a:latin typeface="Calibri" panose="020F0502020204030204" pitchFamily="34" charset="0"/>
              </a:rPr>
              <a:t>Using available equipment</a:t>
            </a:r>
          </a:p>
          <a:p>
            <a:pPr lvl="1"/>
            <a:r>
              <a:rPr lang="en-GB" dirty="0" smtClean="0">
                <a:latin typeface="Calibri" panose="020F0502020204030204" pitchFamily="34" charset="0"/>
              </a:rPr>
              <a:t>Weekly supportive telephone calls</a:t>
            </a:r>
          </a:p>
          <a:p>
            <a:r>
              <a:rPr lang="en-GB" dirty="0" smtClean="0">
                <a:latin typeface="Calibri" panose="020F0502020204030204" pitchFamily="34" charset="0"/>
              </a:rPr>
              <a:t>Engagement positive</a:t>
            </a:r>
          </a:p>
          <a:p>
            <a:r>
              <a:rPr lang="en-GB" dirty="0" smtClean="0">
                <a:latin typeface="Calibri" panose="020F0502020204030204" pitchFamily="34" charset="0"/>
              </a:rPr>
              <a:t>Loss of objective data</a:t>
            </a:r>
          </a:p>
        </p:txBody>
      </p:sp>
      <p:sp>
        <p:nvSpPr>
          <p:cNvPr id="5" name="Rounded Rectangle 4"/>
          <p:cNvSpPr/>
          <p:nvPr/>
        </p:nvSpPr>
        <p:spPr>
          <a:xfrm>
            <a:off x="6249987" y="533400"/>
            <a:ext cx="2438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anose="020F0502020204030204" pitchFamily="34" charset="0"/>
                <a:cs typeface="Calibri" panose="020F0502020204030204" pitchFamily="34" charset="0"/>
              </a:rPr>
              <a:t>CAPABILITY</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Co-developed exercise plan</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Education</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Self-efficacy</a:t>
            </a:r>
          </a:p>
          <a:p>
            <a:pPr marL="285750" indent="-285750" algn="ctr">
              <a:buFont typeface="Arial" panose="020B0604020202020204" pitchFamily="34" charset="0"/>
              <a:buChar char="•"/>
            </a:pPr>
            <a:endParaRPr lang="en-GB" dirty="0"/>
          </a:p>
        </p:txBody>
      </p:sp>
      <p:sp>
        <p:nvSpPr>
          <p:cNvPr id="9" name="Rounded Rectangle 8"/>
          <p:cNvSpPr/>
          <p:nvPr/>
        </p:nvSpPr>
        <p:spPr>
          <a:xfrm>
            <a:off x="6249987" y="2438400"/>
            <a:ext cx="2428614"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anose="020F0502020204030204" pitchFamily="34" charset="0"/>
                <a:cs typeface="Calibri" panose="020F0502020204030204" pitchFamily="34" charset="0"/>
              </a:rPr>
              <a:t>OPPORTUNITY</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Available </a:t>
            </a:r>
            <a:r>
              <a:rPr lang="en-GB" sz="1600" dirty="0" smtClean="0">
                <a:latin typeface="Calibri" panose="020F0502020204030204" pitchFamily="34" charset="0"/>
                <a:cs typeface="Calibri" panose="020F0502020204030204" pitchFamily="34" charset="0"/>
              </a:rPr>
              <a:t>equipment</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Within participants environment &amp; lifestyle</a:t>
            </a:r>
            <a:endParaRPr lang="en-GB" sz="1600" dirty="0">
              <a:latin typeface="Calibri" panose="020F0502020204030204" pitchFamily="34" charset="0"/>
              <a:cs typeface="Calibri" panose="020F0502020204030204" pitchFamily="34" charset="0"/>
            </a:endParaRPr>
          </a:p>
        </p:txBody>
      </p:sp>
      <p:sp>
        <p:nvSpPr>
          <p:cNvPr id="10" name="Rounded Rectangle 9"/>
          <p:cNvSpPr/>
          <p:nvPr/>
        </p:nvSpPr>
        <p:spPr>
          <a:xfrm>
            <a:off x="6249987" y="4953000"/>
            <a:ext cx="2438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anose="020F0502020204030204" pitchFamily="34" charset="0"/>
                <a:cs typeface="Calibri" panose="020F0502020204030204" pitchFamily="34" charset="0"/>
              </a:rPr>
              <a:t>MOTIVATION</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Facilitate self-monitoring</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Goal setting</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Supportive </a:t>
            </a:r>
            <a:r>
              <a:rPr lang="en-GB" sz="1600" dirty="0" err="1" smtClean="0">
                <a:latin typeface="Calibri" panose="020F0502020204030204" pitchFamily="34" charset="0"/>
                <a:cs typeface="Calibri" panose="020F0502020204030204" pitchFamily="34" charset="0"/>
              </a:rPr>
              <a:t>phonecalls</a:t>
            </a:r>
            <a:endParaRPr lang="en-GB" sz="1600" dirty="0">
              <a:latin typeface="Calibri" panose="020F0502020204030204" pitchFamily="34" charset="0"/>
              <a:cs typeface="Calibri" panose="020F0502020204030204" pitchFamily="34" charset="0"/>
            </a:endParaRPr>
          </a:p>
        </p:txBody>
      </p:sp>
      <p:sp>
        <p:nvSpPr>
          <p:cNvPr id="11" name="Rounded Rectangle 10"/>
          <p:cNvSpPr/>
          <p:nvPr/>
        </p:nvSpPr>
        <p:spPr>
          <a:xfrm>
            <a:off x="9755187" y="3276600"/>
            <a:ext cx="2133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anose="020F0502020204030204" pitchFamily="34" charset="0"/>
                <a:cs typeface="Calibri" panose="020F0502020204030204" pitchFamily="34" charset="0"/>
              </a:rPr>
              <a:t>BEHAVIOUR</a:t>
            </a:r>
            <a:endParaRPr lang="en-GB" dirty="0">
              <a:latin typeface="Calibri" panose="020F0502020204030204" pitchFamily="34" charset="0"/>
              <a:cs typeface="Calibri" panose="020F0502020204030204" pitchFamily="34" charset="0"/>
            </a:endParaRPr>
          </a:p>
        </p:txBody>
      </p:sp>
      <p:cxnSp>
        <p:nvCxnSpPr>
          <p:cNvPr id="13" name="Elbow Connector 12"/>
          <p:cNvCxnSpPr>
            <a:stCxn id="5" idx="3"/>
          </p:cNvCxnSpPr>
          <p:nvPr/>
        </p:nvCxnSpPr>
        <p:spPr>
          <a:xfrm>
            <a:off x="8688387" y="1409700"/>
            <a:ext cx="609600" cy="2019300"/>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0" idx="3"/>
          </p:cNvCxnSpPr>
          <p:nvPr/>
        </p:nvCxnSpPr>
        <p:spPr>
          <a:xfrm flipV="1">
            <a:off x="8688387" y="3810000"/>
            <a:ext cx="609600" cy="1981200"/>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8678601" y="3619500"/>
            <a:ext cx="107658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13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Calibri" panose="020F0502020204030204" pitchFamily="34" charset="0"/>
              </a:rPr>
              <a:t>MyZone</a:t>
            </a:r>
            <a:r>
              <a:rPr lang="en-GB" dirty="0" smtClean="0">
                <a:latin typeface="Calibri" panose="020F0502020204030204" pitchFamily="34" charset="0"/>
              </a:rPr>
              <a:t> Activity Monitors</a:t>
            </a:r>
            <a:endParaRPr lang="en-GB" dirty="0">
              <a:latin typeface="Calibri" panose="020F0502020204030204" pitchFamily="34" charset="0"/>
            </a:endParaRPr>
          </a:p>
        </p:txBody>
      </p:sp>
      <p:sp>
        <p:nvSpPr>
          <p:cNvPr id="4" name="Content Placeholder 3"/>
          <p:cNvSpPr>
            <a:spLocks noGrp="1"/>
          </p:cNvSpPr>
          <p:nvPr>
            <p:ph sz="half" idx="1"/>
          </p:nvPr>
        </p:nvSpPr>
        <p:spPr/>
        <p:txBody>
          <a:bodyPr/>
          <a:lstStyle/>
          <a:p>
            <a:r>
              <a:rPr lang="en-GB" dirty="0">
                <a:latin typeface="Calibri" panose="020F0502020204030204" pitchFamily="34" charset="0"/>
              </a:rPr>
              <a:t>Heart rate monitor</a:t>
            </a:r>
          </a:p>
          <a:p>
            <a:r>
              <a:rPr lang="en-GB" dirty="0">
                <a:latin typeface="Calibri" panose="020F0502020204030204" pitchFamily="34" charset="0"/>
              </a:rPr>
              <a:t>Real-time feedback for patients</a:t>
            </a:r>
          </a:p>
          <a:p>
            <a:r>
              <a:rPr lang="en-GB" dirty="0">
                <a:latin typeface="Calibri" panose="020F0502020204030204" pitchFamily="34" charset="0"/>
              </a:rPr>
              <a:t>Remote monitoring by exercise professional and project team</a:t>
            </a:r>
          </a:p>
          <a:p>
            <a:r>
              <a:rPr lang="en-GB" dirty="0">
                <a:latin typeface="Calibri" panose="020F0502020204030204" pitchFamily="34" charset="0"/>
              </a:rPr>
              <a:t>Chat facility to promote peer support</a:t>
            </a:r>
          </a:p>
          <a:p>
            <a:endParaRPr lang="en-GB"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07387" y="838200"/>
            <a:ext cx="2758580" cy="169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240" y="2910385"/>
            <a:ext cx="1752600" cy="371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7987" y="2895600"/>
            <a:ext cx="256063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30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Recovery plan - Blended approach</a:t>
            </a:r>
            <a:endParaRPr lang="en-GB"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609759" y="1600200"/>
            <a:ext cx="10975658" cy="838200"/>
          </a:xfrm>
        </p:spPr>
        <p:txBody>
          <a:bodyPr>
            <a:normAutofit/>
          </a:bodyPr>
          <a:lstStyle/>
          <a:p>
            <a:pPr marL="0" indent="0">
              <a:buNone/>
            </a:pPr>
            <a:r>
              <a:rPr lang="en-GB" sz="2000" dirty="0" smtClean="0">
                <a:latin typeface="Calibri" panose="020F0502020204030204" pitchFamily="34" charset="0"/>
                <a:cs typeface="Calibri" panose="020F0502020204030204" pitchFamily="34" charset="0"/>
              </a:rPr>
              <a:t>Patients flex attendance at face-to-face group sessions depending on personal circumstances</a:t>
            </a:r>
            <a:endParaRPr lang="en-GB" sz="2000" dirty="0">
              <a:latin typeface="Calibri" panose="020F0502020204030204" pitchFamily="34" charset="0"/>
              <a:cs typeface="Calibri" panose="020F0502020204030204" pitchFamily="34" charset="0"/>
            </a:endParaRPr>
          </a:p>
        </p:txBody>
      </p:sp>
      <p:sp>
        <p:nvSpPr>
          <p:cNvPr id="113" name="TextBox 112"/>
          <p:cNvSpPr txBox="1"/>
          <p:nvPr/>
        </p:nvSpPr>
        <p:spPr>
          <a:xfrm>
            <a:off x="672907" y="2393884"/>
            <a:ext cx="4890887" cy="1400383"/>
          </a:xfrm>
          <a:prstGeom prst="rect">
            <a:avLst/>
          </a:prstGeom>
          <a:noFill/>
        </p:spPr>
        <p:txBody>
          <a:bodyPr wrap="square" rtlCol="0">
            <a:spAutoFit/>
          </a:bodyPr>
          <a:lstStyle/>
          <a:p>
            <a:pPr>
              <a:spcBef>
                <a:spcPts val="200"/>
              </a:spcBef>
            </a:pPr>
            <a:r>
              <a:rPr lang="en-GB" sz="1600" b="1" dirty="0" smtClean="0">
                <a:latin typeface="Calibri" panose="020F0502020204030204" pitchFamily="34" charset="0"/>
                <a:cs typeface="Calibri" panose="020F0502020204030204" pitchFamily="34" charset="0"/>
              </a:rPr>
              <a:t>Attending group sessions:</a:t>
            </a:r>
          </a:p>
          <a:p>
            <a:pPr marL="285750" indent="-285750">
              <a:spcBef>
                <a:spcPts val="200"/>
              </a:spcBef>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2 sessions  per week exercise at home</a:t>
            </a:r>
          </a:p>
          <a:p>
            <a:pPr marL="285750" indent="-285750">
              <a:spcBef>
                <a:spcPts val="200"/>
              </a:spcBef>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1 session group exercise + weekly check + time with peers</a:t>
            </a:r>
          </a:p>
          <a:p>
            <a:pPr marL="285750" indent="-285750">
              <a:spcBef>
                <a:spcPts val="200"/>
              </a:spcBef>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Heart rate data for all sessions</a:t>
            </a:r>
            <a:endParaRPr lang="en-GB" sz="1600" dirty="0">
              <a:latin typeface="Calibri" panose="020F0502020204030204" pitchFamily="34" charset="0"/>
              <a:cs typeface="Calibri" panose="020F0502020204030204" pitchFamily="34" charset="0"/>
            </a:endParaRPr>
          </a:p>
        </p:txBody>
      </p:sp>
      <p:sp>
        <p:nvSpPr>
          <p:cNvPr id="114" name="TextBox 113"/>
          <p:cNvSpPr txBox="1"/>
          <p:nvPr/>
        </p:nvSpPr>
        <p:spPr>
          <a:xfrm>
            <a:off x="785730" y="4604880"/>
            <a:ext cx="3705245" cy="1154162"/>
          </a:xfrm>
          <a:prstGeom prst="rect">
            <a:avLst/>
          </a:prstGeom>
          <a:noFill/>
        </p:spPr>
        <p:txBody>
          <a:bodyPr wrap="none" rtlCol="0">
            <a:spAutoFit/>
          </a:bodyPr>
          <a:lstStyle/>
          <a:p>
            <a:pPr>
              <a:spcBef>
                <a:spcPts val="200"/>
              </a:spcBef>
            </a:pPr>
            <a:r>
              <a:rPr lang="en-GB" sz="1600" b="1" dirty="0" smtClean="0">
                <a:latin typeface="Calibri" panose="020F0502020204030204" pitchFamily="34" charset="0"/>
                <a:cs typeface="Calibri" panose="020F0502020204030204" pitchFamily="34" charset="0"/>
              </a:rPr>
              <a:t>Not attending group sessions:</a:t>
            </a:r>
          </a:p>
          <a:p>
            <a:pPr marL="285750" indent="-285750">
              <a:spcBef>
                <a:spcPts val="200"/>
              </a:spcBef>
              <a:buFont typeface="Arial" panose="020B0604020202020204" pitchFamily="34" charset="0"/>
              <a:buChar char="•"/>
            </a:pPr>
            <a:r>
              <a:rPr lang="en-GB" sz="1600" dirty="0">
                <a:latin typeface="Calibri" panose="020F0502020204030204" pitchFamily="34" charset="0"/>
                <a:cs typeface="Calibri" panose="020F0502020204030204" pitchFamily="34" charset="0"/>
              </a:rPr>
              <a:t>3</a:t>
            </a:r>
            <a:r>
              <a:rPr lang="en-GB" sz="1600" dirty="0" smtClean="0">
                <a:latin typeface="Calibri" panose="020F0502020204030204" pitchFamily="34" charset="0"/>
                <a:cs typeface="Calibri" panose="020F0502020204030204" pitchFamily="34" charset="0"/>
              </a:rPr>
              <a:t> sessions  per week exercise at home</a:t>
            </a:r>
          </a:p>
          <a:p>
            <a:pPr marL="285750" indent="-285750">
              <a:spcBef>
                <a:spcPts val="200"/>
              </a:spcBef>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Weekly check by telephone / video call</a:t>
            </a:r>
          </a:p>
          <a:p>
            <a:pPr marL="285750" indent="-285750">
              <a:spcBef>
                <a:spcPts val="200"/>
              </a:spcBef>
              <a:buFont typeface="Arial" panose="020B0604020202020204" pitchFamily="34" charset="0"/>
              <a:buChar char="•"/>
            </a:pPr>
            <a:r>
              <a:rPr lang="en-GB" sz="1600" dirty="0">
                <a:latin typeface="Calibri" panose="020F0502020204030204" pitchFamily="34" charset="0"/>
                <a:cs typeface="Calibri" panose="020F0502020204030204" pitchFamily="34" charset="0"/>
              </a:rPr>
              <a:t>Heart rate data for all </a:t>
            </a:r>
            <a:r>
              <a:rPr lang="en-GB" sz="1600" dirty="0" smtClean="0">
                <a:latin typeface="Calibri" panose="020F0502020204030204" pitchFamily="34" charset="0"/>
                <a:cs typeface="Calibri" panose="020F0502020204030204" pitchFamily="34" charset="0"/>
              </a:rPr>
              <a:t>sessions</a:t>
            </a:r>
            <a:endParaRPr lang="en-GB" sz="1600" dirty="0">
              <a:latin typeface="Calibri" panose="020F0502020204030204" pitchFamily="34" charset="0"/>
              <a:cs typeface="Calibri" panose="020F0502020204030204" pitchFamily="34" charset="0"/>
            </a:endParaRPr>
          </a:p>
        </p:txBody>
      </p:sp>
      <p:sp>
        <p:nvSpPr>
          <p:cNvPr id="117" name="TextBox 116"/>
          <p:cNvSpPr txBox="1"/>
          <p:nvPr/>
        </p:nvSpPr>
        <p:spPr>
          <a:xfrm>
            <a:off x="5914094" y="4604880"/>
            <a:ext cx="5155450" cy="1969770"/>
          </a:xfrm>
          <a:prstGeom prst="rect">
            <a:avLst/>
          </a:prstGeom>
          <a:solidFill>
            <a:schemeClr val="bg2"/>
          </a:solidFill>
          <a:ln w="12700">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spcAft>
                <a:spcPts val="200"/>
              </a:spcAft>
            </a:pPr>
            <a:r>
              <a:rPr lang="en-GB" sz="1600" b="1" dirty="0" smtClean="0">
                <a:latin typeface="Calibri" panose="020F0502020204030204" pitchFamily="34" charset="0"/>
                <a:cs typeface="Calibri" panose="020F0502020204030204" pitchFamily="34" charset="0"/>
              </a:rPr>
              <a:t>Reasons for not attending group sessions:</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Undergoing chemotherapy/radiotherapy</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Shielding due to age or co-morbidities</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Self-isolating after COVID contact</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Shielding pre-surgery</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Patient choice</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Social / transport impediment</a:t>
            </a:r>
            <a:endParaRPr lang="en-GB" sz="1600" dirty="0">
              <a:latin typeface="Calibri" panose="020F0502020204030204" pitchFamily="34" charset="0"/>
              <a:cs typeface="Calibri" panose="020F0502020204030204" pitchFamily="34" charset="0"/>
            </a:endParaRPr>
          </a:p>
        </p:txBody>
      </p:sp>
      <p:sp>
        <p:nvSpPr>
          <p:cNvPr id="121" name="TextBox 120"/>
          <p:cNvSpPr txBox="1"/>
          <p:nvPr/>
        </p:nvSpPr>
        <p:spPr>
          <a:xfrm>
            <a:off x="5914094" y="2393885"/>
            <a:ext cx="5827236" cy="1697901"/>
          </a:xfrm>
          <a:prstGeom prst="rect">
            <a:avLst/>
          </a:prstGeom>
          <a:solidFill>
            <a:schemeClr val="accent5">
              <a:lumMod val="20000"/>
              <a:lumOff val="80000"/>
            </a:schemeClr>
          </a:solidFill>
          <a:ln w="12700">
            <a:solidFill>
              <a:schemeClr val="accent6"/>
            </a:solidFill>
          </a:ln>
          <a:effectLst>
            <a:outerShdw blurRad="50800" dist="38100" dir="2700000" algn="tl" rotWithShape="0">
              <a:prstClr val="black">
                <a:alpha val="40000"/>
              </a:prstClr>
            </a:outerShdw>
          </a:effectLst>
        </p:spPr>
        <p:txBody>
          <a:bodyPr wrap="none" rtlCol="0">
            <a:spAutoFit/>
          </a:bodyPr>
          <a:lstStyle/>
          <a:p>
            <a:pPr>
              <a:spcAft>
                <a:spcPts val="200"/>
              </a:spcAft>
            </a:pPr>
            <a:r>
              <a:rPr lang="en-GB" sz="1600" b="1" dirty="0" smtClean="0">
                <a:latin typeface="Calibri" panose="020F0502020204030204" pitchFamily="34" charset="0"/>
                <a:cs typeface="Calibri" panose="020F0502020204030204" pitchFamily="34" charset="0"/>
              </a:rPr>
              <a:t>Added value with group sessions:</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Better check of exercise technique and intensity</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Wider range of exercise equipment available</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Calibrate intensity of home exercise with heart rate measurement</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Visual wellbeing check</a:t>
            </a:r>
          </a:p>
          <a:p>
            <a:pPr marL="171450" indent="-171450">
              <a:spcAft>
                <a:spcPts val="200"/>
              </a:spcAf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Social support with other group members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243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Pilot service – The First 150 Patients </a:t>
            </a:r>
          </a:p>
        </p:txBody>
      </p:sp>
      <p:sp>
        <p:nvSpPr>
          <p:cNvPr id="4" name="Content Placeholder 3"/>
          <p:cNvSpPr>
            <a:spLocks noGrp="1"/>
          </p:cNvSpPr>
          <p:nvPr>
            <p:ph idx="1"/>
          </p:nvPr>
        </p:nvSpPr>
        <p:spPr>
          <a:xfrm>
            <a:off x="609759" y="1600200"/>
            <a:ext cx="5733436" cy="4876800"/>
          </a:xfrm>
        </p:spPr>
        <p:txBody>
          <a:bodyPr>
            <a:normAutofit/>
          </a:bodyPr>
          <a:lstStyle/>
          <a:p>
            <a:r>
              <a:rPr lang="en-GB" sz="1600" dirty="0" smtClean="0">
                <a:latin typeface="Calibri" panose="020F0502020204030204" pitchFamily="34" charset="0"/>
                <a:cs typeface="Calibri" panose="020F0502020204030204" pitchFamily="34" charset="0"/>
              </a:rPr>
              <a:t>Referred Feb 2020 to Mid- March 2021</a:t>
            </a:r>
          </a:p>
          <a:p>
            <a:r>
              <a:rPr lang="en-GB" sz="1600" dirty="0" smtClean="0">
                <a:latin typeface="Calibri" panose="020F0502020204030204" pitchFamily="34" charset="0"/>
                <a:cs typeface="Calibri" panose="020F0502020204030204" pitchFamily="34" charset="0"/>
              </a:rPr>
              <a:t>Interim data compiled Mid-Sept 2021 </a:t>
            </a:r>
            <a:br>
              <a:rPr lang="en-GB" sz="1600" dirty="0" smtClean="0">
                <a:latin typeface="Calibri" panose="020F0502020204030204" pitchFamily="34" charset="0"/>
                <a:cs typeface="Calibri" panose="020F0502020204030204" pitchFamily="34" charset="0"/>
              </a:rPr>
            </a:br>
            <a:r>
              <a:rPr lang="en-GB" sz="1600" dirty="0" smtClean="0">
                <a:latin typeface="Calibri" panose="020F0502020204030204" pitchFamily="34" charset="0"/>
                <a:cs typeface="Calibri" panose="020F0502020204030204" pitchFamily="34" charset="0"/>
              </a:rPr>
              <a:t>(only 5 months FU for some)</a:t>
            </a:r>
          </a:p>
          <a:p>
            <a:r>
              <a:rPr lang="en-GB" sz="1600" dirty="0" smtClean="0">
                <a:latin typeface="Calibri" panose="020F0502020204030204" pitchFamily="34" charset="0"/>
                <a:cs typeface="Calibri" panose="020F0502020204030204" pitchFamily="34" charset="0"/>
              </a:rPr>
              <a:t>63 % Male    Median age 68years (range 38-87)</a:t>
            </a:r>
          </a:p>
          <a:p>
            <a:r>
              <a:rPr lang="en-GB" sz="1600" dirty="0" smtClean="0">
                <a:latin typeface="Calibri" panose="020F0502020204030204" pitchFamily="34" charset="0"/>
                <a:cs typeface="Calibri" panose="020F0502020204030204" pitchFamily="34" charset="0"/>
              </a:rPr>
              <a:t>Mean duration of prehab for operated patients </a:t>
            </a:r>
          </a:p>
          <a:p>
            <a:pPr lvl="1"/>
            <a:r>
              <a:rPr lang="en-GB" sz="1400" dirty="0" smtClean="0">
                <a:latin typeface="Calibri" panose="020F0502020204030204" pitchFamily="34" charset="0"/>
                <a:cs typeface="Calibri" panose="020F0502020204030204" pitchFamily="34" charset="0"/>
              </a:rPr>
              <a:t>14.1 weeks (range 1 to 41 weeks).</a:t>
            </a:r>
          </a:p>
          <a:p>
            <a:r>
              <a:rPr lang="en-GB" sz="1600" dirty="0" smtClean="0">
                <a:latin typeface="Calibri" panose="020F0502020204030204" pitchFamily="34" charset="0"/>
                <a:cs typeface="Calibri" panose="020F0502020204030204" pitchFamily="34" charset="0"/>
              </a:rPr>
              <a:t>269 assessments and 1,960 weeks of prehab delivered by reporting date for these patients</a:t>
            </a:r>
            <a:endParaRPr lang="en-GB" sz="1600"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2554572765"/>
              </p:ext>
            </p:extLst>
          </p:nvPr>
        </p:nvGraphicFramePr>
        <p:xfrm>
          <a:off x="534987" y="4267200"/>
          <a:ext cx="5386386" cy="2128520"/>
        </p:xfrm>
        <a:graphic>
          <a:graphicData uri="http://schemas.openxmlformats.org/drawingml/2006/table">
            <a:tbl>
              <a:tblPr firstRow="1" bandRow="1">
                <a:tableStyleId>{5C22544A-7EE6-4342-B048-85BDC9FD1C3A}</a:tableStyleId>
              </a:tblPr>
              <a:tblGrid>
                <a:gridCol w="1752600"/>
                <a:gridCol w="609600"/>
                <a:gridCol w="228600"/>
                <a:gridCol w="2209801"/>
                <a:gridCol w="585785"/>
              </a:tblGrid>
              <a:tr h="158242">
                <a:tc>
                  <a:txBody>
                    <a:bodyPr/>
                    <a:lstStyle/>
                    <a:p>
                      <a:r>
                        <a:rPr lang="en-GB" sz="1200" dirty="0" smtClean="0">
                          <a:latin typeface="Calibri" panose="020F0502020204030204" pitchFamily="34" charset="0"/>
                          <a:cs typeface="Calibri" panose="020F0502020204030204" pitchFamily="34" charset="0"/>
                        </a:rPr>
                        <a:t>Speciality</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No.</a:t>
                      </a:r>
                      <a:endParaRPr lang="en-GB" sz="1200" dirty="0">
                        <a:latin typeface="Calibri" panose="020F0502020204030204" pitchFamily="34" charset="0"/>
                        <a:cs typeface="Calibri" panose="020F0502020204030204" pitchFamily="34" charset="0"/>
                      </a:endParaRPr>
                    </a:p>
                  </a:txBody>
                  <a:tcPr/>
                </a:tc>
                <a:tc>
                  <a:txBody>
                    <a:bodyPr/>
                    <a:lstStyle/>
                    <a:p>
                      <a:endParaRPr lang="en-GB" sz="1200" dirty="0">
                        <a:latin typeface="Calibri" panose="020F0502020204030204" pitchFamily="34" charset="0"/>
                        <a:cs typeface="Calibri" panose="020F0502020204030204" pitchFamily="34" charset="0"/>
                      </a:endParaRPr>
                    </a:p>
                  </a:txBody>
                  <a:tcPr>
                    <a:noFill/>
                  </a:tcPr>
                </a:tc>
                <a:tc>
                  <a:txBody>
                    <a:bodyPr/>
                    <a:lstStyle/>
                    <a:p>
                      <a:r>
                        <a:rPr lang="en-GB" sz="1200" dirty="0" smtClean="0">
                          <a:latin typeface="Calibri" panose="020F0502020204030204" pitchFamily="34" charset="0"/>
                          <a:cs typeface="Calibri" panose="020F0502020204030204" pitchFamily="34" charset="0"/>
                        </a:rPr>
                        <a:t>Interim Status</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No.</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err="1" smtClean="0">
                          <a:latin typeface="Calibri" panose="020F0502020204030204" pitchFamily="34" charset="0"/>
                          <a:cs typeface="Calibri" panose="020F0502020204030204" pitchFamily="34" charset="0"/>
                        </a:rPr>
                        <a:t>Oesophagogastric</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60</a:t>
                      </a:r>
                      <a:endParaRPr lang="en-GB" sz="1200" dirty="0">
                        <a:latin typeface="Calibri" panose="020F0502020204030204" pitchFamily="34" charset="0"/>
                        <a:cs typeface="Calibri" panose="020F0502020204030204" pitchFamily="34" charset="0"/>
                      </a:endParaRPr>
                    </a:p>
                  </a:txBody>
                  <a:tcPr/>
                </a:tc>
                <a:tc>
                  <a:txBody>
                    <a:bodyPr/>
                    <a:lstStyle/>
                    <a:p>
                      <a:endParaRPr lang="en-GB" sz="1200">
                        <a:latin typeface="Calibri" panose="020F0502020204030204" pitchFamily="34" charset="0"/>
                        <a:cs typeface="Calibri" panose="020F0502020204030204" pitchFamily="34" charset="0"/>
                      </a:endParaRPr>
                    </a:p>
                  </a:txBody>
                  <a:tcPr>
                    <a:noFill/>
                  </a:tcPr>
                </a:tc>
                <a:tc>
                  <a:txBody>
                    <a:bodyPr/>
                    <a:lstStyle/>
                    <a:p>
                      <a:r>
                        <a:rPr lang="en-GB" sz="1200" dirty="0" smtClean="0">
                          <a:latin typeface="Calibri" panose="020F0502020204030204" pitchFamily="34" charset="0"/>
                          <a:cs typeface="Calibri" panose="020F0502020204030204" pitchFamily="34" charset="0"/>
                        </a:rPr>
                        <a:t>Operated after Prehab</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78</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Colorectal</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56</a:t>
                      </a:r>
                      <a:endParaRPr lang="en-GB" sz="1200" dirty="0">
                        <a:latin typeface="Calibri" panose="020F0502020204030204" pitchFamily="34" charset="0"/>
                        <a:cs typeface="Calibri" panose="020F0502020204030204" pitchFamily="34" charset="0"/>
                      </a:endParaRPr>
                    </a:p>
                  </a:txBody>
                  <a:tcPr/>
                </a:tc>
                <a:tc>
                  <a:txBody>
                    <a:bodyPr/>
                    <a:lstStyle/>
                    <a:p>
                      <a:endParaRPr lang="en-GB" sz="1200" dirty="0">
                        <a:latin typeface="Calibri" panose="020F0502020204030204" pitchFamily="34" charset="0"/>
                        <a:cs typeface="Calibri" panose="020F0502020204030204" pitchFamily="34" charset="0"/>
                      </a:endParaRPr>
                    </a:p>
                  </a:txBody>
                  <a:tcPr>
                    <a:noFill/>
                  </a:tcPr>
                </a:tc>
                <a:tc>
                  <a:txBody>
                    <a:bodyPr/>
                    <a:lstStyle/>
                    <a:p>
                      <a:r>
                        <a:rPr lang="en-GB" sz="1200" dirty="0" smtClean="0">
                          <a:latin typeface="Calibri" panose="020F0502020204030204" pitchFamily="34" charset="0"/>
                          <a:cs typeface="Calibri" panose="020F0502020204030204" pitchFamily="34" charset="0"/>
                        </a:rPr>
                        <a:t>Active in programme</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6</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Urology</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18</a:t>
                      </a:r>
                      <a:endParaRPr lang="en-GB" sz="1200" dirty="0">
                        <a:latin typeface="Calibri" panose="020F0502020204030204" pitchFamily="34" charset="0"/>
                        <a:cs typeface="Calibri" panose="020F0502020204030204" pitchFamily="34" charset="0"/>
                      </a:endParaRPr>
                    </a:p>
                  </a:txBody>
                  <a:tcPr/>
                </a:tc>
                <a:tc>
                  <a:txBody>
                    <a:bodyPr/>
                    <a:lstStyle/>
                    <a:p>
                      <a:endParaRPr lang="en-GB" sz="1200" dirty="0">
                        <a:latin typeface="Calibri" panose="020F0502020204030204" pitchFamily="34" charset="0"/>
                        <a:cs typeface="Calibri" panose="020F0502020204030204" pitchFamily="34" charset="0"/>
                      </a:endParaRPr>
                    </a:p>
                  </a:txBody>
                  <a:tcPr>
                    <a:noFill/>
                  </a:tcPr>
                </a:tc>
                <a:tc>
                  <a:txBody>
                    <a:bodyPr/>
                    <a:lstStyle/>
                    <a:p>
                      <a:r>
                        <a:rPr lang="en-GB" sz="1200" dirty="0" smtClean="0">
                          <a:latin typeface="Calibri" panose="020F0502020204030204" pitchFamily="34" charset="0"/>
                          <a:cs typeface="Calibri" panose="020F0502020204030204" pitchFamily="34" charset="0"/>
                        </a:rPr>
                        <a:t>Change in treatment plan</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53</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Gynaecology</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13</a:t>
                      </a:r>
                      <a:endParaRPr lang="en-GB" sz="1200" dirty="0">
                        <a:latin typeface="Calibri" panose="020F0502020204030204" pitchFamily="34" charset="0"/>
                        <a:cs typeface="Calibri" panose="020F0502020204030204" pitchFamily="34" charset="0"/>
                      </a:endParaRPr>
                    </a:p>
                  </a:txBody>
                  <a:tcPr/>
                </a:tc>
                <a:tc>
                  <a:txBody>
                    <a:bodyPr/>
                    <a:lstStyle/>
                    <a:p>
                      <a:endParaRPr lang="en-GB" sz="1200" dirty="0">
                        <a:latin typeface="Calibri" panose="020F0502020204030204" pitchFamily="34" charset="0"/>
                        <a:cs typeface="Calibri" panose="020F0502020204030204" pitchFamily="34" charset="0"/>
                      </a:endParaRPr>
                    </a:p>
                  </a:txBody>
                  <a:tcPr>
                    <a:noFill/>
                  </a:tcPr>
                </a:tc>
                <a:tc>
                  <a:txBody>
                    <a:bodyPr/>
                    <a:lstStyle/>
                    <a:p>
                      <a:r>
                        <a:rPr lang="en-GB" sz="1200" dirty="0" smtClean="0">
                          <a:latin typeface="Calibri" panose="020F0502020204030204" pitchFamily="34" charset="0"/>
                          <a:cs typeface="Calibri" panose="020F0502020204030204" pitchFamily="34" charset="0"/>
                        </a:rPr>
                        <a:t>Declined or withdrew</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13</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HPB</a:t>
                      </a:r>
                      <a:endParaRPr lang="en-GB" sz="1200" dirty="0">
                        <a:latin typeface="Calibri" panose="020F0502020204030204" pitchFamily="34" charset="0"/>
                        <a:cs typeface="Calibri" panose="020F0502020204030204" pitchFamily="34" charset="0"/>
                      </a:endParaRPr>
                    </a:p>
                  </a:txBody>
                  <a:tcPr/>
                </a:tc>
                <a:tc>
                  <a:txBody>
                    <a:bodyPr/>
                    <a:lstStyle/>
                    <a:p>
                      <a:pPr algn="r"/>
                      <a:r>
                        <a:rPr lang="en-GB" sz="1200" dirty="0" smtClean="0">
                          <a:latin typeface="Calibri" panose="020F0502020204030204" pitchFamily="34" charset="0"/>
                          <a:cs typeface="Calibri" panose="020F0502020204030204" pitchFamily="34" charset="0"/>
                        </a:rPr>
                        <a:t>3</a:t>
                      </a:r>
                      <a:endParaRPr lang="en-GB" sz="1200" dirty="0">
                        <a:latin typeface="Calibri" panose="020F0502020204030204" pitchFamily="34" charset="0"/>
                        <a:cs typeface="Calibri" panose="020F0502020204030204" pitchFamily="34" charset="0"/>
                      </a:endParaRPr>
                    </a:p>
                  </a:txBody>
                  <a:tcPr/>
                </a:tc>
                <a:tc>
                  <a:txBody>
                    <a:bodyPr/>
                    <a:lstStyle/>
                    <a:p>
                      <a:endParaRPr lang="en-GB" sz="1200" dirty="0">
                        <a:latin typeface="Calibri" panose="020F0502020204030204" pitchFamily="34" charset="0"/>
                        <a:cs typeface="Calibri" panose="020F0502020204030204" pitchFamily="34" charset="0"/>
                      </a:endParaRPr>
                    </a:p>
                  </a:txBody>
                  <a:tcPr>
                    <a:noFill/>
                  </a:tcPr>
                </a:tc>
                <a:tc>
                  <a:txBody>
                    <a:bodyPr/>
                    <a:lstStyle/>
                    <a:p>
                      <a:endParaRPr lang="en-GB" sz="1200" dirty="0">
                        <a:latin typeface="Calibri" panose="020F0502020204030204" pitchFamily="34" charset="0"/>
                        <a:cs typeface="Calibri" panose="020F0502020204030204" pitchFamily="34" charset="0"/>
                      </a:endParaRPr>
                    </a:p>
                  </a:txBody>
                  <a:tcPr>
                    <a:noFill/>
                  </a:tcPr>
                </a:tc>
                <a:tc>
                  <a:txBody>
                    <a:bodyPr/>
                    <a:lstStyle/>
                    <a:p>
                      <a:pPr algn="r"/>
                      <a:endParaRPr lang="en-GB" sz="1200" dirty="0">
                        <a:latin typeface="Calibri" panose="020F0502020204030204" pitchFamily="34" charset="0"/>
                        <a:cs typeface="Calibri" panose="020F0502020204030204" pitchFamily="34" charset="0"/>
                      </a:endParaRPr>
                    </a:p>
                  </a:txBody>
                  <a:tcPr>
                    <a:noFill/>
                  </a:tcPr>
                </a:tc>
              </a:tr>
            </a:tbl>
          </a:graphicData>
        </a:graphic>
      </p:graphicFrame>
      <p:sp>
        <p:nvSpPr>
          <p:cNvPr id="8" name="Content Placeholder 3"/>
          <p:cNvSpPr txBox="1">
            <a:spLocks/>
          </p:cNvSpPr>
          <p:nvPr/>
        </p:nvSpPr>
        <p:spPr>
          <a:xfrm>
            <a:off x="6343195" y="1447800"/>
            <a:ext cx="5612568" cy="4718304"/>
          </a:xfrm>
          <a:prstGeom prst="rect">
            <a:avLst/>
          </a:prstGeom>
        </p:spPr>
        <p:txBody>
          <a:bodyPr vert="horz" lIns="91440" tIns="45720" rIns="91440" bIns="45720" rtlCol="0">
            <a:normAutofit/>
          </a:bodyPr>
          <a:lstStyle>
            <a:lvl1pPr marL="182880" indent="-182880" algn="l" defTabSz="914400" rtl="0" eaLnBrk="1" latinLnBrk="0" hangingPunct="1">
              <a:spcBef>
                <a:spcPts val="1200"/>
              </a:spcBef>
              <a:spcAft>
                <a:spcPts val="0"/>
              </a:spcAft>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400"/>
              </a:spcBef>
              <a:spcAft>
                <a:spcPts val="0"/>
              </a:spcAft>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GB" sz="1400" dirty="0" smtClean="0">
                <a:latin typeface="Calibri" panose="020F0502020204030204" pitchFamily="34" charset="0"/>
                <a:cs typeface="Calibri" panose="020F0502020204030204" pitchFamily="34" charset="0"/>
              </a:rPr>
              <a:t>Episode outcomes (1/3 of episodes include SACT)</a:t>
            </a:r>
          </a:p>
          <a:p>
            <a:endParaRPr lang="en-GB" sz="1800" dirty="0" smtClean="0">
              <a:latin typeface="Calibri" panose="020F0502020204030204" pitchFamily="34" charset="0"/>
              <a:cs typeface="Calibri" panose="020F0502020204030204" pitchFamily="34" charset="0"/>
            </a:endParaRPr>
          </a:p>
          <a:p>
            <a:endParaRPr lang="en-GB" sz="1800" dirty="0" smtClean="0">
              <a:latin typeface="Calibri" panose="020F0502020204030204" pitchFamily="34" charset="0"/>
              <a:cs typeface="Calibri" panose="020F0502020204030204" pitchFamily="34" charset="0"/>
            </a:endParaRPr>
          </a:p>
          <a:p>
            <a:endParaRPr lang="en-GB" sz="1800" dirty="0" smtClean="0">
              <a:latin typeface="Calibri" panose="020F0502020204030204" pitchFamily="34" charset="0"/>
              <a:cs typeface="Calibri" panose="020F0502020204030204" pitchFamily="34" charset="0"/>
            </a:endParaRPr>
          </a:p>
          <a:p>
            <a:endParaRPr lang="en-GB" sz="1800" dirty="0" smtClean="0">
              <a:latin typeface="Calibri" panose="020F0502020204030204" pitchFamily="34" charset="0"/>
              <a:cs typeface="Calibri" panose="020F0502020204030204" pitchFamily="34" charset="0"/>
            </a:endParaRPr>
          </a:p>
          <a:p>
            <a:endParaRPr lang="en-GB" sz="1800" dirty="0" smtClean="0">
              <a:latin typeface="Calibri" panose="020F0502020204030204" pitchFamily="34" charset="0"/>
              <a:cs typeface="Calibri" panose="020F0502020204030204" pitchFamily="34" charset="0"/>
            </a:endParaRPr>
          </a:p>
          <a:p>
            <a:pPr>
              <a:spcBef>
                <a:spcPts val="0"/>
              </a:spcBef>
            </a:pPr>
            <a:endParaRPr lang="en-GB" sz="1400" dirty="0" smtClean="0">
              <a:latin typeface="Calibri" panose="020F0502020204030204" pitchFamily="34" charset="0"/>
              <a:cs typeface="Calibri" panose="020F0502020204030204" pitchFamily="34" charset="0"/>
            </a:endParaRPr>
          </a:p>
          <a:p>
            <a:r>
              <a:rPr lang="en-GB" sz="1400" dirty="0" smtClean="0">
                <a:latin typeface="Calibri" panose="020F0502020204030204" pitchFamily="34" charset="0"/>
                <a:cs typeface="Calibri" panose="020F0502020204030204" pitchFamily="34" charset="0"/>
              </a:rPr>
              <a:t>Hospital Outcome (68 patients with 90 day outcomes</a:t>
            </a:r>
            <a:r>
              <a:rPr lang="en-GB" sz="1400" dirty="0" smtClean="0"/>
              <a:t>)</a:t>
            </a:r>
            <a:endParaRPr lang="en-GB" sz="1800" dirty="0" smtClean="0"/>
          </a:p>
        </p:txBody>
      </p:sp>
      <p:graphicFrame>
        <p:nvGraphicFramePr>
          <p:cNvPr id="7" name="Table 6"/>
          <p:cNvGraphicFramePr>
            <a:graphicFrameLocks noGrp="1"/>
          </p:cNvGraphicFramePr>
          <p:nvPr>
            <p:extLst>
              <p:ext uri="{D42A27DB-BD31-4B8C-83A1-F6EECF244321}">
                <p14:modId xmlns:p14="http://schemas.microsoft.com/office/powerpoint/2010/main" val="3420856735"/>
              </p:ext>
            </p:extLst>
          </p:nvPr>
        </p:nvGraphicFramePr>
        <p:xfrm>
          <a:off x="6482479" y="1866392"/>
          <a:ext cx="5334000" cy="1940560"/>
        </p:xfrm>
        <a:graphic>
          <a:graphicData uri="http://schemas.openxmlformats.org/drawingml/2006/table">
            <a:tbl>
              <a:tblPr firstRow="1" bandRow="1">
                <a:tableStyleId>{5C22544A-7EE6-4342-B048-85BDC9FD1C3A}</a:tableStyleId>
              </a:tblPr>
              <a:tblGrid>
                <a:gridCol w="2032529"/>
                <a:gridCol w="1015471"/>
                <a:gridCol w="1219200"/>
                <a:gridCol w="1066800"/>
              </a:tblGrid>
              <a:tr h="370840">
                <a:tc>
                  <a:txBody>
                    <a:bodyPr/>
                    <a:lstStyle/>
                    <a:p>
                      <a:r>
                        <a:rPr lang="en-GB" sz="1200" dirty="0" smtClean="0">
                          <a:latin typeface="Calibri" panose="020F0502020204030204" pitchFamily="34" charset="0"/>
                          <a:cs typeface="Calibri" panose="020F0502020204030204" pitchFamily="34" charset="0"/>
                        </a:rPr>
                        <a:t>Measure</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Improved</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Unchanged</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Worsened</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Sit-to-stand</a:t>
                      </a:r>
                      <a:r>
                        <a:rPr lang="en-GB" sz="1200" baseline="0" dirty="0" smtClean="0">
                          <a:latin typeface="Calibri" panose="020F0502020204030204" pitchFamily="34" charset="0"/>
                          <a:cs typeface="Calibri" panose="020F0502020204030204" pitchFamily="34" charset="0"/>
                        </a:rPr>
                        <a:t> 60</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53</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2</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18</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MUST (95 started with score of 0)</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28</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92</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5</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Rockwood Frailty score</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47</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80</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11</a:t>
                      </a:r>
                      <a:endParaRPr lang="en-GB" sz="1200" dirty="0">
                        <a:latin typeface="Calibri" panose="020F0502020204030204" pitchFamily="34" charset="0"/>
                        <a:cs typeface="Calibri" panose="020F0502020204030204" pitchFamily="34" charset="0"/>
                      </a:endParaRPr>
                    </a:p>
                  </a:txBody>
                  <a:tcPr/>
                </a:tc>
              </a:tr>
              <a:tr h="370840">
                <a:tc>
                  <a:txBody>
                    <a:bodyPr/>
                    <a:lstStyle/>
                    <a:p>
                      <a:r>
                        <a:rPr lang="en-GB" sz="1200" dirty="0" smtClean="0">
                          <a:latin typeface="Calibri" panose="020F0502020204030204" pitchFamily="34" charset="0"/>
                          <a:cs typeface="Calibri" panose="020F0502020204030204" pitchFamily="34" charset="0"/>
                        </a:rPr>
                        <a:t>EQ-5D-5L</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44</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42</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41</a:t>
                      </a:r>
                      <a:endParaRPr lang="en-GB" sz="1200" dirty="0">
                        <a:latin typeface="Calibri" panose="020F0502020204030204" pitchFamily="34" charset="0"/>
                        <a:cs typeface="Calibri" panose="020F050202020403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92578197"/>
              </p:ext>
            </p:extLst>
          </p:nvPr>
        </p:nvGraphicFramePr>
        <p:xfrm>
          <a:off x="6494479" y="4581128"/>
          <a:ext cx="5310001" cy="1894116"/>
        </p:xfrm>
        <a:graphic>
          <a:graphicData uri="http://schemas.openxmlformats.org/drawingml/2006/table">
            <a:tbl>
              <a:tblPr firstRow="1" bandRow="1">
                <a:tableStyleId>{5C22544A-7EE6-4342-B048-85BDC9FD1C3A}</a:tableStyleId>
              </a:tblPr>
              <a:tblGrid>
                <a:gridCol w="1295400"/>
                <a:gridCol w="1219200"/>
                <a:gridCol w="304799"/>
                <a:gridCol w="1219200"/>
                <a:gridCol w="1271402"/>
              </a:tblGrid>
              <a:tr h="315686">
                <a:tc>
                  <a:txBody>
                    <a:bodyPr/>
                    <a:lstStyle/>
                    <a:p>
                      <a:pPr algn="ctr"/>
                      <a:r>
                        <a:rPr lang="en-GB" sz="1200" dirty="0" smtClean="0">
                          <a:latin typeface="Calibri" panose="020F0502020204030204" pitchFamily="34" charset="0"/>
                          <a:cs typeface="Calibri" panose="020F0502020204030204" pitchFamily="34" charset="0"/>
                        </a:rPr>
                        <a:t>DAOH90</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Patients</a:t>
                      </a:r>
                      <a:endParaRPr lang="en-GB" sz="1200" dirty="0">
                        <a:latin typeface="Calibri" panose="020F0502020204030204" pitchFamily="34" charset="0"/>
                        <a:cs typeface="Calibri" panose="020F0502020204030204" pitchFamily="34" charset="0"/>
                      </a:endParaRPr>
                    </a:p>
                  </a:txBody>
                  <a:tcPr/>
                </a:tc>
                <a:tc>
                  <a:txBody>
                    <a:bodyPr/>
                    <a:lstStyle/>
                    <a:p>
                      <a:pPr algn="ctr"/>
                      <a:endParaRPr lang="en-GB" sz="1200" dirty="0">
                        <a:latin typeface="Calibri" panose="020F0502020204030204" pitchFamily="34" charset="0"/>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Calibri" panose="020F0502020204030204" pitchFamily="34" charset="0"/>
                          <a:cs typeface="Calibri" panose="020F0502020204030204" pitchFamily="34" charset="0"/>
                        </a:rPr>
                        <a:t>DAOH90</a:t>
                      </a:r>
                    </a:p>
                  </a:txBody>
                  <a:tcPr/>
                </a:tc>
                <a:tc>
                  <a:txBody>
                    <a:bodyPr/>
                    <a:lstStyle/>
                    <a:p>
                      <a:pPr algn="ctr"/>
                      <a:r>
                        <a:rPr lang="en-GB" sz="1200" dirty="0" smtClean="0">
                          <a:latin typeface="Calibri" panose="020F0502020204030204" pitchFamily="34" charset="0"/>
                          <a:cs typeface="Calibri" panose="020F0502020204030204" pitchFamily="34" charset="0"/>
                        </a:rPr>
                        <a:t>Patients</a:t>
                      </a:r>
                      <a:endParaRPr lang="en-GB" sz="1200" dirty="0">
                        <a:latin typeface="Calibri" panose="020F0502020204030204" pitchFamily="34" charset="0"/>
                        <a:cs typeface="Calibri" panose="020F0502020204030204" pitchFamily="34" charset="0"/>
                      </a:endParaRPr>
                    </a:p>
                  </a:txBody>
                  <a:tcPr/>
                </a:tc>
              </a:tr>
              <a:tr h="315686">
                <a:tc>
                  <a:txBody>
                    <a:bodyPr/>
                    <a:lstStyle/>
                    <a:p>
                      <a:pPr algn="ctr"/>
                      <a:r>
                        <a:rPr lang="en-GB" sz="1200" dirty="0" smtClean="0">
                          <a:latin typeface="Calibri" panose="020F0502020204030204" pitchFamily="34" charset="0"/>
                          <a:cs typeface="Calibri" panose="020F0502020204030204" pitchFamily="34" charset="0"/>
                        </a:rPr>
                        <a:t>80-90</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36</a:t>
                      </a:r>
                      <a:endParaRPr lang="en-GB" sz="1200" dirty="0">
                        <a:latin typeface="Calibri" panose="020F0502020204030204" pitchFamily="34" charset="0"/>
                        <a:cs typeface="Calibri" panose="020F0502020204030204" pitchFamily="34" charset="0"/>
                      </a:endParaRPr>
                    </a:p>
                  </a:txBody>
                  <a:tcPr/>
                </a:tc>
                <a:tc>
                  <a:txBody>
                    <a:bodyPr/>
                    <a:lstStyle/>
                    <a:p>
                      <a:pPr algn="ctr"/>
                      <a:endParaRPr lang="en-GB" sz="1200" dirty="0">
                        <a:latin typeface="Calibri" panose="020F0502020204030204" pitchFamily="34" charset="0"/>
                        <a:cs typeface="Calibri" panose="020F0502020204030204" pitchFamily="34" charset="0"/>
                      </a:endParaRPr>
                    </a:p>
                  </a:txBody>
                  <a:tcPr>
                    <a:noFill/>
                  </a:tcPr>
                </a:tc>
                <a:tc>
                  <a:txBody>
                    <a:bodyPr/>
                    <a:lstStyle/>
                    <a:p>
                      <a:pPr algn="ctr"/>
                      <a:r>
                        <a:rPr lang="en-GB" sz="1200" dirty="0" smtClean="0">
                          <a:latin typeface="Calibri" panose="020F0502020204030204" pitchFamily="34" charset="0"/>
                          <a:cs typeface="Calibri" panose="020F0502020204030204" pitchFamily="34" charset="0"/>
                        </a:rPr>
                        <a:t>30-39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0</a:t>
                      </a:r>
                      <a:endParaRPr lang="en-GB" sz="1200" dirty="0">
                        <a:latin typeface="Calibri" panose="020F0502020204030204" pitchFamily="34" charset="0"/>
                        <a:cs typeface="Calibri" panose="020F0502020204030204" pitchFamily="34" charset="0"/>
                      </a:endParaRPr>
                    </a:p>
                  </a:txBody>
                  <a:tcPr/>
                </a:tc>
              </a:tr>
              <a:tr h="315686">
                <a:tc>
                  <a:txBody>
                    <a:bodyPr/>
                    <a:lstStyle/>
                    <a:p>
                      <a:pPr algn="ctr"/>
                      <a:r>
                        <a:rPr lang="en-GB" sz="1200" dirty="0" smtClean="0">
                          <a:latin typeface="Calibri" panose="020F0502020204030204" pitchFamily="34" charset="0"/>
                          <a:cs typeface="Calibri" panose="020F0502020204030204" pitchFamily="34" charset="0"/>
                        </a:rPr>
                        <a:t>70-79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18</a:t>
                      </a:r>
                      <a:endParaRPr lang="en-GB" sz="1200" dirty="0">
                        <a:latin typeface="Calibri" panose="020F0502020204030204" pitchFamily="34" charset="0"/>
                        <a:cs typeface="Calibri" panose="020F0502020204030204" pitchFamily="34" charset="0"/>
                      </a:endParaRPr>
                    </a:p>
                  </a:txBody>
                  <a:tcPr/>
                </a:tc>
                <a:tc>
                  <a:txBody>
                    <a:bodyPr/>
                    <a:lstStyle/>
                    <a:p>
                      <a:pPr algn="ctr"/>
                      <a:endParaRPr lang="en-GB" sz="1200" dirty="0">
                        <a:latin typeface="Calibri" panose="020F0502020204030204" pitchFamily="34" charset="0"/>
                        <a:cs typeface="Calibri" panose="020F0502020204030204" pitchFamily="34" charset="0"/>
                      </a:endParaRPr>
                    </a:p>
                  </a:txBody>
                  <a:tcPr>
                    <a:noFill/>
                  </a:tcPr>
                </a:tc>
                <a:tc>
                  <a:txBody>
                    <a:bodyPr/>
                    <a:lstStyle/>
                    <a:p>
                      <a:pPr algn="ctr"/>
                      <a:r>
                        <a:rPr lang="en-GB" sz="1200" dirty="0" smtClean="0">
                          <a:latin typeface="Calibri" panose="020F0502020204030204" pitchFamily="34" charset="0"/>
                          <a:cs typeface="Calibri" panose="020F0502020204030204" pitchFamily="34" charset="0"/>
                        </a:rPr>
                        <a:t>20-29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0</a:t>
                      </a:r>
                      <a:endParaRPr lang="en-GB" sz="1200" dirty="0">
                        <a:latin typeface="Calibri" panose="020F0502020204030204" pitchFamily="34" charset="0"/>
                        <a:cs typeface="Calibri" panose="020F0502020204030204" pitchFamily="34" charset="0"/>
                      </a:endParaRPr>
                    </a:p>
                  </a:txBody>
                  <a:tcPr/>
                </a:tc>
              </a:tr>
              <a:tr h="315686">
                <a:tc>
                  <a:txBody>
                    <a:bodyPr/>
                    <a:lstStyle/>
                    <a:p>
                      <a:pPr algn="ctr"/>
                      <a:r>
                        <a:rPr lang="en-GB" sz="1200" dirty="0" smtClean="0">
                          <a:latin typeface="Calibri" panose="020F0502020204030204" pitchFamily="34" charset="0"/>
                          <a:cs typeface="Calibri" panose="020F0502020204030204" pitchFamily="34" charset="0"/>
                        </a:rPr>
                        <a:t>60-69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2</a:t>
                      </a:r>
                      <a:endParaRPr lang="en-GB" sz="1200" dirty="0">
                        <a:latin typeface="Calibri" panose="020F0502020204030204" pitchFamily="34" charset="0"/>
                        <a:cs typeface="Calibri" panose="020F0502020204030204" pitchFamily="34" charset="0"/>
                      </a:endParaRPr>
                    </a:p>
                  </a:txBody>
                  <a:tcPr/>
                </a:tc>
                <a:tc>
                  <a:txBody>
                    <a:bodyPr/>
                    <a:lstStyle/>
                    <a:p>
                      <a:pPr algn="ctr"/>
                      <a:endParaRPr lang="en-GB" sz="1200" dirty="0">
                        <a:latin typeface="Calibri" panose="020F0502020204030204" pitchFamily="34" charset="0"/>
                        <a:cs typeface="Calibri" panose="020F0502020204030204" pitchFamily="34" charset="0"/>
                      </a:endParaRPr>
                    </a:p>
                  </a:txBody>
                  <a:tcPr>
                    <a:noFill/>
                  </a:tcPr>
                </a:tc>
                <a:tc>
                  <a:txBody>
                    <a:bodyPr/>
                    <a:lstStyle/>
                    <a:p>
                      <a:pPr algn="ctr"/>
                      <a:r>
                        <a:rPr lang="en-GB" sz="1200" dirty="0" smtClean="0">
                          <a:latin typeface="Calibri" panose="020F0502020204030204" pitchFamily="34" charset="0"/>
                          <a:cs typeface="Calibri" panose="020F0502020204030204" pitchFamily="34" charset="0"/>
                        </a:rPr>
                        <a:t>10-19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1</a:t>
                      </a:r>
                      <a:endParaRPr lang="en-GB" sz="1200" dirty="0">
                        <a:latin typeface="Calibri" panose="020F0502020204030204" pitchFamily="34" charset="0"/>
                        <a:cs typeface="Calibri" panose="020F0502020204030204" pitchFamily="34" charset="0"/>
                      </a:endParaRPr>
                    </a:p>
                  </a:txBody>
                  <a:tcPr/>
                </a:tc>
              </a:tr>
              <a:tr h="315686">
                <a:tc>
                  <a:txBody>
                    <a:bodyPr/>
                    <a:lstStyle/>
                    <a:p>
                      <a:pPr algn="ctr"/>
                      <a:r>
                        <a:rPr lang="en-GB" sz="1200" dirty="0" smtClean="0">
                          <a:latin typeface="Calibri" panose="020F0502020204030204" pitchFamily="34" charset="0"/>
                          <a:cs typeface="Calibri" panose="020F0502020204030204" pitchFamily="34" charset="0"/>
                        </a:rPr>
                        <a:t>50-59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4</a:t>
                      </a:r>
                      <a:endParaRPr lang="en-GB" sz="1200" dirty="0">
                        <a:latin typeface="Calibri" panose="020F0502020204030204" pitchFamily="34" charset="0"/>
                        <a:cs typeface="Calibri" panose="020F0502020204030204" pitchFamily="34" charset="0"/>
                      </a:endParaRPr>
                    </a:p>
                  </a:txBody>
                  <a:tcPr/>
                </a:tc>
                <a:tc>
                  <a:txBody>
                    <a:bodyPr/>
                    <a:lstStyle/>
                    <a:p>
                      <a:pPr algn="ctr"/>
                      <a:endParaRPr lang="en-GB" sz="1200" dirty="0">
                        <a:latin typeface="Calibri" panose="020F0502020204030204" pitchFamily="34" charset="0"/>
                        <a:cs typeface="Calibri" panose="020F0502020204030204" pitchFamily="34" charset="0"/>
                      </a:endParaRPr>
                    </a:p>
                  </a:txBody>
                  <a:tcPr>
                    <a:noFill/>
                  </a:tcPr>
                </a:tc>
                <a:tc>
                  <a:txBody>
                    <a:bodyPr/>
                    <a:lstStyle/>
                    <a:p>
                      <a:pPr algn="ctr"/>
                      <a:r>
                        <a:rPr lang="en-GB" sz="1200" dirty="0" smtClean="0">
                          <a:latin typeface="Calibri" panose="020F0502020204030204" pitchFamily="34" charset="0"/>
                          <a:cs typeface="Calibri" panose="020F0502020204030204" pitchFamily="34" charset="0"/>
                        </a:rPr>
                        <a:t>1-9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0</a:t>
                      </a:r>
                      <a:endParaRPr lang="en-GB" sz="1200" dirty="0">
                        <a:latin typeface="Calibri" panose="020F0502020204030204" pitchFamily="34" charset="0"/>
                        <a:cs typeface="Calibri" panose="020F0502020204030204" pitchFamily="34" charset="0"/>
                      </a:endParaRPr>
                    </a:p>
                  </a:txBody>
                  <a:tcPr/>
                </a:tc>
              </a:tr>
              <a:tr h="315686">
                <a:tc>
                  <a:txBody>
                    <a:bodyPr/>
                    <a:lstStyle/>
                    <a:p>
                      <a:pPr algn="ctr"/>
                      <a:r>
                        <a:rPr lang="en-GB" sz="1200" dirty="0" smtClean="0">
                          <a:latin typeface="Calibri" panose="020F0502020204030204" pitchFamily="34" charset="0"/>
                          <a:cs typeface="Calibri" panose="020F0502020204030204" pitchFamily="34" charset="0"/>
                        </a:rPr>
                        <a:t>40-49</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4</a:t>
                      </a:r>
                      <a:endParaRPr lang="en-GB" sz="1200" dirty="0">
                        <a:latin typeface="Calibri" panose="020F0502020204030204" pitchFamily="34" charset="0"/>
                        <a:cs typeface="Calibri" panose="020F0502020204030204" pitchFamily="34" charset="0"/>
                      </a:endParaRPr>
                    </a:p>
                  </a:txBody>
                  <a:tcPr/>
                </a:tc>
                <a:tc>
                  <a:txBody>
                    <a:bodyPr/>
                    <a:lstStyle/>
                    <a:p>
                      <a:pPr algn="ctr"/>
                      <a:endParaRPr lang="en-GB" sz="1200" dirty="0">
                        <a:latin typeface="Calibri" panose="020F0502020204030204" pitchFamily="34" charset="0"/>
                        <a:cs typeface="Calibri" panose="020F0502020204030204" pitchFamily="34" charset="0"/>
                      </a:endParaRPr>
                    </a:p>
                  </a:txBody>
                  <a:tcPr>
                    <a:noFill/>
                  </a:tcPr>
                </a:tc>
                <a:tc>
                  <a:txBody>
                    <a:bodyPr/>
                    <a:lstStyle/>
                    <a:p>
                      <a:pPr algn="ctr"/>
                      <a:r>
                        <a:rPr lang="en-GB" sz="1200" dirty="0" smtClean="0">
                          <a:latin typeface="Calibri" panose="020F0502020204030204" pitchFamily="34" charset="0"/>
                          <a:cs typeface="Calibri" panose="020F0502020204030204" pitchFamily="34" charset="0"/>
                        </a:rPr>
                        <a:t>0 (Died)</a:t>
                      </a:r>
                      <a:endParaRPr lang="en-GB" sz="1200" dirty="0">
                        <a:latin typeface="Calibri" panose="020F0502020204030204" pitchFamily="34" charset="0"/>
                        <a:cs typeface="Calibri" panose="020F0502020204030204" pitchFamily="34" charset="0"/>
                      </a:endParaRPr>
                    </a:p>
                  </a:txBody>
                  <a:tcPr/>
                </a:tc>
                <a:tc>
                  <a:txBody>
                    <a:bodyPr/>
                    <a:lstStyle/>
                    <a:p>
                      <a:pPr algn="ctr"/>
                      <a:r>
                        <a:rPr lang="en-GB" sz="1200" dirty="0" smtClean="0">
                          <a:latin typeface="Calibri" panose="020F0502020204030204" pitchFamily="34" charset="0"/>
                          <a:cs typeface="Calibri" panose="020F0502020204030204" pitchFamily="34" charset="0"/>
                        </a:rPr>
                        <a:t>3</a:t>
                      </a:r>
                      <a:endParaRPr lang="en-GB" sz="120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259525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Patient Voice</a:t>
            </a:r>
            <a:endParaRPr lang="en-GB"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EA4AB858-D6FD-4D39-ABE4-4A189EE00583}" type="slidenum">
              <a:rPr lang="en-GB" smtClean="0"/>
              <a:t>9</a:t>
            </a:fld>
            <a:endParaRPr lang="en-GB"/>
          </a:p>
        </p:txBody>
      </p:sp>
      <p:sp>
        <p:nvSpPr>
          <p:cNvPr id="8" name="TextBox 7"/>
          <p:cNvSpPr txBox="1"/>
          <p:nvPr/>
        </p:nvSpPr>
        <p:spPr>
          <a:xfrm>
            <a:off x="1199768" y="2286000"/>
            <a:ext cx="9507531" cy="3416320"/>
          </a:xfrm>
          <a:prstGeom prst="rect">
            <a:avLst/>
          </a:prstGeom>
          <a:solidFill>
            <a:schemeClr val="accent1">
              <a:lumMod val="20000"/>
              <a:lumOff val="80000"/>
            </a:schemeClr>
          </a:solidFill>
        </p:spPr>
        <p:txBody>
          <a:bodyPr wrap="square" rtlCol="0">
            <a:spAutoFit/>
          </a:bodyPr>
          <a:lstStyle/>
          <a:p>
            <a:pPr algn="just"/>
            <a:r>
              <a:rPr lang="en-GB" dirty="0">
                <a:latin typeface="Calibri" panose="020F0502020204030204" pitchFamily="34" charset="0"/>
                <a:cs typeface="Calibri" panose="020F0502020204030204" pitchFamily="34" charset="0"/>
              </a:rPr>
              <a:t>“I have lost weight, maintained my fitness through 4 punishing Chemo treatments, from which I bounced back remarkably quickly and really feel very well indeed. […] And, as I go forward to my surgery next week, I’m very grateful for this preparation. So, this may be a pilot, but as one who has been following it, and can attest to it’s value, I would strongly urge that it needs to be rolled out to all cancer patients, as soon as possible</a:t>
            </a:r>
            <a:r>
              <a:rPr lang="en-GB" dirty="0" smtClean="0">
                <a:latin typeface="Calibri" panose="020F0502020204030204" pitchFamily="34" charset="0"/>
                <a:cs typeface="Calibri" panose="020F0502020204030204" pitchFamily="34" charset="0"/>
              </a:rPr>
              <a:t>.”</a:t>
            </a:r>
          </a:p>
          <a:p>
            <a:pPr algn="just"/>
            <a:endParaRPr lang="en-GB" dirty="0" smtClean="0">
              <a:latin typeface="Calibri" panose="020F0502020204030204" pitchFamily="34" charset="0"/>
              <a:cs typeface="Calibri" panose="020F0502020204030204" pitchFamily="34" charset="0"/>
            </a:endParaRPr>
          </a:p>
          <a:p>
            <a:pPr algn="just"/>
            <a:endParaRPr lang="en-GB"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“Keeping up with your calls re my progress bolstered my efforts as in the latter period I was starting to really feel the benefits and this spurred me on to do more. […] I’m still keeping up my regime as its helped with my weight, obviously, but also my balance or at least my confidence to walk un-assisted without my frame […]please keep up your brilliant work it helped me massively and I’m sure that your caring therapeutic approach will help many in the future.”</a:t>
            </a:r>
          </a:p>
        </p:txBody>
      </p:sp>
    </p:spTree>
    <p:extLst>
      <p:ext uri="{BB962C8B-B14F-4D97-AF65-F5344CB8AC3E}">
        <p14:creationId xmlns:p14="http://schemas.microsoft.com/office/powerpoint/2010/main" val="505457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3357</TotalTime>
  <Words>815</Words>
  <Application>Microsoft Office PowerPoint</Application>
  <PresentationFormat>Custom</PresentationFormat>
  <Paragraphs>233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Fit4Surgery Prehabilitation</vt:lpstr>
      <vt:lpstr>Contents</vt:lpstr>
      <vt:lpstr>Why?</vt:lpstr>
      <vt:lpstr>The Original Plan</vt:lpstr>
      <vt:lpstr>Pandemic plan</vt:lpstr>
      <vt:lpstr>MyZone Activity Monitors</vt:lpstr>
      <vt:lpstr>Recovery plan - Blended approach</vt:lpstr>
      <vt:lpstr>Pilot service – The First 150 Patients </vt:lpstr>
      <vt:lpstr>Patient Voice</vt:lpstr>
      <vt:lpstr>Feedback comments from staff</vt:lpstr>
      <vt:lpstr>Phased Development Plans</vt:lpstr>
      <vt:lpstr>Patient Pathway</vt:lpstr>
      <vt:lpstr>Conclusions</vt:lpstr>
      <vt:lpstr>Questions?  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4 Surgery</dc:title>
  <dc:creator>Mackinnon Heather J - Prehabilitation Project Manager</dc:creator>
  <cp:lastModifiedBy>hmackinnon</cp:lastModifiedBy>
  <cp:revision>264</cp:revision>
  <dcterms:created xsi:type="dcterms:W3CDTF">2006-08-16T00:00:00Z</dcterms:created>
  <dcterms:modified xsi:type="dcterms:W3CDTF">2021-11-30T13:56:52Z</dcterms:modified>
</cp:coreProperties>
</file>