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61" r:id="rId5"/>
    <p:sldId id="300" r:id="rId6"/>
    <p:sldId id="282" r:id="rId7"/>
    <p:sldId id="283" r:id="rId8"/>
    <p:sldId id="289" r:id="rId9"/>
    <p:sldId id="290" r:id="rId10"/>
    <p:sldId id="298" r:id="rId11"/>
    <p:sldId id="297" r:id="rId12"/>
    <p:sldId id="299" r:id="rId13"/>
    <p:sldId id="302" r:id="rId14"/>
    <p:sldId id="291" r:id="rId15"/>
    <p:sldId id="295" r:id="rId16"/>
    <p:sldId id="293" r:id="rId17"/>
    <p:sldId id="280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D50"/>
    <a:srgbClr val="621B40"/>
    <a:srgbClr val="9C2A33"/>
    <a:srgbClr val="4A7335"/>
    <a:srgbClr val="07A33B"/>
    <a:srgbClr val="174B66"/>
    <a:srgbClr val="DE372D"/>
    <a:srgbClr val="503A6E"/>
    <a:srgbClr val="00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83671" autoAdjust="0"/>
  </p:normalViewPr>
  <p:slideViewPr>
    <p:cSldViewPr>
      <p:cViewPr varScale="1"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14" y="-72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6103D-3CF4-4D2D-B62B-A293592DD4AC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A75C-7617-4E05-A906-120312654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96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971" cy="496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50" y="1"/>
            <a:ext cx="2945971" cy="496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042492-C229-4CFD-800F-1F6D046B22EE}" type="datetimeFigureOut">
              <a:rPr lang="en-GB"/>
              <a:pPr>
                <a:defRPr/>
              </a:pPr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9" y="4716592"/>
            <a:ext cx="5437518" cy="44673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767"/>
            <a:ext cx="2945971" cy="496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50" y="9429767"/>
            <a:ext cx="2945971" cy="496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01EA78-9250-44B6-9A82-6BEB7DBA5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5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7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research</a:t>
            </a:r>
          </a:p>
          <a:p>
            <a:r>
              <a:rPr lang="en-GB" dirty="0"/>
              <a:t>Previous service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3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findings from the discussions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Prehabilitation is part of the rehabilitation continuum. If we develop a prehabilitation pathway, it must lead to further rehabilitation following treatment.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Prehabilitation pathways should incorporate a holistic approach to health. Patients should have access to exercise, nutrition, and psychological support.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should have access to an individualised prehabilitation prescription based on an initial assessment. The assessment will ensure patient safety.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access needs to be as quick and straightforward as possible. Quick access will ensure that the patient receives timely support before treatment.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prehabilitation should take place away from the hospital, preferably in an area that has public transport access and ample parking.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multi-disciplinary team should deliver a prehabilitation service. There is currently no capacity within the workforce to provide a prehabilitation service.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3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5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dvOT863180fb"/>
              </a:rPr>
              <a:t>It builds on widely understood principles surrounding exercise positively contributing to the reduction of such secondary symptoms,</a:t>
            </a:r>
          </a:p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dvOT863180fb"/>
              </a:rPr>
              <a:t>particularly related to mental health [</a:t>
            </a:r>
            <a:r>
              <a:rPr lang="en-GB" sz="1800" b="0" i="0" u="none" strike="noStrike" baseline="0" dirty="0">
                <a:solidFill>
                  <a:srgbClr val="2197D2"/>
                </a:solidFill>
                <a:latin typeface="AdvOT863180fb"/>
              </a:rPr>
              <a:t>43</a:t>
            </a:r>
            <a:r>
              <a:rPr lang="en-GB" sz="1800" b="0" i="0" u="none" strike="noStrike" baseline="0" dirty="0">
                <a:solidFill>
                  <a:srgbClr val="2197D2"/>
                </a:solidFill>
                <a:latin typeface="AdvPS44A44B"/>
              </a:rPr>
              <a:t>e</a:t>
            </a:r>
            <a:r>
              <a:rPr lang="en-GB" sz="1800" b="0" i="0" u="none" strike="noStrike" baseline="0" dirty="0">
                <a:solidFill>
                  <a:srgbClr val="2197D2"/>
                </a:solidFill>
                <a:latin typeface="AdvOT863180fb"/>
              </a:rPr>
              <a:t>45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863180fb"/>
              </a:rPr>
              <a:t>], with </a:t>
            </a:r>
            <a:r>
              <a:rPr lang="en-GB" sz="1800" b="0" i="0" u="none" strike="noStrike" baseline="0" dirty="0">
                <a:latin typeface="AdvOT863180fb"/>
              </a:rPr>
              <a:t>the overall aim of providing a holistic pathway to improve patient quality of life, during</a:t>
            </a:r>
          </a:p>
          <a:p>
            <a:pPr algn="l"/>
            <a:r>
              <a:rPr lang="en-GB" sz="1800" b="0" i="0" u="none" strike="noStrike" baseline="0" dirty="0">
                <a:latin typeface="AdvOT863180fb"/>
              </a:rPr>
              <a:t>and after treatment. This in turn supports people with cancer to recover faster from their treatment with motivation for resumed independence and the ability to perform their pre-morbid occupations including returning to work, self-care and other important and personally meaningful activities of daily life.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3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3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3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2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3598"/>
            <a:ext cx="6480175" cy="64807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504056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-108520" y="0"/>
            <a:ext cx="32406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7504" y="1700808"/>
            <a:ext cx="2736304" cy="7921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lIns="108000"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ct val="0"/>
              </a:spcBef>
              <a:buClr>
                <a:srgbClr val="B70D50"/>
              </a:buClr>
              <a:buFont typeface="FS Clerkenwell" pitchFamily="50" charset="0"/>
              <a:buNone/>
              <a:defRPr lang="en-US" sz="2600" kern="1200" spc="-20" baseline="0" dirty="0" smtClean="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682683"/>
            <a:ext cx="6471678" cy="4501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060848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5814"/>
            <a:ext cx="6480175" cy="30708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834191"/>
            <a:ext cx="6480175" cy="360040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Standard 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/>
          <a:lstStyle>
            <a:lvl1pPr marL="104775" indent="-1047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38" y="19050"/>
            <a:ext cx="3851276" cy="684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505" y="3140968"/>
            <a:ext cx="2725494" cy="2304256"/>
          </a:xfrm>
        </p:spPr>
        <p:txBody>
          <a:bodyPr lIns="108000"/>
          <a:lstStyle>
            <a:lvl1pPr marL="0" indent="0">
              <a:lnSpc>
                <a:spcPts val="1500"/>
              </a:lnSpc>
              <a:buNone/>
              <a:defRPr sz="1400"/>
            </a:lvl1pPr>
            <a:lvl2pPr marL="180975" indent="0">
              <a:lnSpc>
                <a:spcPts val="1500"/>
              </a:lnSpc>
              <a:buNone/>
              <a:defRPr sz="1400"/>
            </a:lvl2pPr>
            <a:lvl3pPr marL="449263" indent="0">
              <a:lnSpc>
                <a:spcPts val="1500"/>
              </a:lnSpc>
              <a:buNone/>
              <a:defRPr sz="1400"/>
            </a:lvl3pPr>
            <a:lvl4pPr marL="630238" indent="0">
              <a:lnSpc>
                <a:spcPts val="1500"/>
              </a:lnSpc>
              <a:buNone/>
              <a:defRPr sz="1400"/>
            </a:lvl4pPr>
            <a:lvl5pPr marL="896938" indent="0">
              <a:lnSpc>
                <a:spcPts val="15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1425" y="3140968"/>
            <a:ext cx="2725494" cy="2304256"/>
          </a:xfrm>
        </p:spPr>
        <p:txBody>
          <a:bodyPr lIns="108000"/>
          <a:lstStyle>
            <a:lvl1pPr marL="85725" indent="-85725">
              <a:lnSpc>
                <a:spcPts val="1500"/>
              </a:lnSpc>
              <a:buFont typeface="Arial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8000"/>
          <a:lstStyle>
            <a:lvl1pPr marL="180975" indent="-180975">
              <a:lnSpc>
                <a:spcPts val="1500"/>
              </a:lnSpc>
              <a:buSzPct val="95000"/>
              <a:buFont typeface="+mj-lt"/>
              <a:buAutoNum type="arabicPeriod"/>
              <a:tabLst>
                <a:tab pos="180975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923646"/>
            <a:ext cx="6480175" cy="432857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1682750"/>
            <a:ext cx="6472238" cy="3968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7" r:id="rId13"/>
    <p:sldLayoutId id="2147483676" r:id="rId14"/>
    <p:sldLayoutId id="2147483675" r:id="rId15"/>
    <p:sldLayoutId id="2147483690" r:id="rId16"/>
  </p:sldLayoutIdLst>
  <p:txStyles>
    <p:titleStyle>
      <a:lvl1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484784"/>
            <a:ext cx="5760640" cy="720725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600" b="1" dirty="0">
                <a:latin typeface="+mn-lt"/>
              </a:rPr>
              <a:t>Sheffield Cancer Rehabilitation Service</a:t>
            </a:r>
            <a:endParaRPr sz="3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520" y="2204865"/>
            <a:ext cx="5024009" cy="1440159"/>
          </a:xfrm>
          <a:noFill/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Liam Humphreys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Fellow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Advanced Wellbeing Research Centre,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Sheffield Hallam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757332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Sheffield Cancer Rehabilitation Service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26325"/>
            <a:ext cx="8748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Includes physical activity, nutritional and psychological support throughout their cancer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Referral pathways will be designed to identify people who have been newly diagnosed with cancer to ensure support is available at the start of their treatment journey.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</a:rPr>
              <a:t>The primary route of referral will be from a health professional.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Service will initially receive referrals from lung, colorectal, and upper GI cancers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5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Proposed service design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5118" t="6709" r="55153" b="7752"/>
          <a:stretch/>
        </p:blipFill>
        <p:spPr bwMode="auto">
          <a:xfrm>
            <a:off x="2915816" y="764704"/>
            <a:ext cx="3744416" cy="633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23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604" y="692696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Risk assessment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634938"/>
              </p:ext>
            </p:extLst>
          </p:nvPr>
        </p:nvGraphicFramePr>
        <p:xfrm>
          <a:off x="395536" y="1639856"/>
          <a:ext cx="8352928" cy="4957495"/>
        </p:xfrm>
        <a:graphic>
          <a:graphicData uri="http://schemas.openxmlformats.org/drawingml/2006/table">
            <a:tbl>
              <a:tblPr firstRow="1" firstCol="1" bandRow="1"/>
              <a:tblGrid>
                <a:gridCol w="200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Support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Low risk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Medium risk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High risk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Physical activity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Access to free gym based programme.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Supported by level 4 cancer exercise specialist.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Supported by specialist rehabilitation physiotherapist.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Nutrition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Written information provided by cancer teams.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Referred to generic NHS dietician support.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Calibri"/>
                        </a:rPr>
                        <a:t>Specialist cancer dietician support.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Psychological support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Written information provided by cancer teams.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Referred to IAPT.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Clinical psychologist or psychiatrist where appropriate.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5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Phases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882410"/>
              </p:ext>
            </p:extLst>
          </p:nvPr>
        </p:nvGraphicFramePr>
        <p:xfrm>
          <a:off x="1187624" y="1988840"/>
          <a:ext cx="7213849" cy="3230880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21198458"/>
                    </a:ext>
                  </a:extLst>
                </a:gridCol>
                <a:gridCol w="25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b="1" dirty="0"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Project set up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March 2021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Beta test the referral pathways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October 2021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Service launch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January 2022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Service open to other cancer groups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600" dirty="0">
                          <a:latin typeface="Calibri" panose="020F0502020204030204" pitchFamily="34" charset="0"/>
                        </a:rPr>
                        <a:t>January 2023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69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420888"/>
            <a:ext cx="6471678" cy="720080"/>
          </a:xfrm>
        </p:spPr>
        <p:txBody>
          <a:bodyPr/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Thank you for listening.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91680" y="3115005"/>
            <a:ext cx="6480175" cy="648072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</p:txBody>
      </p:sp>
      <p:pic>
        <p:nvPicPr>
          <p:cNvPr id="5" name="Picture 2" descr="Yorkshire Cancer Research | Yorkshire Cancer Research">
            <a:extLst>
              <a:ext uri="{FF2B5EF4-FFF2-40B4-BE49-F238E27FC236}">
                <a16:creationId xmlns:a16="http://schemas.microsoft.com/office/drawing/2014/main" id="{5AEC5682-1FE9-4791-BF55-6EB4E735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55" y="5373216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8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836390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My presentation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492" y="1992236"/>
            <a:ext cx="79019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Vision and aims of the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Designing of the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The infrastructure in Sheffield for Physical Activity provision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Advanced Wellbeing Research Centre and partners in delivering the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Planned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Phases of implementation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20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Vision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9612" y="2060848"/>
            <a:ext cx="6984776" cy="27363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6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vision, is to design, deliver and sustain a comprehensive rehabilitation service for people affected by cancer across Sheffield and South Yorkshire</a:t>
            </a: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Yorkshire Cancer Research | Yorkshire Cancer Research">
            <a:extLst>
              <a:ext uri="{FF2B5EF4-FFF2-40B4-BE49-F238E27FC236}">
                <a16:creationId xmlns:a16="http://schemas.microsoft.com/office/drawing/2014/main" id="{440E64F0-93E4-4C47-8D75-B1E9537A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55" y="5013176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836390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Aims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916832"/>
            <a:ext cx="79928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</a:rPr>
              <a:t>Embed physical activity within the cancer care pathway.</a:t>
            </a:r>
          </a:p>
          <a:p>
            <a:pPr marL="342900" indent="-342900">
              <a:buFont typeface="+mj-lt"/>
              <a:buAutoNum type="arabicPeriod"/>
            </a:pPr>
            <a:endParaRPr lang="en-GB" sz="26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</a:rPr>
              <a:t>Create a unique, high-quality rehabilitation service for people living with cancer in Sheffield and South Yorkshire, with physical activity at its core, but with additional psychological and nutritional support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2" descr="Yorkshire Cancer Research | Yorkshire Cancer Research">
            <a:extLst>
              <a:ext uri="{FF2B5EF4-FFF2-40B4-BE49-F238E27FC236}">
                <a16:creationId xmlns:a16="http://schemas.microsoft.com/office/drawing/2014/main" id="{19A0288B-BD09-45B8-8EF4-71BA5671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797152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8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836390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Designing the service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492" y="1992236"/>
            <a:ext cx="87295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Survive and Thrive project - funded by Weston Park Cancer Centre. (2015)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Active Everyday - funded by Macmillan. (2015-2018)</a:t>
            </a:r>
          </a:p>
          <a:p>
            <a:endParaRPr lang="en-GB" sz="26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Prep Project - funded by Macmillan. (2019-2020)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98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472238" cy="3603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Prep Project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26325"/>
            <a:ext cx="8748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Stakeholder engagement.</a:t>
            </a:r>
          </a:p>
          <a:p>
            <a:pPr marL="971550" lvl="1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</a:rPr>
              <a:t>Health professionals involved in the medical treatment and care of people affected by cancer.</a:t>
            </a:r>
          </a:p>
          <a:p>
            <a:pPr marL="971550" lvl="1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</a:rPr>
              <a:t>Professionals involved in the provision of physical activity, nutrition and psychological support.</a:t>
            </a:r>
          </a:p>
          <a:p>
            <a:pPr marL="971550" lvl="1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</a:rPr>
              <a:t>People affected by cancer.</a:t>
            </a:r>
          </a:p>
          <a:p>
            <a:pPr marL="5143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</a:rPr>
              <a:t>Visits to prehabilitation/rehabilitation projects.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14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92AB-B614-4417-A3EB-5E711E2C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34" y="419403"/>
            <a:ext cx="6471678" cy="3600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latin typeface="+mn-lt"/>
              </a:rPr>
              <a:t>The physical activity infrastructure in Sheffield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6B7D8B-6F0A-4F72-812B-6BEEB1919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Picture 2" descr="Sheffield Schools Active Programme 2017/2018">
            <a:extLst>
              <a:ext uri="{FF2B5EF4-FFF2-40B4-BE49-F238E27FC236}">
                <a16:creationId xmlns:a16="http://schemas.microsoft.com/office/drawing/2014/main" id="{C45A411A-E9EB-4F76-8724-33B6777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009"/>
            <a:ext cx="9144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8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D208-D3BE-488F-9F76-6F743C56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4" y="1484784"/>
            <a:ext cx="2727262" cy="193052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latin typeface="+mj-lt"/>
              </a:rPr>
              <a:t>Advanced Wellbeing Research Centre</a:t>
            </a:r>
          </a:p>
        </p:txBody>
      </p:sp>
      <p:pic>
        <p:nvPicPr>
          <p:cNvPr id="5" name="Picture 4" descr="Image result for awrc sheffield hallam">
            <a:extLst>
              <a:ext uri="{FF2B5EF4-FFF2-40B4-BE49-F238E27FC236}">
                <a16:creationId xmlns:a16="http://schemas.microsoft.com/office/drawing/2014/main" id="{A335AE0D-547D-425D-B347-C53359AD14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19989"/>
          <a:stretch/>
        </p:blipFill>
        <p:spPr bwMode="auto">
          <a:xfrm>
            <a:off x="3131840" y="10"/>
            <a:ext cx="601216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82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BBA6-6C46-43D7-9830-47AE7C5F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676747"/>
            <a:ext cx="6471678" cy="3600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Sheffield Teaching Hospital - Home">
            <a:extLst>
              <a:ext uri="{FF2B5EF4-FFF2-40B4-BE49-F238E27FC236}">
                <a16:creationId xmlns:a16="http://schemas.microsoft.com/office/drawing/2014/main" id="{0BDB3E17-0112-4CDD-A715-43F24068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4" y="1902817"/>
            <a:ext cx="3859791" cy="10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ncology - Department">
            <a:extLst>
              <a:ext uri="{FF2B5EF4-FFF2-40B4-BE49-F238E27FC236}">
                <a16:creationId xmlns:a16="http://schemas.microsoft.com/office/drawing/2014/main" id="{3B53F37C-5E31-4C9A-B35F-CBD23E2D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21" y="1780564"/>
            <a:ext cx="4292195" cy="11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effield International Venues - Links School Sport Partnership -  Links-SSP.com Official Website">
            <a:extLst>
              <a:ext uri="{FF2B5EF4-FFF2-40B4-BE49-F238E27FC236}">
                <a16:creationId xmlns:a16="http://schemas.microsoft.com/office/drawing/2014/main" id="{3B98F27A-44AF-4B8C-B72E-40E6B636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0867"/>
            <a:ext cx="2555483" cy="16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laces for People - Z-arts">
            <a:extLst>
              <a:ext uri="{FF2B5EF4-FFF2-40B4-BE49-F238E27FC236}">
                <a16:creationId xmlns:a16="http://schemas.microsoft.com/office/drawing/2014/main" id="{A2EA324F-A970-4BA0-ADD7-A869C634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71" y="4223362"/>
            <a:ext cx="3045730" cy="1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53118"/>
      </p:ext>
    </p:extLst>
  </p:cSld>
  <p:clrMapOvr>
    <a:masterClrMapping/>
  </p:clrMapOvr>
</p:sld>
</file>

<file path=ppt/theme/theme1.xml><?xml version="1.0" encoding="utf-8"?>
<a:theme xmlns:a="http://schemas.openxmlformats.org/drawingml/2006/main" name="Sheffield Hallam Them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F38680A33AA47BAFB37641A83BD6A" ma:contentTypeVersion="0" ma:contentTypeDescription="Create a new document." ma:contentTypeScope="" ma:versionID="d065d2494ee8a30c371c4d2fffa0df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64ae96ede1d8dfbc927409f7032e1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A63D2-CEEB-4700-80B5-840C5A214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806BE-4F6C-4E6B-B108-94635721FE1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E6C5FB-D6A7-4287-B398-84FE46CC6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Sheffield Hallam Theme v1</Template>
  <TotalTime>22901</TotalTime>
  <Words>648</Words>
  <Application>Microsoft Office PowerPoint</Application>
  <PresentationFormat>On-screen Show (4:3)</PresentationFormat>
  <Paragraphs>97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AdvOT863180fb</vt:lpstr>
      <vt:lpstr>AdvPS44A44B</vt:lpstr>
      <vt:lpstr>Arial</vt:lpstr>
      <vt:lpstr>Calibri</vt:lpstr>
      <vt:lpstr>Courier New</vt:lpstr>
      <vt:lpstr>FS Clerkenwell</vt:lpstr>
      <vt:lpstr>Sheffield Hallam Theme v1</vt:lpstr>
      <vt:lpstr>Sheffield Cancer Rehabilitation Service</vt:lpstr>
      <vt:lpstr>My presentation</vt:lpstr>
      <vt:lpstr>Vision </vt:lpstr>
      <vt:lpstr>Aims </vt:lpstr>
      <vt:lpstr>Designing the service</vt:lpstr>
      <vt:lpstr>Prep Project </vt:lpstr>
      <vt:lpstr>The physical activity infrastructure in Sheffield</vt:lpstr>
      <vt:lpstr>Advanced Wellbeing Research Centre</vt:lpstr>
      <vt:lpstr>PowerPoint Presentation</vt:lpstr>
      <vt:lpstr>Sheffield Cancer Rehabilitation Service</vt:lpstr>
      <vt:lpstr>Proposed service design </vt:lpstr>
      <vt:lpstr>Risk assessment </vt:lpstr>
      <vt:lpstr>Implementation Phases </vt:lpstr>
      <vt:lpstr>Thank you for listening.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 Bardsley</dc:creator>
  <cp:lastModifiedBy>Humphreys, Liam</cp:lastModifiedBy>
  <cp:revision>304</cp:revision>
  <cp:lastPrinted>2019-10-23T15:08:19Z</cp:lastPrinted>
  <dcterms:created xsi:type="dcterms:W3CDTF">2012-01-27T13:24:50Z</dcterms:created>
  <dcterms:modified xsi:type="dcterms:W3CDTF">2021-04-26T19:27:18Z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0x010100F3FF38680A33AA47BAFB37641A83BD6A</vt:lpwstr>
  </property>
  <property fmtid="{D5CDD505-2E9C-101B-9397-08002B2CF9AE}" pid="3" name="TemplateUrl">
    <vt:lpwstr/>
  </property>
  <property fmtid="{D5CDD505-2E9C-101B-9397-08002B2CF9AE}" pid="4" name="Order">
    <vt:r8>1500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