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9" r:id="rId3"/>
    <p:sldId id="277" r:id="rId4"/>
    <p:sldId id="278" r:id="rId5"/>
    <p:sldId id="280" r:id="rId6"/>
    <p:sldId id="274" r:id="rId7"/>
    <p:sldId id="275" r:id="rId8"/>
    <p:sldId id="28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71530" autoAdjust="0"/>
  </p:normalViewPr>
  <p:slideViewPr>
    <p:cSldViewPr>
      <p:cViewPr varScale="1">
        <p:scale>
          <a:sx n="55" d="100"/>
          <a:sy n="55" d="100"/>
        </p:scale>
        <p:origin x="20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C2096-79A7-45D5-8CFF-3D6668A0B7B9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54A82-34DE-4598-B10D-0038DDDFDD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09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54A82-34DE-4598-B10D-0038DDDFDD3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491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54A82-34DE-4598-B10D-0038DDDFDD3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374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54A82-34DE-4598-B10D-0038DDDFDD3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899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54A82-34DE-4598-B10D-0038DDDFDD3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456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37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53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90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4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4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4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02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44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09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26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30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CFD9B-7B26-4B49-BDBD-FFF06796160E}" type="datetimeFigureOut">
              <a:rPr lang="en-GB" smtClean="0"/>
              <a:t>29/03/2021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86AE7-1DEA-494A-8C71-66561A1CA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2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2"/>
                </a:solidFill>
              </a:rPr>
              <a:t>Supportive Oncology at BSUH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Dr Ollie Minton </a:t>
            </a:r>
            <a:endParaRPr lang="en-GB" dirty="0"/>
          </a:p>
        </p:txBody>
      </p:sp>
      <p:pic>
        <p:nvPicPr>
          <p:cNvPr id="4" name="Picture 4" descr="bsuhcol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8217"/>
            <a:ext cx="325596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sosceles Triangle 6"/>
          <p:cNvSpPr/>
          <p:nvPr/>
        </p:nvSpPr>
        <p:spPr>
          <a:xfrm rot="10800000">
            <a:off x="-6005" y="0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Isosceles Triangle 7"/>
          <p:cNvSpPr/>
          <p:nvPr/>
        </p:nvSpPr>
        <p:spPr>
          <a:xfrm>
            <a:off x="0" y="6439644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6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solidFill>
                  <a:schemeClr val="tx2"/>
                </a:solidFill>
              </a:rPr>
              <a:t>National Picture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29% </a:t>
            </a:r>
            <a:r>
              <a:rPr lang="en-GB" dirty="0" smtClean="0"/>
              <a:t>NHS spending is on patients in the </a:t>
            </a:r>
            <a:r>
              <a:rPr lang="en-GB" b="1" dirty="0" smtClean="0"/>
              <a:t>last year of their life</a:t>
            </a:r>
          </a:p>
          <a:p>
            <a:r>
              <a:rPr lang="en-GB" b="1" dirty="0" smtClean="0"/>
              <a:t>1:3 </a:t>
            </a:r>
            <a:r>
              <a:rPr lang="en-GB" dirty="0" smtClean="0"/>
              <a:t>of the adult inpatient population is in the last year of their life</a:t>
            </a:r>
          </a:p>
          <a:p>
            <a:r>
              <a:rPr lang="en-GB" b="1" dirty="0" smtClean="0"/>
              <a:t>1:10</a:t>
            </a:r>
            <a:r>
              <a:rPr lang="en-GB" dirty="0" smtClean="0"/>
              <a:t> is in their last admission</a:t>
            </a:r>
          </a:p>
          <a:p>
            <a:r>
              <a:rPr lang="en-GB" dirty="0" smtClean="0"/>
              <a:t>Supportive and palliative care intervention is evidenced to </a:t>
            </a:r>
            <a:r>
              <a:rPr lang="en-GB" b="1" dirty="0" smtClean="0"/>
              <a:t>reduce cost of hospital admission by 14-24%</a:t>
            </a:r>
          </a:p>
          <a:p>
            <a:endParaRPr lang="en-GB" dirty="0"/>
          </a:p>
        </p:txBody>
      </p:sp>
      <p:pic>
        <p:nvPicPr>
          <p:cNvPr id="4" name="Picture 4" descr="bsuhcol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8217"/>
            <a:ext cx="325596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Isosceles Triangle 4"/>
          <p:cNvSpPr/>
          <p:nvPr/>
        </p:nvSpPr>
        <p:spPr>
          <a:xfrm rot="10800000">
            <a:off x="-6005" y="0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0" y="6439644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95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solidFill>
                  <a:schemeClr val="tx2"/>
                </a:solidFill>
              </a:rPr>
              <a:t>Baseline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Analysed July 2018 - June 2020 </a:t>
            </a:r>
          </a:p>
          <a:p>
            <a:r>
              <a:rPr lang="en-GB" dirty="0" smtClean="0"/>
              <a:t>ICD 10 codes </a:t>
            </a:r>
          </a:p>
          <a:p>
            <a:pPr lvl="1"/>
            <a:r>
              <a:rPr lang="en-GB" dirty="0" smtClean="0"/>
              <a:t>Primary ‘any cancer’</a:t>
            </a:r>
          </a:p>
          <a:p>
            <a:pPr lvl="1"/>
            <a:r>
              <a:rPr lang="en-GB" dirty="0" smtClean="0"/>
              <a:t>Secondary ‘palliative care’</a:t>
            </a:r>
          </a:p>
          <a:p>
            <a:r>
              <a:rPr lang="en-GB" dirty="0" smtClean="0"/>
              <a:t>375 patients, 405 patient spells</a:t>
            </a:r>
          </a:p>
          <a:p>
            <a:r>
              <a:rPr lang="en-GB" dirty="0" smtClean="0"/>
              <a:t>Average length of stay 10-12 days</a:t>
            </a:r>
          </a:p>
          <a:p>
            <a:r>
              <a:rPr lang="en-GB" dirty="0" smtClean="0"/>
              <a:t>Upper and Lower GI most common tumour group admitted, although large cohort in ‘other’</a:t>
            </a:r>
            <a:endParaRPr lang="en-GB" dirty="0"/>
          </a:p>
        </p:txBody>
      </p:sp>
      <p:pic>
        <p:nvPicPr>
          <p:cNvPr id="4" name="Picture 4" descr="bsuhcol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8217"/>
            <a:ext cx="325596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Isosceles Triangle 4"/>
          <p:cNvSpPr/>
          <p:nvPr/>
        </p:nvSpPr>
        <p:spPr>
          <a:xfrm rot="10800000">
            <a:off x="-6005" y="0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0" y="6439644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49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Oncology groups were formed according to the table below, formed according to the methodology created by the North Mersey Macmillan project.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628800"/>
            <a:ext cx="5751485" cy="186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038" y="4293096"/>
            <a:ext cx="5749925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9222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Latest data 300 patients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8922" y="1600200"/>
            <a:ext cx="804615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67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solidFill>
                  <a:schemeClr val="tx2"/>
                </a:solidFill>
              </a:rPr>
              <a:t>Case Study 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9444"/>
          </a:xfrm>
        </p:spPr>
        <p:txBody>
          <a:bodyPr>
            <a:noAutofit/>
          </a:bodyPr>
          <a:lstStyle/>
          <a:p>
            <a:r>
              <a:rPr lang="en-GB" sz="2800" dirty="0" smtClean="0"/>
              <a:t>46y male, 1 month of early morning headaches presenting to UCC</a:t>
            </a:r>
          </a:p>
          <a:p>
            <a:r>
              <a:rPr lang="en-GB" sz="2800" dirty="0" smtClean="0"/>
              <a:t>CT brain: mass, cerebral oedema with midline shift, likely brain tumour </a:t>
            </a:r>
            <a:r>
              <a:rPr lang="en-GB" sz="2800" dirty="0" smtClean="0">
                <a:sym typeface="Wingdings" panose="05000000000000000000" pitchFamily="2" charset="2"/>
              </a:rPr>
              <a:t> referred to medics</a:t>
            </a:r>
            <a:endParaRPr lang="en-GB" sz="2800" dirty="0" smtClean="0"/>
          </a:p>
          <a:p>
            <a:r>
              <a:rPr lang="en-GB" sz="2800" dirty="0" smtClean="0"/>
              <a:t>Needed urgent MRI brain and discussion in </a:t>
            </a:r>
            <a:r>
              <a:rPr lang="en-GB" sz="2800" dirty="0" err="1" smtClean="0"/>
              <a:t>Neuro</a:t>
            </a:r>
            <a:r>
              <a:rPr lang="en-GB" sz="2800" dirty="0"/>
              <a:t> </a:t>
            </a:r>
            <a:r>
              <a:rPr lang="en-GB" sz="2800" dirty="0" smtClean="0"/>
              <a:t>MDT</a:t>
            </a:r>
          </a:p>
          <a:p>
            <a:r>
              <a:rPr lang="en-GB" sz="2800" dirty="0" smtClean="0"/>
              <a:t>Proactively identified via Medway PAS</a:t>
            </a:r>
          </a:p>
          <a:p>
            <a:r>
              <a:rPr lang="en-GB" sz="2800" dirty="0" smtClean="0"/>
              <a:t>Able to expedite scan to same-day imaging</a:t>
            </a:r>
          </a:p>
          <a:p>
            <a:r>
              <a:rPr lang="en-GB" sz="2800" dirty="0" smtClean="0"/>
              <a:t>Liaised with AOS for urgent review</a:t>
            </a:r>
          </a:p>
        </p:txBody>
      </p:sp>
      <p:pic>
        <p:nvPicPr>
          <p:cNvPr id="4" name="Picture 4" descr="bsuhcol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8217"/>
            <a:ext cx="325596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Isosceles Triangle 4"/>
          <p:cNvSpPr/>
          <p:nvPr/>
        </p:nvSpPr>
        <p:spPr>
          <a:xfrm rot="10800000">
            <a:off x="-6005" y="0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0" y="6439644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66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solidFill>
                  <a:schemeClr val="tx2"/>
                </a:solidFill>
              </a:rPr>
              <a:t>Case Study 2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64y female, recent admission with new diagnosis of lung primary with brain metastases</a:t>
            </a:r>
          </a:p>
          <a:p>
            <a:r>
              <a:rPr lang="en-GB" sz="2800" dirty="0" smtClean="0"/>
              <a:t>Discharged on Dexamethasone weaning regime, with outpatient EBUS and Oncology clinic follow-up</a:t>
            </a:r>
          </a:p>
          <a:p>
            <a:r>
              <a:rPr lang="en-GB" sz="2800" dirty="0" smtClean="0"/>
              <a:t>Referred by Oncology for clinical review in interim before OP appointment</a:t>
            </a:r>
          </a:p>
          <a:p>
            <a:r>
              <a:rPr lang="en-GB" sz="2800" dirty="0" smtClean="0"/>
              <a:t>Seen on EACU for symptom / clinical review, also able to review incidental knee haematoma and provide further prescription for PPI</a:t>
            </a:r>
            <a:endParaRPr lang="en-GB" sz="2800" dirty="0"/>
          </a:p>
        </p:txBody>
      </p:sp>
      <p:pic>
        <p:nvPicPr>
          <p:cNvPr id="4" name="Picture 4" descr="bsuhcol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8217"/>
            <a:ext cx="325596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Isosceles Triangle 4"/>
          <p:cNvSpPr/>
          <p:nvPr/>
        </p:nvSpPr>
        <p:spPr>
          <a:xfrm rot="10800000">
            <a:off x="-6005" y="0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0" y="6439644"/>
            <a:ext cx="9144000" cy="418356"/>
          </a:xfrm>
          <a:prstGeom prst="triangle">
            <a:avLst>
              <a:gd name="adj" fmla="val 10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2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Ongoing aims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PROMs to identify patients in virtual follow up </a:t>
            </a:r>
          </a:p>
          <a:p>
            <a:r>
              <a:rPr lang="en-GB" dirty="0" smtClean="0"/>
              <a:t>Specific changes for oncology day ward review </a:t>
            </a:r>
          </a:p>
          <a:p>
            <a:r>
              <a:rPr lang="en-GB" dirty="0" smtClean="0"/>
              <a:t>Avoid admissions </a:t>
            </a:r>
          </a:p>
          <a:p>
            <a:r>
              <a:rPr lang="en-GB" dirty="0" smtClean="0"/>
              <a:t>Earlier recognition of likely disease progression / response </a:t>
            </a:r>
          </a:p>
          <a:p>
            <a:r>
              <a:rPr lang="en-GB" dirty="0" smtClean="0"/>
              <a:t>Business </a:t>
            </a:r>
            <a:r>
              <a:rPr lang="en-GB" smtClean="0"/>
              <a:t>as usual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410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294</Words>
  <Application>Microsoft Office PowerPoint</Application>
  <PresentationFormat>On-screen Show (4:3)</PresentationFormat>
  <Paragraphs>39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Supportive Oncology at BSUH</vt:lpstr>
      <vt:lpstr>National Picture</vt:lpstr>
      <vt:lpstr>Baseline Data</vt:lpstr>
      <vt:lpstr>Oncology groups were formed according to the table below, formed according to the methodology created by the North Mersey Macmillan project. </vt:lpstr>
      <vt:lpstr>Latest data 300 patients </vt:lpstr>
      <vt:lpstr>Case Study 1</vt:lpstr>
      <vt:lpstr>Case Study 2</vt:lpstr>
      <vt:lpstr>Ongoing aims 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Supportive Oncology at BSUH</dc:title>
  <dc:creator>Stewart, Eleanor</dc:creator>
  <cp:lastModifiedBy>Minton, Ollie</cp:lastModifiedBy>
  <cp:revision>45</cp:revision>
  <dcterms:created xsi:type="dcterms:W3CDTF">2020-09-30T10:27:58Z</dcterms:created>
  <dcterms:modified xsi:type="dcterms:W3CDTF">2021-03-29T11:22:16Z</dcterms:modified>
</cp:coreProperties>
</file>